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34"/>
  </p:notesMasterIdLst>
  <p:sldIdLst>
    <p:sldId id="6549" r:id="rId6"/>
    <p:sldId id="6543" r:id="rId7"/>
    <p:sldId id="271" r:id="rId8"/>
    <p:sldId id="274" r:id="rId9"/>
    <p:sldId id="351" r:id="rId10"/>
    <p:sldId id="321" r:id="rId11"/>
    <p:sldId id="6521" r:id="rId12"/>
    <p:sldId id="6548" r:id="rId13"/>
    <p:sldId id="6554" r:id="rId14"/>
    <p:sldId id="6552" r:id="rId15"/>
    <p:sldId id="365" r:id="rId16"/>
    <p:sldId id="6534" r:id="rId17"/>
    <p:sldId id="6532" r:id="rId18"/>
    <p:sldId id="6536" r:id="rId19"/>
    <p:sldId id="6537" r:id="rId20"/>
    <p:sldId id="6541" r:id="rId21"/>
    <p:sldId id="6535" r:id="rId22"/>
    <p:sldId id="6525" r:id="rId23"/>
    <p:sldId id="6538" r:id="rId24"/>
    <p:sldId id="6539" r:id="rId25"/>
    <p:sldId id="6540" r:id="rId26"/>
    <p:sldId id="6546" r:id="rId27"/>
    <p:sldId id="6545" r:id="rId28"/>
    <p:sldId id="6557" r:id="rId29"/>
    <p:sldId id="6544" r:id="rId30"/>
    <p:sldId id="6555" r:id="rId31"/>
    <p:sldId id="6556" r:id="rId32"/>
    <p:sldId id="65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1357" autoAdjust="0"/>
  </p:normalViewPr>
  <p:slideViewPr>
    <p:cSldViewPr snapToGrid="0">
      <p:cViewPr varScale="1">
        <p:scale>
          <a:sx n="61" d="100"/>
          <a:sy n="61" d="100"/>
        </p:scale>
        <p:origin x="149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image" Target="../media/image11.jpg"/><Relationship Id="rId5" Type="http://schemas.openxmlformats.org/officeDocument/2006/relationships/image" Target="../media/image15.jp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image" Target="../media/image11.jpg"/><Relationship Id="rId5" Type="http://schemas.openxmlformats.org/officeDocument/2006/relationships/image" Target="../media/image15.jp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BFE09-981D-4AD2-8096-F112C763BE00}"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41E2708A-CB87-4187-996E-D2585443159B}">
      <dgm:prSet phldrT="[Text]"/>
      <dgm:spPr/>
      <dgm:t>
        <a:bodyPr/>
        <a:lstStyle/>
        <a:p>
          <a:r>
            <a:rPr lang="en-GB"/>
            <a:t>Funding</a:t>
          </a:r>
        </a:p>
      </dgm:t>
    </dgm:pt>
    <dgm:pt modelId="{DE8E857F-372E-4533-B572-A1ED3CE47EA8}" type="sibTrans" cxnId="{E8570322-59ED-4895-ADD7-0D9C27614F28}">
      <dgm:prSet/>
      <dgm:spPr/>
      <dgm:t>
        <a:bodyPr/>
        <a:lstStyle/>
        <a:p>
          <a:endParaRPr lang="en-GB"/>
        </a:p>
      </dgm:t>
    </dgm:pt>
    <dgm:pt modelId="{1519DA7D-DE00-4513-A232-F9F032F5C19E}" type="parTrans" cxnId="{E8570322-59ED-4895-ADD7-0D9C27614F28}">
      <dgm:prSet/>
      <dgm:spPr/>
      <dgm:t>
        <a:bodyPr/>
        <a:lstStyle/>
        <a:p>
          <a:endParaRPr lang="en-GB"/>
        </a:p>
      </dgm:t>
    </dgm:pt>
    <dgm:pt modelId="{37A620A9-3565-4A6D-A3F1-D8A9FC8C7F31}">
      <dgm:prSet phldrT="[Text]"/>
      <dgm:spPr/>
      <dgm:t>
        <a:bodyPr/>
        <a:lstStyle/>
        <a:p>
          <a:r>
            <a:rPr lang="en-GB"/>
            <a:t>Community</a:t>
          </a:r>
        </a:p>
      </dgm:t>
    </dgm:pt>
    <dgm:pt modelId="{67F21FE6-EABD-42B7-8931-4F7813727910}" type="parTrans" cxnId="{F9CD73D9-87DA-4E7B-AE90-E19DA53443DA}">
      <dgm:prSet/>
      <dgm:spPr/>
      <dgm:t>
        <a:bodyPr/>
        <a:lstStyle/>
        <a:p>
          <a:endParaRPr lang="en-GB"/>
        </a:p>
      </dgm:t>
    </dgm:pt>
    <dgm:pt modelId="{49EBED2F-446D-4832-841E-0DAC668B7AD2}" type="sibTrans" cxnId="{F9CD73D9-87DA-4E7B-AE90-E19DA53443DA}">
      <dgm:prSet/>
      <dgm:spPr/>
      <dgm:t>
        <a:bodyPr/>
        <a:lstStyle/>
        <a:p>
          <a:endParaRPr lang="en-GB"/>
        </a:p>
      </dgm:t>
    </dgm:pt>
    <dgm:pt modelId="{3FD197F9-661F-4BE8-8572-30D65262B5D2}">
      <dgm:prSet phldrT="[Text]"/>
      <dgm:spPr/>
      <dgm:t>
        <a:bodyPr/>
        <a:lstStyle/>
        <a:p>
          <a:r>
            <a:rPr lang="en-GB"/>
            <a:t>Resources</a:t>
          </a:r>
        </a:p>
      </dgm:t>
    </dgm:pt>
    <dgm:pt modelId="{9CCBCF2A-6AB0-4C8B-8227-F5F06E70FD87}" type="parTrans" cxnId="{73A1F939-C8F4-4013-B9BE-478B4D6573B2}">
      <dgm:prSet/>
      <dgm:spPr/>
      <dgm:t>
        <a:bodyPr/>
        <a:lstStyle/>
        <a:p>
          <a:endParaRPr lang="en-GB"/>
        </a:p>
      </dgm:t>
    </dgm:pt>
    <dgm:pt modelId="{46ECA47B-C9BA-4A02-A012-01318CDF1D07}" type="sibTrans" cxnId="{73A1F939-C8F4-4013-B9BE-478B4D6573B2}">
      <dgm:prSet/>
      <dgm:spPr/>
      <dgm:t>
        <a:bodyPr/>
        <a:lstStyle/>
        <a:p>
          <a:endParaRPr lang="en-GB"/>
        </a:p>
      </dgm:t>
    </dgm:pt>
    <dgm:pt modelId="{E9D81453-C3CA-4F55-B071-9E1844068750}" type="pres">
      <dgm:prSet presAssocID="{150BFE09-981D-4AD2-8096-F112C763BE00}" presName="Name0" presStyleCnt="0">
        <dgm:presLayoutVars>
          <dgm:chMax/>
          <dgm:chPref/>
          <dgm:dir/>
        </dgm:presLayoutVars>
      </dgm:prSet>
      <dgm:spPr/>
    </dgm:pt>
    <dgm:pt modelId="{518825A7-5EB3-42AF-8F62-571CA0BB2868}" type="pres">
      <dgm:prSet presAssocID="{41E2708A-CB87-4187-996E-D2585443159B}" presName="composite" presStyleCnt="0">
        <dgm:presLayoutVars>
          <dgm:chMax val="1"/>
          <dgm:chPref val="1"/>
        </dgm:presLayoutVars>
      </dgm:prSet>
      <dgm:spPr/>
    </dgm:pt>
    <dgm:pt modelId="{3546CDD9-8EFA-4020-93E6-B52829C6AC48}" type="pres">
      <dgm:prSet presAssocID="{41E2708A-CB87-4187-996E-D2585443159B}" presName="Accent" presStyleLbl="trAlignAcc1" presStyleIdx="0" presStyleCnt="3" custScaleY="110434" custLinFactNeighborX="-198" custLinFactNeighborY="6082">
        <dgm:presLayoutVars>
          <dgm:chMax val="0"/>
          <dgm:chPref val="0"/>
        </dgm:presLayoutVars>
      </dgm:prSet>
      <dgm:spPr>
        <a:ln>
          <a:noFill/>
        </a:ln>
      </dgm:spPr>
    </dgm:pt>
    <dgm:pt modelId="{B239A7CD-F2BB-4113-9FC5-444CC48B947E}" type="pres">
      <dgm:prSet presAssocID="{41E2708A-CB87-4187-996E-D2585443159B}" presName="Image" presStyleLbl="alignImgPlace1" presStyleIdx="0" presStyleCnt="3" custScaleY="123555" custLinFactNeighborY="13905">
        <dgm:presLayoutVars>
          <dgm:chMax val="0"/>
          <dgm:chPref val="0"/>
        </dgm:presLayoutVars>
      </dgm:prSet>
      <dgm:spPr>
        <a:blipFill rotWithShape="1">
          <a:blip xmlns:r="http://schemas.openxmlformats.org/officeDocument/2006/relationships" r:embed="rId1"/>
          <a:srcRect/>
          <a:stretch>
            <a:fillRect l="-2000" r="-2000"/>
          </a:stretch>
        </a:blipFill>
      </dgm:spPr>
    </dgm:pt>
    <dgm:pt modelId="{2421C430-2B30-4C1B-B088-FE74A66FD3E4}" type="pres">
      <dgm:prSet presAssocID="{41E2708A-CB87-4187-996E-D2585443159B}" presName="ChildComposite" presStyleCnt="0"/>
      <dgm:spPr/>
    </dgm:pt>
    <dgm:pt modelId="{01CA7B64-3335-495E-B66A-A530ECF9F792}" type="pres">
      <dgm:prSet presAssocID="{41E2708A-CB87-4187-996E-D2585443159B}" presName="Child" presStyleLbl="node1" presStyleIdx="0" presStyleCnt="0">
        <dgm:presLayoutVars>
          <dgm:chMax val="0"/>
          <dgm:chPref val="0"/>
          <dgm:bulletEnabled val="1"/>
        </dgm:presLayoutVars>
      </dgm:prSet>
      <dgm:spPr/>
    </dgm:pt>
    <dgm:pt modelId="{C2C7477C-E761-429A-8DED-28952BEBCE38}" type="pres">
      <dgm:prSet presAssocID="{41E2708A-CB87-4187-996E-D2585443159B}" presName="Parent" presStyleLbl="revTx" presStyleIdx="0" presStyleCnt="3" custLinFactNeighborY="55570">
        <dgm:presLayoutVars>
          <dgm:chMax val="1"/>
          <dgm:chPref val="0"/>
          <dgm:bulletEnabled val="1"/>
        </dgm:presLayoutVars>
      </dgm:prSet>
      <dgm:spPr/>
    </dgm:pt>
    <dgm:pt modelId="{256092F2-4C77-4327-94EF-3D279C2FADA7}" type="pres">
      <dgm:prSet presAssocID="{DE8E857F-372E-4533-B572-A1ED3CE47EA8}" presName="sibTrans" presStyleCnt="0"/>
      <dgm:spPr/>
    </dgm:pt>
    <dgm:pt modelId="{E9987781-2041-41A2-96E4-7FE298814831}" type="pres">
      <dgm:prSet presAssocID="{37A620A9-3565-4A6D-A3F1-D8A9FC8C7F31}" presName="composite" presStyleCnt="0">
        <dgm:presLayoutVars>
          <dgm:chMax val="1"/>
          <dgm:chPref val="1"/>
        </dgm:presLayoutVars>
      </dgm:prSet>
      <dgm:spPr/>
    </dgm:pt>
    <dgm:pt modelId="{80AFEA98-6707-4503-9851-23AE5C2F5594}" type="pres">
      <dgm:prSet presAssocID="{37A620A9-3565-4A6D-A3F1-D8A9FC8C7F31}" presName="Accent" presStyleLbl="trAlignAcc1" presStyleIdx="1" presStyleCnt="3" custScaleY="110434" custLinFactNeighborX="-198" custLinFactNeighborY="6082">
        <dgm:presLayoutVars>
          <dgm:chMax val="0"/>
          <dgm:chPref val="0"/>
        </dgm:presLayoutVars>
      </dgm:prSet>
      <dgm:spPr>
        <a:ln>
          <a:noFill/>
        </a:ln>
      </dgm:spPr>
    </dgm:pt>
    <dgm:pt modelId="{56D53386-CE4E-42C5-BEA1-61D257B27206}" type="pres">
      <dgm:prSet presAssocID="{37A620A9-3565-4A6D-A3F1-D8A9FC8C7F31}" presName="Image" presStyleLbl="alignImgPlace1" presStyleIdx="1" presStyleCnt="3" custScaleY="123555" custLinFactNeighborY="13905">
        <dgm:presLayoutVars>
          <dgm:chMax val="0"/>
          <dgm:chPref val="0"/>
        </dgm:presLayoutVars>
      </dgm:prSet>
      <dgm:spPr>
        <a:blipFill rotWithShape="1">
          <a:blip xmlns:r="http://schemas.openxmlformats.org/officeDocument/2006/relationships" r:embed="rId2"/>
          <a:srcRect/>
          <a:stretch>
            <a:fillRect l="-2000" r="-2000"/>
          </a:stretch>
        </a:blipFill>
      </dgm:spPr>
    </dgm:pt>
    <dgm:pt modelId="{879C3FE1-E32C-4D36-AE40-6127E08D385B}" type="pres">
      <dgm:prSet presAssocID="{37A620A9-3565-4A6D-A3F1-D8A9FC8C7F31}" presName="ChildComposite" presStyleCnt="0"/>
      <dgm:spPr/>
    </dgm:pt>
    <dgm:pt modelId="{81CAB09E-454D-4E3E-A453-DB76A4288D28}" type="pres">
      <dgm:prSet presAssocID="{37A620A9-3565-4A6D-A3F1-D8A9FC8C7F31}" presName="Child" presStyleLbl="node1" presStyleIdx="0" presStyleCnt="0">
        <dgm:presLayoutVars>
          <dgm:chMax val="0"/>
          <dgm:chPref val="0"/>
          <dgm:bulletEnabled val="1"/>
        </dgm:presLayoutVars>
      </dgm:prSet>
      <dgm:spPr/>
    </dgm:pt>
    <dgm:pt modelId="{54482773-394A-4722-AB2E-3DAA6812EDA0}" type="pres">
      <dgm:prSet presAssocID="{37A620A9-3565-4A6D-A3F1-D8A9FC8C7F31}" presName="Parent" presStyleLbl="revTx" presStyleIdx="1" presStyleCnt="3" custLinFactNeighborY="55570">
        <dgm:presLayoutVars>
          <dgm:chMax val="1"/>
          <dgm:chPref val="0"/>
          <dgm:bulletEnabled val="1"/>
        </dgm:presLayoutVars>
      </dgm:prSet>
      <dgm:spPr/>
    </dgm:pt>
    <dgm:pt modelId="{D9B8CC71-15FC-4AA6-AAEA-57B1ED8353AB}" type="pres">
      <dgm:prSet presAssocID="{49EBED2F-446D-4832-841E-0DAC668B7AD2}" presName="sibTrans" presStyleCnt="0"/>
      <dgm:spPr/>
    </dgm:pt>
    <dgm:pt modelId="{17B0ED94-4351-48CF-84EC-99D7B7E2CABB}" type="pres">
      <dgm:prSet presAssocID="{3FD197F9-661F-4BE8-8572-30D65262B5D2}" presName="composite" presStyleCnt="0">
        <dgm:presLayoutVars>
          <dgm:chMax val="1"/>
          <dgm:chPref val="1"/>
        </dgm:presLayoutVars>
      </dgm:prSet>
      <dgm:spPr/>
    </dgm:pt>
    <dgm:pt modelId="{1A81C853-5181-48EA-8B51-5CD313A4B636}" type="pres">
      <dgm:prSet presAssocID="{3FD197F9-661F-4BE8-8572-30D65262B5D2}" presName="Accent" presStyleLbl="trAlignAcc1" presStyleIdx="2" presStyleCnt="3" custScaleY="110434" custLinFactNeighborX="-198" custLinFactNeighborY="6082">
        <dgm:presLayoutVars>
          <dgm:chMax val="0"/>
          <dgm:chPref val="0"/>
        </dgm:presLayoutVars>
      </dgm:prSet>
      <dgm:spPr>
        <a:ln>
          <a:noFill/>
        </a:ln>
      </dgm:spPr>
    </dgm:pt>
    <dgm:pt modelId="{B75878EF-770C-495A-8592-624D2741C261}" type="pres">
      <dgm:prSet presAssocID="{3FD197F9-661F-4BE8-8572-30D65262B5D2}" presName="Image" presStyleLbl="alignImgPlace1" presStyleIdx="2" presStyleCnt="3" custScaleY="123555" custLinFactNeighborY="13905">
        <dgm:presLayoutVars>
          <dgm:chMax val="0"/>
          <dgm:chPref val="0"/>
        </dgm:presLayoutVars>
      </dgm:prSet>
      <dgm:spPr>
        <a:blipFill rotWithShape="1">
          <a:blip xmlns:r="http://schemas.openxmlformats.org/officeDocument/2006/relationships" r:embed="rId3"/>
          <a:srcRect/>
          <a:stretch>
            <a:fillRect l="-2000" r="-2000"/>
          </a:stretch>
        </a:blipFill>
      </dgm:spPr>
    </dgm:pt>
    <dgm:pt modelId="{F036B221-914C-46FB-9257-00EA87DF6351}" type="pres">
      <dgm:prSet presAssocID="{3FD197F9-661F-4BE8-8572-30D65262B5D2}" presName="ChildComposite" presStyleCnt="0"/>
      <dgm:spPr/>
    </dgm:pt>
    <dgm:pt modelId="{A971C419-9D66-45DA-BAB0-25133EBF9D6F}" type="pres">
      <dgm:prSet presAssocID="{3FD197F9-661F-4BE8-8572-30D65262B5D2}" presName="Child" presStyleLbl="node1" presStyleIdx="0" presStyleCnt="0">
        <dgm:presLayoutVars>
          <dgm:chMax val="0"/>
          <dgm:chPref val="0"/>
          <dgm:bulletEnabled val="1"/>
        </dgm:presLayoutVars>
      </dgm:prSet>
      <dgm:spPr/>
    </dgm:pt>
    <dgm:pt modelId="{6346DE16-E4AF-4709-B3BF-92CE57A2C687}" type="pres">
      <dgm:prSet presAssocID="{3FD197F9-661F-4BE8-8572-30D65262B5D2}" presName="Parent" presStyleLbl="revTx" presStyleIdx="2" presStyleCnt="3" custLinFactNeighborY="55570">
        <dgm:presLayoutVars>
          <dgm:chMax val="1"/>
          <dgm:chPref val="0"/>
          <dgm:bulletEnabled val="1"/>
        </dgm:presLayoutVars>
      </dgm:prSet>
      <dgm:spPr/>
    </dgm:pt>
  </dgm:ptLst>
  <dgm:cxnLst>
    <dgm:cxn modelId="{62D14906-305D-4812-8B7D-E27137105E68}" type="presOf" srcId="{37A620A9-3565-4A6D-A3F1-D8A9FC8C7F31}" destId="{54482773-394A-4722-AB2E-3DAA6812EDA0}" srcOrd="0" destOrd="0" presId="urn:microsoft.com/office/officeart/2008/layout/CaptionedPictures"/>
    <dgm:cxn modelId="{E8570322-59ED-4895-ADD7-0D9C27614F28}" srcId="{150BFE09-981D-4AD2-8096-F112C763BE00}" destId="{41E2708A-CB87-4187-996E-D2585443159B}" srcOrd="0" destOrd="0" parTransId="{1519DA7D-DE00-4513-A232-F9F032F5C19E}" sibTransId="{DE8E857F-372E-4533-B572-A1ED3CE47EA8}"/>
    <dgm:cxn modelId="{781DEB28-FC23-4AC3-95DB-E6A7B6FF570F}" type="presOf" srcId="{150BFE09-981D-4AD2-8096-F112C763BE00}" destId="{E9D81453-C3CA-4F55-B071-9E1844068750}" srcOrd="0" destOrd="0" presId="urn:microsoft.com/office/officeart/2008/layout/CaptionedPictures"/>
    <dgm:cxn modelId="{F6979C30-01FB-43AC-8662-FF066B0024D1}" type="presOf" srcId="{41E2708A-CB87-4187-996E-D2585443159B}" destId="{C2C7477C-E761-429A-8DED-28952BEBCE38}" srcOrd="0" destOrd="0" presId="urn:microsoft.com/office/officeart/2008/layout/CaptionedPictures"/>
    <dgm:cxn modelId="{19CB0339-AF4D-4888-8641-D97DCE15FEE6}" type="presOf" srcId="{3FD197F9-661F-4BE8-8572-30D65262B5D2}" destId="{6346DE16-E4AF-4709-B3BF-92CE57A2C687}" srcOrd="0" destOrd="0" presId="urn:microsoft.com/office/officeart/2008/layout/CaptionedPictures"/>
    <dgm:cxn modelId="{73A1F939-C8F4-4013-B9BE-478B4D6573B2}" srcId="{150BFE09-981D-4AD2-8096-F112C763BE00}" destId="{3FD197F9-661F-4BE8-8572-30D65262B5D2}" srcOrd="2" destOrd="0" parTransId="{9CCBCF2A-6AB0-4C8B-8227-F5F06E70FD87}" sibTransId="{46ECA47B-C9BA-4A02-A012-01318CDF1D07}"/>
    <dgm:cxn modelId="{F9CD73D9-87DA-4E7B-AE90-E19DA53443DA}" srcId="{150BFE09-981D-4AD2-8096-F112C763BE00}" destId="{37A620A9-3565-4A6D-A3F1-D8A9FC8C7F31}" srcOrd="1" destOrd="0" parTransId="{67F21FE6-EABD-42B7-8931-4F7813727910}" sibTransId="{49EBED2F-446D-4832-841E-0DAC668B7AD2}"/>
    <dgm:cxn modelId="{61ACAD4F-BF65-4283-A9A1-A6C7AB8A45DD}" type="presParOf" srcId="{E9D81453-C3CA-4F55-B071-9E1844068750}" destId="{518825A7-5EB3-42AF-8F62-571CA0BB2868}" srcOrd="0" destOrd="0" presId="urn:microsoft.com/office/officeart/2008/layout/CaptionedPictures"/>
    <dgm:cxn modelId="{EEF78B78-C7F3-4622-A178-9A9CC757A9F9}" type="presParOf" srcId="{518825A7-5EB3-42AF-8F62-571CA0BB2868}" destId="{3546CDD9-8EFA-4020-93E6-B52829C6AC48}" srcOrd="0" destOrd="0" presId="urn:microsoft.com/office/officeart/2008/layout/CaptionedPictures"/>
    <dgm:cxn modelId="{A3306F7A-17F0-4B24-99A7-0A1FB04BF5A2}" type="presParOf" srcId="{518825A7-5EB3-42AF-8F62-571CA0BB2868}" destId="{B239A7CD-F2BB-4113-9FC5-444CC48B947E}" srcOrd="1" destOrd="0" presId="urn:microsoft.com/office/officeart/2008/layout/CaptionedPictures"/>
    <dgm:cxn modelId="{4ACF7782-0BA3-484A-BA2E-4AA8A4996E94}" type="presParOf" srcId="{518825A7-5EB3-42AF-8F62-571CA0BB2868}" destId="{2421C430-2B30-4C1B-B088-FE74A66FD3E4}" srcOrd="2" destOrd="0" presId="urn:microsoft.com/office/officeart/2008/layout/CaptionedPictures"/>
    <dgm:cxn modelId="{81F8B2F3-F03E-416B-95B6-E8DD485625C5}" type="presParOf" srcId="{2421C430-2B30-4C1B-B088-FE74A66FD3E4}" destId="{01CA7B64-3335-495E-B66A-A530ECF9F792}" srcOrd="0" destOrd="0" presId="urn:microsoft.com/office/officeart/2008/layout/CaptionedPictures"/>
    <dgm:cxn modelId="{567C7159-D1C4-4C4F-9BB4-6A2C0682BEC8}" type="presParOf" srcId="{2421C430-2B30-4C1B-B088-FE74A66FD3E4}" destId="{C2C7477C-E761-429A-8DED-28952BEBCE38}" srcOrd="1" destOrd="0" presId="urn:microsoft.com/office/officeart/2008/layout/CaptionedPictures"/>
    <dgm:cxn modelId="{9C164250-DA19-483D-9F02-5CDE12620605}" type="presParOf" srcId="{E9D81453-C3CA-4F55-B071-9E1844068750}" destId="{256092F2-4C77-4327-94EF-3D279C2FADA7}" srcOrd="1" destOrd="0" presId="urn:microsoft.com/office/officeart/2008/layout/CaptionedPictures"/>
    <dgm:cxn modelId="{18D01891-D188-4DB1-8844-873683166FFD}" type="presParOf" srcId="{E9D81453-C3CA-4F55-B071-9E1844068750}" destId="{E9987781-2041-41A2-96E4-7FE298814831}" srcOrd="2" destOrd="0" presId="urn:microsoft.com/office/officeart/2008/layout/CaptionedPictures"/>
    <dgm:cxn modelId="{C9077D0E-AD18-460F-9FC6-6895E19271A9}" type="presParOf" srcId="{E9987781-2041-41A2-96E4-7FE298814831}" destId="{80AFEA98-6707-4503-9851-23AE5C2F5594}" srcOrd="0" destOrd="0" presId="urn:microsoft.com/office/officeart/2008/layout/CaptionedPictures"/>
    <dgm:cxn modelId="{6363629E-5440-4E5C-BCCF-72637E741021}" type="presParOf" srcId="{E9987781-2041-41A2-96E4-7FE298814831}" destId="{56D53386-CE4E-42C5-BEA1-61D257B27206}" srcOrd="1" destOrd="0" presId="urn:microsoft.com/office/officeart/2008/layout/CaptionedPictures"/>
    <dgm:cxn modelId="{3D5BBEFD-55CD-415E-81FC-CE5B243681E4}" type="presParOf" srcId="{E9987781-2041-41A2-96E4-7FE298814831}" destId="{879C3FE1-E32C-4D36-AE40-6127E08D385B}" srcOrd="2" destOrd="0" presId="urn:microsoft.com/office/officeart/2008/layout/CaptionedPictures"/>
    <dgm:cxn modelId="{579C8D2B-22BE-477B-AA3C-A4E19201CEC6}" type="presParOf" srcId="{879C3FE1-E32C-4D36-AE40-6127E08D385B}" destId="{81CAB09E-454D-4E3E-A453-DB76A4288D28}" srcOrd="0" destOrd="0" presId="urn:microsoft.com/office/officeart/2008/layout/CaptionedPictures"/>
    <dgm:cxn modelId="{24DB37AB-F567-4C17-81FC-A52453C0E428}" type="presParOf" srcId="{879C3FE1-E32C-4D36-AE40-6127E08D385B}" destId="{54482773-394A-4722-AB2E-3DAA6812EDA0}" srcOrd="1" destOrd="0" presId="urn:microsoft.com/office/officeart/2008/layout/CaptionedPictures"/>
    <dgm:cxn modelId="{F635605B-1A3F-4499-B5C9-F4B4F0022DE7}" type="presParOf" srcId="{E9D81453-C3CA-4F55-B071-9E1844068750}" destId="{D9B8CC71-15FC-4AA6-AAEA-57B1ED8353AB}" srcOrd="3" destOrd="0" presId="urn:microsoft.com/office/officeart/2008/layout/CaptionedPictures"/>
    <dgm:cxn modelId="{D382E3EB-6024-43D6-9263-7BA1D2D5358A}" type="presParOf" srcId="{E9D81453-C3CA-4F55-B071-9E1844068750}" destId="{17B0ED94-4351-48CF-84EC-99D7B7E2CABB}" srcOrd="4" destOrd="0" presId="urn:microsoft.com/office/officeart/2008/layout/CaptionedPictures"/>
    <dgm:cxn modelId="{D45132AF-0EC5-499B-BBDD-A2AC139EAFEE}" type="presParOf" srcId="{17B0ED94-4351-48CF-84EC-99D7B7E2CABB}" destId="{1A81C853-5181-48EA-8B51-5CD313A4B636}" srcOrd="0" destOrd="0" presId="urn:microsoft.com/office/officeart/2008/layout/CaptionedPictures"/>
    <dgm:cxn modelId="{25A0773E-A743-4425-A2D4-EB3B78756751}" type="presParOf" srcId="{17B0ED94-4351-48CF-84EC-99D7B7E2CABB}" destId="{B75878EF-770C-495A-8592-624D2741C261}" srcOrd="1" destOrd="0" presId="urn:microsoft.com/office/officeart/2008/layout/CaptionedPictures"/>
    <dgm:cxn modelId="{308A7A9F-AA43-49BC-9921-285EFAFAAD4A}" type="presParOf" srcId="{17B0ED94-4351-48CF-84EC-99D7B7E2CABB}" destId="{F036B221-914C-46FB-9257-00EA87DF6351}" srcOrd="2" destOrd="0" presId="urn:microsoft.com/office/officeart/2008/layout/CaptionedPictures"/>
    <dgm:cxn modelId="{84466358-A04F-4DDE-882D-D0553981AA63}" type="presParOf" srcId="{F036B221-914C-46FB-9257-00EA87DF6351}" destId="{A971C419-9D66-45DA-BAB0-25133EBF9D6F}" srcOrd="0" destOrd="0" presId="urn:microsoft.com/office/officeart/2008/layout/CaptionedPictures"/>
    <dgm:cxn modelId="{7C234F60-54E7-4A57-B667-5B52604E64B9}" type="presParOf" srcId="{F036B221-914C-46FB-9257-00EA87DF6351}" destId="{6346DE16-E4AF-4709-B3BF-92CE57A2C687}" srcOrd="1" destOrd="0" presId="urn:microsoft.com/office/officeart/2008/layout/CaptionedPicture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B1820-AEDA-4805-AE7A-CDBC403B014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GB"/>
        </a:p>
      </dgm:t>
    </dgm:pt>
    <dgm:pt modelId="{1D6A9762-C902-44F6-B2F4-2CFEE3762A17}">
      <dgm:prSet phldrT="[Text]" custT="1"/>
      <dgm:spPr/>
      <dgm:t>
        <a:bodyPr/>
        <a:lstStyle/>
        <a:p>
          <a:r>
            <a:rPr lang="en-GB" sz="2000" dirty="0"/>
            <a:t>Training Fund</a:t>
          </a:r>
        </a:p>
      </dgm:t>
    </dgm:pt>
    <dgm:pt modelId="{F7D30329-E57A-4EA0-BFA1-968905384496}" type="parTrans" cxnId="{22C556A0-B87C-4B70-ACD8-1B3017093641}">
      <dgm:prSet/>
      <dgm:spPr/>
      <dgm:t>
        <a:bodyPr/>
        <a:lstStyle/>
        <a:p>
          <a:endParaRPr lang="en-GB" sz="2400"/>
        </a:p>
      </dgm:t>
    </dgm:pt>
    <dgm:pt modelId="{763D5DFF-DE71-4ED0-9F00-A5049FE57940}" type="sibTrans" cxnId="{22C556A0-B87C-4B70-ACD8-1B3017093641}">
      <dgm:prSet/>
      <dgm:spPr/>
      <dgm:t>
        <a:bodyPr/>
        <a:lstStyle/>
        <a:p>
          <a:endParaRPr lang="en-GB" sz="2400"/>
        </a:p>
      </dgm:t>
    </dgm:pt>
    <dgm:pt modelId="{312C9343-B043-403D-AB10-705A7B778407}">
      <dgm:prSet phldrT="[Text]" custT="1"/>
      <dgm:spPr/>
      <dgm:t>
        <a:bodyPr/>
        <a:lstStyle/>
        <a:p>
          <a:r>
            <a:rPr lang="en-GB" sz="2000" dirty="0"/>
            <a:t>Events</a:t>
          </a:r>
        </a:p>
      </dgm:t>
    </dgm:pt>
    <dgm:pt modelId="{B702F497-AFEB-4995-BB3B-BDA2B7821FCE}" type="parTrans" cxnId="{4B203842-E61E-4ADF-B416-D76529B994A3}">
      <dgm:prSet/>
      <dgm:spPr/>
      <dgm:t>
        <a:bodyPr/>
        <a:lstStyle/>
        <a:p>
          <a:endParaRPr lang="en-GB" sz="2400"/>
        </a:p>
      </dgm:t>
    </dgm:pt>
    <dgm:pt modelId="{C9CCB5BE-6EDF-479F-9C25-96E8D88FB87E}" type="sibTrans" cxnId="{4B203842-E61E-4ADF-B416-D76529B994A3}">
      <dgm:prSet/>
      <dgm:spPr/>
      <dgm:t>
        <a:bodyPr/>
        <a:lstStyle/>
        <a:p>
          <a:endParaRPr lang="en-GB" sz="2400"/>
        </a:p>
      </dgm:t>
    </dgm:pt>
    <dgm:pt modelId="{234370D7-13A8-4A8D-A1C6-86A23D0414EC}">
      <dgm:prSet phldrT="[Text]" custT="1"/>
      <dgm:spPr/>
      <dgm:t>
        <a:bodyPr/>
        <a:lstStyle/>
        <a:p>
          <a:r>
            <a:rPr lang="en-GB" sz="2000" dirty="0"/>
            <a:t>News</a:t>
          </a:r>
        </a:p>
      </dgm:t>
    </dgm:pt>
    <dgm:pt modelId="{1534F62C-6384-4598-8D80-24400769D28B}" type="parTrans" cxnId="{CA723F6A-46C3-4FB3-857F-096B789CEB54}">
      <dgm:prSet/>
      <dgm:spPr/>
      <dgm:t>
        <a:bodyPr/>
        <a:lstStyle/>
        <a:p>
          <a:endParaRPr lang="en-GB" sz="2400"/>
        </a:p>
      </dgm:t>
    </dgm:pt>
    <dgm:pt modelId="{D4227AEC-DE18-4D16-BA6A-78213C56A96F}" type="sibTrans" cxnId="{CA723F6A-46C3-4FB3-857F-096B789CEB54}">
      <dgm:prSet/>
      <dgm:spPr/>
      <dgm:t>
        <a:bodyPr/>
        <a:lstStyle/>
        <a:p>
          <a:endParaRPr lang="en-GB" sz="2400"/>
        </a:p>
      </dgm:t>
    </dgm:pt>
    <dgm:pt modelId="{57916EAE-B7F7-496A-BE72-F77DF6D9274F}">
      <dgm:prSet phldrT="[Text]" custT="1"/>
      <dgm:spPr/>
      <dgm:t>
        <a:bodyPr/>
        <a:lstStyle/>
        <a:p>
          <a:r>
            <a:rPr lang="en-GB" sz="2000" dirty="0"/>
            <a:t>Annual Survey</a:t>
          </a:r>
        </a:p>
      </dgm:t>
    </dgm:pt>
    <dgm:pt modelId="{EE52859D-0F33-4654-BECC-C6A0363573F0}" type="parTrans" cxnId="{DFB7EDD0-1805-4CC1-936E-8EA6F9D67E0A}">
      <dgm:prSet/>
      <dgm:spPr/>
      <dgm:t>
        <a:bodyPr/>
        <a:lstStyle/>
        <a:p>
          <a:endParaRPr lang="en-GB" sz="2400"/>
        </a:p>
      </dgm:t>
    </dgm:pt>
    <dgm:pt modelId="{D52CE6F9-1A11-44BA-B491-B7F7679C5805}" type="sibTrans" cxnId="{DFB7EDD0-1805-4CC1-936E-8EA6F9D67E0A}">
      <dgm:prSet/>
      <dgm:spPr/>
      <dgm:t>
        <a:bodyPr/>
        <a:lstStyle/>
        <a:p>
          <a:endParaRPr lang="en-GB" sz="2400"/>
        </a:p>
      </dgm:t>
    </dgm:pt>
    <dgm:pt modelId="{33508CDD-FD77-4BBB-93DC-10D65D70AEAB}">
      <dgm:prSet phldrT="[Text]" custT="1"/>
      <dgm:spPr/>
      <dgm:t>
        <a:bodyPr/>
        <a:lstStyle/>
        <a:p>
          <a:r>
            <a:rPr lang="en-GB" sz="1800" b="0" i="0" dirty="0"/>
            <a:t>VRF</a:t>
          </a:r>
          <a:endParaRPr lang="en-GB" sz="1800" b="0" dirty="0"/>
        </a:p>
      </dgm:t>
    </dgm:pt>
    <dgm:pt modelId="{6AA466E9-F8D0-4B91-B347-B214663EAD8E}" type="sibTrans" cxnId="{D4F70B72-962B-44AE-9B88-4FE44B892D85}">
      <dgm:prSet/>
      <dgm:spPr/>
      <dgm:t>
        <a:bodyPr/>
        <a:lstStyle/>
        <a:p>
          <a:endParaRPr lang="en-GB" sz="2400"/>
        </a:p>
      </dgm:t>
    </dgm:pt>
    <dgm:pt modelId="{A65EC96B-38A9-439F-9BB7-C15F55E5CA21}" type="parTrans" cxnId="{D4F70B72-962B-44AE-9B88-4FE44B892D85}">
      <dgm:prSet/>
      <dgm:spPr/>
      <dgm:t>
        <a:bodyPr/>
        <a:lstStyle/>
        <a:p>
          <a:endParaRPr lang="en-GB" sz="2400"/>
        </a:p>
      </dgm:t>
    </dgm:pt>
    <dgm:pt modelId="{FAD0FF76-2F7E-4A97-96B8-730C747B90E7}" type="pres">
      <dgm:prSet presAssocID="{99FB1820-AEDA-4805-AE7A-CDBC403B0145}" presName="rootNode" presStyleCnt="0">
        <dgm:presLayoutVars>
          <dgm:chMax/>
          <dgm:chPref/>
          <dgm:dir/>
          <dgm:animLvl val="lvl"/>
        </dgm:presLayoutVars>
      </dgm:prSet>
      <dgm:spPr/>
    </dgm:pt>
    <dgm:pt modelId="{7D35A90D-8092-427F-A6B1-0430B4792AC3}" type="pres">
      <dgm:prSet presAssocID="{33508CDD-FD77-4BBB-93DC-10D65D70AEAB}" presName="composite" presStyleCnt="0"/>
      <dgm:spPr/>
    </dgm:pt>
    <dgm:pt modelId="{B3A201F2-8E91-4394-97AB-4311137F1DF0}" type="pres">
      <dgm:prSet presAssocID="{33508CDD-FD77-4BBB-93DC-10D65D70AEAB}" presName="ParentText" presStyleLbl="node1" presStyleIdx="0" presStyleCnt="5">
        <dgm:presLayoutVars>
          <dgm:chMax val="1"/>
          <dgm:chPref val="1"/>
          <dgm:bulletEnabled val="1"/>
        </dgm:presLayoutVars>
      </dgm:prSet>
      <dgm:spPr/>
    </dgm:pt>
    <dgm:pt modelId="{C50A8091-CF16-4B0B-923A-A4DCC0FADBCF}" type="pres">
      <dgm:prSet presAssocID="{33508CDD-FD77-4BBB-93DC-10D65D70AEAB}" presName="Image"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69963542-8067-44C9-9F15-6634B48BB1C2}" type="pres">
      <dgm:prSet presAssocID="{33508CDD-FD77-4BBB-93DC-10D65D70AEAB}" presName="ChildText" presStyleLbl="fgAcc1" presStyleIdx="0" presStyleCnt="0">
        <dgm:presLayoutVars>
          <dgm:chMax val="0"/>
          <dgm:chPref val="0"/>
          <dgm:bulletEnabled val="1"/>
        </dgm:presLayoutVars>
      </dgm:prSet>
      <dgm:spPr/>
    </dgm:pt>
    <dgm:pt modelId="{C5772073-0AA5-41E2-A459-C9ED4E768166}" type="pres">
      <dgm:prSet presAssocID="{6AA466E9-F8D0-4B91-B347-B214663EAD8E}" presName="sibTrans" presStyleCnt="0"/>
      <dgm:spPr/>
    </dgm:pt>
    <dgm:pt modelId="{95F3F1B9-3ED1-4938-8C44-DE39CB5ED4A9}" type="pres">
      <dgm:prSet presAssocID="{1D6A9762-C902-44F6-B2F4-2CFEE3762A17}" presName="composite" presStyleCnt="0"/>
      <dgm:spPr/>
    </dgm:pt>
    <dgm:pt modelId="{11B5F3FF-2123-43D7-A3FE-5571DBF73451}" type="pres">
      <dgm:prSet presAssocID="{1D6A9762-C902-44F6-B2F4-2CFEE3762A17}" presName="ParentText" presStyleLbl="node1" presStyleIdx="1" presStyleCnt="5">
        <dgm:presLayoutVars>
          <dgm:chMax val="1"/>
          <dgm:chPref val="1"/>
          <dgm:bulletEnabled val="1"/>
        </dgm:presLayoutVars>
      </dgm:prSet>
      <dgm:spPr/>
    </dgm:pt>
    <dgm:pt modelId="{2DC1B99C-2157-4C21-84B9-B2D71FE96B45}" type="pres">
      <dgm:prSet presAssocID="{1D6A9762-C902-44F6-B2F4-2CFEE3762A17}" presName="Image" presStyleLbl="bgImgPlace1" presStyleIdx="1" presStyleCnt="5"/>
      <dgm:spPr>
        <a:blipFill>
          <a:blip xmlns:r="http://schemas.openxmlformats.org/officeDocument/2006/relationships" r:embed="rId2"/>
          <a:srcRect/>
          <a:stretch>
            <a:fillRect l="-14000" r="-14000"/>
          </a:stretch>
        </a:blipFill>
      </dgm:spPr>
    </dgm:pt>
    <dgm:pt modelId="{48FAE43C-1E66-4A08-B3F1-765494966145}" type="pres">
      <dgm:prSet presAssocID="{1D6A9762-C902-44F6-B2F4-2CFEE3762A17}" presName="ChildText" presStyleLbl="fgAcc1" presStyleIdx="0" presStyleCnt="0">
        <dgm:presLayoutVars>
          <dgm:chMax val="0"/>
          <dgm:chPref val="0"/>
          <dgm:bulletEnabled val="1"/>
        </dgm:presLayoutVars>
      </dgm:prSet>
      <dgm:spPr/>
    </dgm:pt>
    <dgm:pt modelId="{422D7D11-1FBD-418E-A062-A6037E06D50D}" type="pres">
      <dgm:prSet presAssocID="{763D5DFF-DE71-4ED0-9F00-A5049FE57940}" presName="sibTrans" presStyleCnt="0"/>
      <dgm:spPr/>
    </dgm:pt>
    <dgm:pt modelId="{991CCA32-216F-44C3-BC5B-F498DF66FF60}" type="pres">
      <dgm:prSet presAssocID="{312C9343-B043-403D-AB10-705A7B778407}" presName="composite" presStyleCnt="0"/>
      <dgm:spPr/>
    </dgm:pt>
    <dgm:pt modelId="{44791C67-9E2B-4E16-8D33-6D41F296D0BC}" type="pres">
      <dgm:prSet presAssocID="{312C9343-B043-403D-AB10-705A7B778407}" presName="ParentText" presStyleLbl="node1" presStyleIdx="2" presStyleCnt="5">
        <dgm:presLayoutVars>
          <dgm:chMax val="1"/>
          <dgm:chPref val="1"/>
          <dgm:bulletEnabled val="1"/>
        </dgm:presLayoutVars>
      </dgm:prSet>
      <dgm:spPr/>
    </dgm:pt>
    <dgm:pt modelId="{7CEC003B-FEDC-437E-BCA7-439420778D84}" type="pres">
      <dgm:prSet presAssocID="{312C9343-B043-403D-AB10-705A7B778407}" presName="Image" presStyleLbl="bgImgPlace1" presStyleIdx="2" presStyleCnt="5"/>
      <dgm:spPr>
        <a:blipFill>
          <a:blip xmlns:r="http://schemas.openxmlformats.org/officeDocument/2006/relationships" r:embed="rId3"/>
          <a:srcRect/>
          <a:stretch>
            <a:fillRect l="-25000" r="-25000"/>
          </a:stretch>
        </a:blipFill>
      </dgm:spPr>
    </dgm:pt>
    <dgm:pt modelId="{5FFB6346-D153-404A-9F88-6988434FAF68}" type="pres">
      <dgm:prSet presAssocID="{312C9343-B043-403D-AB10-705A7B778407}" presName="ChildText" presStyleLbl="fgAcc1" presStyleIdx="0" presStyleCnt="0">
        <dgm:presLayoutVars>
          <dgm:chMax val="0"/>
          <dgm:chPref val="0"/>
          <dgm:bulletEnabled val="1"/>
        </dgm:presLayoutVars>
      </dgm:prSet>
      <dgm:spPr/>
    </dgm:pt>
    <dgm:pt modelId="{BA4A57AA-03ED-491F-BE41-B7B01B1F418D}" type="pres">
      <dgm:prSet presAssocID="{C9CCB5BE-6EDF-479F-9C25-96E8D88FB87E}" presName="sibTrans" presStyleCnt="0"/>
      <dgm:spPr/>
    </dgm:pt>
    <dgm:pt modelId="{75669181-9E79-42B7-9F2F-DA7B2B4CF271}" type="pres">
      <dgm:prSet presAssocID="{234370D7-13A8-4A8D-A1C6-86A23D0414EC}" presName="composite" presStyleCnt="0"/>
      <dgm:spPr/>
    </dgm:pt>
    <dgm:pt modelId="{0CFB33E4-1768-446E-B613-C9854AE8FCD8}" type="pres">
      <dgm:prSet presAssocID="{234370D7-13A8-4A8D-A1C6-86A23D0414EC}" presName="ParentText" presStyleLbl="node1" presStyleIdx="3" presStyleCnt="5">
        <dgm:presLayoutVars>
          <dgm:chMax val="1"/>
          <dgm:chPref val="1"/>
          <dgm:bulletEnabled val="1"/>
        </dgm:presLayoutVars>
      </dgm:prSet>
      <dgm:spPr/>
    </dgm:pt>
    <dgm:pt modelId="{083E1347-EBA1-4717-94AB-848305B16DC9}" type="pres">
      <dgm:prSet presAssocID="{234370D7-13A8-4A8D-A1C6-86A23D0414EC}" presName="Image" presStyleLbl="bgImgPlace1" presStyleIdx="3" presStyleCnt="5"/>
      <dgm:spPr>
        <a:blipFill rotWithShape="1">
          <a:blip xmlns:r="http://schemas.openxmlformats.org/officeDocument/2006/relationships" r:embed="rId4"/>
          <a:srcRect/>
          <a:stretch>
            <a:fillRect l="-6000" r="-6000"/>
          </a:stretch>
        </a:blipFill>
      </dgm:spPr>
    </dgm:pt>
    <dgm:pt modelId="{7CB80153-E8E8-48C8-93AA-D18C234D2BC9}" type="pres">
      <dgm:prSet presAssocID="{234370D7-13A8-4A8D-A1C6-86A23D0414EC}" presName="ChildText" presStyleLbl="fgAcc1" presStyleIdx="0" presStyleCnt="0">
        <dgm:presLayoutVars>
          <dgm:chMax val="0"/>
          <dgm:chPref val="0"/>
          <dgm:bulletEnabled val="1"/>
        </dgm:presLayoutVars>
      </dgm:prSet>
      <dgm:spPr/>
    </dgm:pt>
    <dgm:pt modelId="{68A1BA51-96BB-4665-979D-86BF23F3EFC8}" type="pres">
      <dgm:prSet presAssocID="{D4227AEC-DE18-4D16-BA6A-78213C56A96F}" presName="sibTrans" presStyleCnt="0"/>
      <dgm:spPr/>
    </dgm:pt>
    <dgm:pt modelId="{23C11391-8B99-4520-A169-1E5B5E94ACAE}" type="pres">
      <dgm:prSet presAssocID="{57916EAE-B7F7-496A-BE72-F77DF6D9274F}" presName="composite" presStyleCnt="0"/>
      <dgm:spPr/>
    </dgm:pt>
    <dgm:pt modelId="{B6D2E4DD-451B-4F5F-A3BF-681551BB7AE1}" type="pres">
      <dgm:prSet presAssocID="{57916EAE-B7F7-496A-BE72-F77DF6D9274F}" presName="ParentText" presStyleLbl="node1" presStyleIdx="4" presStyleCnt="5">
        <dgm:presLayoutVars>
          <dgm:chMax val="1"/>
          <dgm:chPref val="1"/>
          <dgm:bulletEnabled val="1"/>
        </dgm:presLayoutVars>
      </dgm:prSet>
      <dgm:spPr/>
    </dgm:pt>
    <dgm:pt modelId="{D6F3F054-D211-424A-B19B-5167849BFF84}" type="pres">
      <dgm:prSet presAssocID="{57916EAE-B7F7-496A-BE72-F77DF6D9274F}" presName="Image" presStyleLbl="bgImgPlace1" presStyleIdx="4" presStyleCnt="5" custLinFactNeighborY="-750"/>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DF008ADC-E975-4852-804B-D2803FBEF2D0}" type="pres">
      <dgm:prSet presAssocID="{57916EAE-B7F7-496A-BE72-F77DF6D9274F}" presName="ChildText" presStyleLbl="fgAcc1" presStyleIdx="0" presStyleCnt="0">
        <dgm:presLayoutVars>
          <dgm:chMax val="0"/>
          <dgm:chPref val="0"/>
          <dgm:bulletEnabled val="1"/>
        </dgm:presLayoutVars>
      </dgm:prSet>
      <dgm:spPr/>
    </dgm:pt>
  </dgm:ptLst>
  <dgm:cxnLst>
    <dgm:cxn modelId="{64FDBD22-1BB6-4CC7-9951-47F935F14C1E}" type="presOf" srcId="{312C9343-B043-403D-AB10-705A7B778407}" destId="{44791C67-9E2B-4E16-8D33-6D41F296D0BC}" srcOrd="0" destOrd="0" presId="urn:microsoft.com/office/officeart/2008/layout/TitledPictureBlocks"/>
    <dgm:cxn modelId="{4B203842-E61E-4ADF-B416-D76529B994A3}" srcId="{99FB1820-AEDA-4805-AE7A-CDBC403B0145}" destId="{312C9343-B043-403D-AB10-705A7B778407}" srcOrd="2" destOrd="0" parTransId="{B702F497-AFEB-4995-BB3B-BDA2B7821FCE}" sibTransId="{C9CCB5BE-6EDF-479F-9C25-96E8D88FB87E}"/>
    <dgm:cxn modelId="{CA723F6A-46C3-4FB3-857F-096B789CEB54}" srcId="{99FB1820-AEDA-4805-AE7A-CDBC403B0145}" destId="{234370D7-13A8-4A8D-A1C6-86A23D0414EC}" srcOrd="3" destOrd="0" parTransId="{1534F62C-6384-4598-8D80-24400769D28B}" sibTransId="{D4227AEC-DE18-4D16-BA6A-78213C56A96F}"/>
    <dgm:cxn modelId="{D4F70B72-962B-44AE-9B88-4FE44B892D85}" srcId="{99FB1820-AEDA-4805-AE7A-CDBC403B0145}" destId="{33508CDD-FD77-4BBB-93DC-10D65D70AEAB}" srcOrd="0" destOrd="0" parTransId="{A65EC96B-38A9-439F-9BB7-C15F55E5CA21}" sibTransId="{6AA466E9-F8D0-4B91-B347-B214663EAD8E}"/>
    <dgm:cxn modelId="{DBA9138E-37D7-40A2-AF8D-9CA08D4C43BA}" type="presOf" srcId="{234370D7-13A8-4A8D-A1C6-86A23D0414EC}" destId="{0CFB33E4-1768-446E-B613-C9854AE8FCD8}" srcOrd="0" destOrd="0" presId="urn:microsoft.com/office/officeart/2008/layout/TitledPictureBlocks"/>
    <dgm:cxn modelId="{22C556A0-B87C-4B70-ACD8-1B3017093641}" srcId="{99FB1820-AEDA-4805-AE7A-CDBC403B0145}" destId="{1D6A9762-C902-44F6-B2F4-2CFEE3762A17}" srcOrd="1" destOrd="0" parTransId="{F7D30329-E57A-4EA0-BFA1-968905384496}" sibTransId="{763D5DFF-DE71-4ED0-9F00-A5049FE57940}"/>
    <dgm:cxn modelId="{4C3D4AA1-19E4-41C9-8811-75AC2A1E1298}" type="presOf" srcId="{57916EAE-B7F7-496A-BE72-F77DF6D9274F}" destId="{B6D2E4DD-451B-4F5F-A3BF-681551BB7AE1}" srcOrd="0" destOrd="0" presId="urn:microsoft.com/office/officeart/2008/layout/TitledPictureBlocks"/>
    <dgm:cxn modelId="{96D10CA3-F784-40EE-A8FB-565903C229C6}" type="presOf" srcId="{1D6A9762-C902-44F6-B2F4-2CFEE3762A17}" destId="{11B5F3FF-2123-43D7-A3FE-5571DBF73451}" srcOrd="0" destOrd="0" presId="urn:microsoft.com/office/officeart/2008/layout/TitledPictureBlocks"/>
    <dgm:cxn modelId="{F20EF4C9-BC2B-4595-9A98-2E098389168A}" type="presOf" srcId="{99FB1820-AEDA-4805-AE7A-CDBC403B0145}" destId="{FAD0FF76-2F7E-4A97-96B8-730C747B90E7}" srcOrd="0" destOrd="0" presId="urn:microsoft.com/office/officeart/2008/layout/TitledPictureBlocks"/>
    <dgm:cxn modelId="{DFB7EDD0-1805-4CC1-936E-8EA6F9D67E0A}" srcId="{99FB1820-AEDA-4805-AE7A-CDBC403B0145}" destId="{57916EAE-B7F7-496A-BE72-F77DF6D9274F}" srcOrd="4" destOrd="0" parTransId="{EE52859D-0F33-4654-BECC-C6A0363573F0}" sibTransId="{D52CE6F9-1A11-44BA-B491-B7F7679C5805}"/>
    <dgm:cxn modelId="{C9A5DEF7-48EB-45C3-9ADD-D46A6348A81E}" type="presOf" srcId="{33508CDD-FD77-4BBB-93DC-10D65D70AEAB}" destId="{B3A201F2-8E91-4394-97AB-4311137F1DF0}" srcOrd="0" destOrd="0" presId="urn:microsoft.com/office/officeart/2008/layout/TitledPictureBlocks"/>
    <dgm:cxn modelId="{78A39823-3579-410D-BDA3-4C8A589B97C2}" type="presParOf" srcId="{FAD0FF76-2F7E-4A97-96B8-730C747B90E7}" destId="{7D35A90D-8092-427F-A6B1-0430B4792AC3}" srcOrd="0" destOrd="0" presId="urn:microsoft.com/office/officeart/2008/layout/TitledPictureBlocks"/>
    <dgm:cxn modelId="{1102C2FE-50BD-4A0C-91BA-D73809A5E583}" type="presParOf" srcId="{7D35A90D-8092-427F-A6B1-0430B4792AC3}" destId="{B3A201F2-8E91-4394-97AB-4311137F1DF0}" srcOrd="0" destOrd="0" presId="urn:microsoft.com/office/officeart/2008/layout/TitledPictureBlocks"/>
    <dgm:cxn modelId="{6D3BC205-F858-48C1-AB7E-ADA225609272}" type="presParOf" srcId="{7D35A90D-8092-427F-A6B1-0430B4792AC3}" destId="{C50A8091-CF16-4B0B-923A-A4DCC0FADBCF}" srcOrd="1" destOrd="0" presId="urn:microsoft.com/office/officeart/2008/layout/TitledPictureBlocks"/>
    <dgm:cxn modelId="{992595F6-3F6E-4BF7-8D92-4AD600B17018}" type="presParOf" srcId="{7D35A90D-8092-427F-A6B1-0430B4792AC3}" destId="{69963542-8067-44C9-9F15-6634B48BB1C2}" srcOrd="2" destOrd="0" presId="urn:microsoft.com/office/officeart/2008/layout/TitledPictureBlocks"/>
    <dgm:cxn modelId="{6E00C381-75FD-4C2E-8E02-9A6147F85629}" type="presParOf" srcId="{FAD0FF76-2F7E-4A97-96B8-730C747B90E7}" destId="{C5772073-0AA5-41E2-A459-C9ED4E768166}" srcOrd="1" destOrd="0" presId="urn:microsoft.com/office/officeart/2008/layout/TitledPictureBlocks"/>
    <dgm:cxn modelId="{DCFCCA54-0B23-45C1-A223-B1B1D79A4EE7}" type="presParOf" srcId="{FAD0FF76-2F7E-4A97-96B8-730C747B90E7}" destId="{95F3F1B9-3ED1-4938-8C44-DE39CB5ED4A9}" srcOrd="2" destOrd="0" presId="urn:microsoft.com/office/officeart/2008/layout/TitledPictureBlocks"/>
    <dgm:cxn modelId="{3392F6D1-B86B-42EA-916C-B1F2243592D6}" type="presParOf" srcId="{95F3F1B9-3ED1-4938-8C44-DE39CB5ED4A9}" destId="{11B5F3FF-2123-43D7-A3FE-5571DBF73451}" srcOrd="0" destOrd="0" presId="urn:microsoft.com/office/officeart/2008/layout/TitledPictureBlocks"/>
    <dgm:cxn modelId="{2E4C1758-8142-4ED1-8D6B-8E24A4A5EA39}" type="presParOf" srcId="{95F3F1B9-3ED1-4938-8C44-DE39CB5ED4A9}" destId="{2DC1B99C-2157-4C21-84B9-B2D71FE96B45}" srcOrd="1" destOrd="0" presId="urn:microsoft.com/office/officeart/2008/layout/TitledPictureBlocks"/>
    <dgm:cxn modelId="{B29D16E2-416D-4F7A-9E9A-483ADCCD5853}" type="presParOf" srcId="{95F3F1B9-3ED1-4938-8C44-DE39CB5ED4A9}" destId="{48FAE43C-1E66-4A08-B3F1-765494966145}" srcOrd="2" destOrd="0" presId="urn:microsoft.com/office/officeart/2008/layout/TitledPictureBlocks"/>
    <dgm:cxn modelId="{59D60614-E3ED-4451-B1FF-F05E848EAD21}" type="presParOf" srcId="{FAD0FF76-2F7E-4A97-96B8-730C747B90E7}" destId="{422D7D11-1FBD-418E-A062-A6037E06D50D}" srcOrd="3" destOrd="0" presId="urn:microsoft.com/office/officeart/2008/layout/TitledPictureBlocks"/>
    <dgm:cxn modelId="{4549DF30-8EA3-4538-B9C9-53A40DDF80E8}" type="presParOf" srcId="{FAD0FF76-2F7E-4A97-96B8-730C747B90E7}" destId="{991CCA32-216F-44C3-BC5B-F498DF66FF60}" srcOrd="4" destOrd="0" presId="urn:microsoft.com/office/officeart/2008/layout/TitledPictureBlocks"/>
    <dgm:cxn modelId="{2B627B87-86CE-4BAD-B498-12DC059E2DD7}" type="presParOf" srcId="{991CCA32-216F-44C3-BC5B-F498DF66FF60}" destId="{44791C67-9E2B-4E16-8D33-6D41F296D0BC}" srcOrd="0" destOrd="0" presId="urn:microsoft.com/office/officeart/2008/layout/TitledPictureBlocks"/>
    <dgm:cxn modelId="{C97960D6-03B3-4756-95C7-FC7E48C5B820}" type="presParOf" srcId="{991CCA32-216F-44C3-BC5B-F498DF66FF60}" destId="{7CEC003B-FEDC-437E-BCA7-439420778D84}" srcOrd="1" destOrd="0" presId="urn:microsoft.com/office/officeart/2008/layout/TitledPictureBlocks"/>
    <dgm:cxn modelId="{038B28E7-ACFE-448F-8224-D1FBCD03FC9E}" type="presParOf" srcId="{991CCA32-216F-44C3-BC5B-F498DF66FF60}" destId="{5FFB6346-D153-404A-9F88-6988434FAF68}" srcOrd="2" destOrd="0" presId="urn:microsoft.com/office/officeart/2008/layout/TitledPictureBlocks"/>
    <dgm:cxn modelId="{C61A8FAE-EC9A-4C72-8605-7291116A2E74}" type="presParOf" srcId="{FAD0FF76-2F7E-4A97-96B8-730C747B90E7}" destId="{BA4A57AA-03ED-491F-BE41-B7B01B1F418D}" srcOrd="5" destOrd="0" presId="urn:microsoft.com/office/officeart/2008/layout/TitledPictureBlocks"/>
    <dgm:cxn modelId="{B444F73C-BFE1-4A64-B0FD-FD8550C8625E}" type="presParOf" srcId="{FAD0FF76-2F7E-4A97-96B8-730C747B90E7}" destId="{75669181-9E79-42B7-9F2F-DA7B2B4CF271}" srcOrd="6" destOrd="0" presId="urn:microsoft.com/office/officeart/2008/layout/TitledPictureBlocks"/>
    <dgm:cxn modelId="{806780DD-9364-413B-8D76-1FDC8C03DDDA}" type="presParOf" srcId="{75669181-9E79-42B7-9F2F-DA7B2B4CF271}" destId="{0CFB33E4-1768-446E-B613-C9854AE8FCD8}" srcOrd="0" destOrd="0" presId="urn:microsoft.com/office/officeart/2008/layout/TitledPictureBlocks"/>
    <dgm:cxn modelId="{CD752243-E456-4C31-B813-FDA7A7034300}" type="presParOf" srcId="{75669181-9E79-42B7-9F2F-DA7B2B4CF271}" destId="{083E1347-EBA1-4717-94AB-848305B16DC9}" srcOrd="1" destOrd="0" presId="urn:microsoft.com/office/officeart/2008/layout/TitledPictureBlocks"/>
    <dgm:cxn modelId="{45D28BC6-57CF-491D-B9E3-02B026586539}" type="presParOf" srcId="{75669181-9E79-42B7-9F2F-DA7B2B4CF271}" destId="{7CB80153-E8E8-48C8-93AA-D18C234D2BC9}" srcOrd="2" destOrd="0" presId="urn:microsoft.com/office/officeart/2008/layout/TitledPictureBlocks"/>
    <dgm:cxn modelId="{B632054A-3E27-4793-9269-CDD95BB0EA98}" type="presParOf" srcId="{FAD0FF76-2F7E-4A97-96B8-730C747B90E7}" destId="{68A1BA51-96BB-4665-979D-86BF23F3EFC8}" srcOrd="7" destOrd="0" presId="urn:microsoft.com/office/officeart/2008/layout/TitledPictureBlocks"/>
    <dgm:cxn modelId="{6373478D-FDDB-40A4-9882-1B300C8A1609}" type="presParOf" srcId="{FAD0FF76-2F7E-4A97-96B8-730C747B90E7}" destId="{23C11391-8B99-4520-A169-1E5B5E94ACAE}" srcOrd="8" destOrd="0" presId="urn:microsoft.com/office/officeart/2008/layout/TitledPictureBlocks"/>
    <dgm:cxn modelId="{3C75D351-C90F-45C3-A4F1-17D7E72DC8DF}" type="presParOf" srcId="{23C11391-8B99-4520-A169-1E5B5E94ACAE}" destId="{B6D2E4DD-451B-4F5F-A3BF-681551BB7AE1}" srcOrd="0" destOrd="0" presId="urn:microsoft.com/office/officeart/2008/layout/TitledPictureBlocks"/>
    <dgm:cxn modelId="{4115BBA1-DDF8-4DC8-9EA7-6BC090C89B98}" type="presParOf" srcId="{23C11391-8B99-4520-A169-1E5B5E94ACAE}" destId="{D6F3F054-D211-424A-B19B-5167849BFF84}" srcOrd="1" destOrd="0" presId="urn:microsoft.com/office/officeart/2008/layout/TitledPictureBlocks"/>
    <dgm:cxn modelId="{A2858E5D-0D03-4E32-944C-D4DA050FAE10}" type="presParOf" srcId="{23C11391-8B99-4520-A169-1E5B5E94ACAE}" destId="{DF008ADC-E975-4852-804B-D2803FBEF2D0}"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FCCAA-7BBC-4880-B391-CED879F9B2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9A8519A0-C708-4934-823D-78F4579DD02D}">
      <dgm:prSet phldrT="[Text]" custT="1"/>
      <dgm:spPr/>
      <dgm:t>
        <a:bodyPr/>
        <a:lstStyle/>
        <a:p>
          <a:r>
            <a:rPr lang="en-GB" sz="2400" dirty="0"/>
            <a:t>78%</a:t>
          </a:r>
        </a:p>
      </dgm:t>
    </dgm:pt>
    <dgm:pt modelId="{E107848C-1046-4360-83DF-45B164E6C70C}" type="parTrans" cxnId="{AB704931-A496-45E5-8CA9-9374D165AAFC}">
      <dgm:prSet/>
      <dgm:spPr/>
      <dgm:t>
        <a:bodyPr/>
        <a:lstStyle/>
        <a:p>
          <a:endParaRPr lang="en-GB" sz="1800"/>
        </a:p>
      </dgm:t>
    </dgm:pt>
    <dgm:pt modelId="{0B77AB1A-C761-49AC-AC9C-B376B5A8756C}" type="sibTrans" cxnId="{AB704931-A496-45E5-8CA9-9374D165AAFC}">
      <dgm:prSet/>
      <dgm:spPr/>
      <dgm:t>
        <a:bodyPr/>
        <a:lstStyle/>
        <a:p>
          <a:endParaRPr lang="en-GB" sz="1800"/>
        </a:p>
      </dgm:t>
    </dgm:pt>
    <dgm:pt modelId="{FE201908-1039-4119-A0F5-91F0D2BB8374}">
      <dgm:prSet phldrT="[Text]" custT="1"/>
      <dgm:spPr>
        <a:solidFill>
          <a:srgbClr val="EAE4E0">
            <a:alpha val="90000"/>
          </a:srgbClr>
        </a:solidFill>
      </dgm:spPr>
      <dgm:t>
        <a:bodyPr/>
        <a:lstStyle/>
        <a:p>
          <a:r>
            <a:rPr lang="en-GB" sz="1800" b="0" i="0" dirty="0">
              <a:solidFill>
                <a:srgbClr val="000000"/>
              </a:solidFill>
              <a:effectLst/>
              <a:latin typeface="Arial" panose="020B0604020202020204" pitchFamily="34" charset="0"/>
            </a:rPr>
            <a:t>Of frontline workers stated that</a:t>
          </a:r>
          <a:r>
            <a:rPr lang="en-GB" sz="1800" b="1" i="0" dirty="0">
              <a:solidFill>
                <a:srgbClr val="000000"/>
              </a:solidFill>
              <a:effectLst/>
              <a:latin typeface="Arial" panose="020B0604020202020204" pitchFamily="34" charset="0"/>
            </a:rPr>
            <a:t> demand for their service had increased</a:t>
          </a:r>
          <a:r>
            <a:rPr lang="en-GB" sz="1800" b="0" i="0" dirty="0">
              <a:solidFill>
                <a:srgbClr val="000000"/>
              </a:solidFill>
              <a:effectLst/>
              <a:latin typeface="Arial" panose="020B0604020202020204" pitchFamily="34" charset="0"/>
            </a:rPr>
            <a:t> in the last 12 months.</a:t>
          </a:r>
          <a:endParaRPr lang="en-GB" sz="1800" b="0" dirty="0"/>
        </a:p>
      </dgm:t>
    </dgm:pt>
    <dgm:pt modelId="{32BF5954-BF14-431F-B6F5-7A0B7C402B39}" type="parTrans" cxnId="{6D97242A-3905-429C-AB37-AECBC8436636}">
      <dgm:prSet/>
      <dgm:spPr/>
      <dgm:t>
        <a:bodyPr/>
        <a:lstStyle/>
        <a:p>
          <a:endParaRPr lang="en-GB" sz="1800"/>
        </a:p>
      </dgm:t>
    </dgm:pt>
    <dgm:pt modelId="{CF113DA2-393B-4D3A-A811-E8CF49529D97}" type="sibTrans" cxnId="{6D97242A-3905-429C-AB37-AECBC8436636}">
      <dgm:prSet/>
      <dgm:spPr/>
      <dgm:t>
        <a:bodyPr/>
        <a:lstStyle/>
        <a:p>
          <a:endParaRPr lang="en-GB" sz="1800"/>
        </a:p>
      </dgm:t>
    </dgm:pt>
    <dgm:pt modelId="{833C9B38-55E1-4D54-85B9-80204A78B50C}">
      <dgm:prSet phldrT="[Text]" custT="1"/>
      <dgm:spPr/>
      <dgm:t>
        <a:bodyPr/>
        <a:lstStyle/>
        <a:p>
          <a:r>
            <a:rPr lang="en-GB" sz="2400" dirty="0"/>
            <a:t>44%</a:t>
          </a:r>
        </a:p>
      </dgm:t>
    </dgm:pt>
    <dgm:pt modelId="{2D2FAC85-6C27-445E-9EAE-F107D4CF0494}" type="parTrans" cxnId="{3DF45533-99AF-4B02-9BEB-86AE51AF6261}">
      <dgm:prSet/>
      <dgm:spPr/>
      <dgm:t>
        <a:bodyPr/>
        <a:lstStyle/>
        <a:p>
          <a:endParaRPr lang="en-GB" sz="1800"/>
        </a:p>
      </dgm:t>
    </dgm:pt>
    <dgm:pt modelId="{3202A16C-B05E-4882-9FA7-C6CC266AF9F7}" type="sibTrans" cxnId="{3DF45533-99AF-4B02-9BEB-86AE51AF6261}">
      <dgm:prSet/>
      <dgm:spPr/>
      <dgm:t>
        <a:bodyPr/>
        <a:lstStyle/>
        <a:p>
          <a:endParaRPr lang="en-GB" sz="1800"/>
        </a:p>
      </dgm:t>
    </dgm:pt>
    <dgm:pt modelId="{7346AFE7-77CC-4FC8-881D-FA6DA1F3B0A3}">
      <dgm:prSet phldrT="[Text]" custT="1"/>
      <dgm:spPr>
        <a:solidFill>
          <a:srgbClr val="EAE4E0">
            <a:alpha val="90000"/>
          </a:srgbClr>
        </a:solidFill>
      </dgm:spPr>
      <dgm:t>
        <a:bodyPr/>
        <a:lstStyle/>
        <a:p>
          <a:r>
            <a:rPr lang="en-GB" sz="1800" b="0" i="0" dirty="0">
              <a:solidFill>
                <a:srgbClr val="000000"/>
              </a:solidFill>
              <a:effectLst/>
              <a:latin typeface="Arial" panose="020B0604020202020204" pitchFamily="34" charset="0"/>
            </a:rPr>
            <a:t>Of frontline workers said it was </a:t>
          </a:r>
          <a:r>
            <a:rPr lang="en-GB" sz="1800" b="1" i="0" dirty="0">
              <a:solidFill>
                <a:srgbClr val="000000"/>
              </a:solidFill>
              <a:effectLst/>
              <a:latin typeface="Arial" panose="020B0604020202020204" pitchFamily="34" charset="0"/>
            </a:rPr>
            <a:t>‘very difficult’ or ‘difficult’ to have time to undertake training</a:t>
          </a:r>
          <a:r>
            <a:rPr lang="en-GB" sz="1800" b="0" i="0" dirty="0">
              <a:solidFill>
                <a:srgbClr val="000000"/>
              </a:solidFill>
              <a:effectLst/>
              <a:latin typeface="Arial" panose="020B0604020202020204" pitchFamily="34" charset="0"/>
            </a:rPr>
            <a:t>.</a:t>
          </a:r>
          <a:endParaRPr lang="en-GB" sz="1800" b="0" dirty="0"/>
        </a:p>
      </dgm:t>
    </dgm:pt>
    <dgm:pt modelId="{D7290C3F-C07D-4934-B17A-45625226912A}" type="parTrans" cxnId="{FB1EB877-4F1D-4712-BF83-8DEF26AE202C}">
      <dgm:prSet/>
      <dgm:spPr/>
      <dgm:t>
        <a:bodyPr/>
        <a:lstStyle/>
        <a:p>
          <a:endParaRPr lang="en-GB" sz="1800"/>
        </a:p>
      </dgm:t>
    </dgm:pt>
    <dgm:pt modelId="{AC324CA6-5189-47DE-9656-3CBE1DAF5C11}" type="sibTrans" cxnId="{FB1EB877-4F1D-4712-BF83-8DEF26AE202C}">
      <dgm:prSet/>
      <dgm:spPr/>
      <dgm:t>
        <a:bodyPr/>
        <a:lstStyle/>
        <a:p>
          <a:endParaRPr lang="en-GB" sz="1800"/>
        </a:p>
      </dgm:t>
    </dgm:pt>
    <dgm:pt modelId="{619FAA9F-FFD3-42DE-A389-30B08D4238F9}">
      <dgm:prSet custT="1"/>
      <dgm:spPr/>
      <dgm:t>
        <a:bodyPr/>
        <a:lstStyle/>
        <a:p>
          <a:r>
            <a:rPr lang="en-GB" sz="2400" b="0" i="0" dirty="0">
              <a:solidFill>
                <a:schemeClr val="bg1"/>
              </a:solidFill>
              <a:effectLst/>
              <a:latin typeface="+mn-lt"/>
            </a:rPr>
            <a:t>32%</a:t>
          </a:r>
          <a:endParaRPr lang="en-GB" sz="1800" b="0" i="0" dirty="0">
            <a:solidFill>
              <a:schemeClr val="bg1"/>
            </a:solidFill>
            <a:effectLst/>
            <a:latin typeface="Arial" panose="020B0604020202020204" pitchFamily="34" charset="0"/>
          </a:endParaRPr>
        </a:p>
      </dgm:t>
    </dgm:pt>
    <dgm:pt modelId="{93D52A26-827C-4804-A88C-258B7334D140}" type="parTrans" cxnId="{11EAFF72-2303-43C8-BD59-E8F35937DE26}">
      <dgm:prSet/>
      <dgm:spPr/>
      <dgm:t>
        <a:bodyPr/>
        <a:lstStyle/>
        <a:p>
          <a:endParaRPr lang="en-GB"/>
        </a:p>
      </dgm:t>
    </dgm:pt>
    <dgm:pt modelId="{710AE638-4675-4CF9-A850-02F4E4FB361D}" type="sibTrans" cxnId="{11EAFF72-2303-43C8-BD59-E8F35937DE26}">
      <dgm:prSet/>
      <dgm:spPr/>
      <dgm:t>
        <a:bodyPr/>
        <a:lstStyle/>
        <a:p>
          <a:endParaRPr lang="en-GB"/>
        </a:p>
      </dgm:t>
    </dgm:pt>
    <dgm:pt modelId="{04C7E79D-953B-4165-8B92-CE56234B5914}">
      <dgm:prSet custT="1"/>
      <dgm:spPr>
        <a:solidFill>
          <a:srgbClr val="EAE4E0">
            <a:alpha val="90000"/>
          </a:srgbClr>
        </a:solidFill>
      </dgm:spPr>
      <dgm:t>
        <a:bodyPr/>
        <a:lstStyle/>
        <a:p>
          <a:r>
            <a:rPr lang="en-GB" sz="1800" b="0" i="0" dirty="0">
              <a:solidFill>
                <a:schemeClr val="tx1"/>
              </a:solidFill>
              <a:effectLst/>
              <a:latin typeface="+mn-lt"/>
            </a:rPr>
            <a:t>Of frontline workers stated that they were </a:t>
          </a:r>
          <a:r>
            <a:rPr lang="en-GB" sz="1800" b="1" i="0" dirty="0">
              <a:solidFill>
                <a:schemeClr val="tx1"/>
              </a:solidFill>
              <a:effectLst/>
              <a:latin typeface="+mn-lt"/>
            </a:rPr>
            <a:t>struggling to pay housing costs.</a:t>
          </a:r>
          <a:endParaRPr lang="en-GB" sz="1800" b="1" i="0" dirty="0">
            <a:solidFill>
              <a:srgbClr val="000000"/>
            </a:solidFill>
            <a:effectLst/>
            <a:latin typeface="Arial" panose="020B0604020202020204" pitchFamily="34" charset="0"/>
          </a:endParaRPr>
        </a:p>
      </dgm:t>
    </dgm:pt>
    <dgm:pt modelId="{CB3C1734-2D23-4824-8C36-00AC2370D37A}" type="parTrans" cxnId="{7B27FA0C-BD24-464E-A24C-8787D5769A02}">
      <dgm:prSet/>
      <dgm:spPr/>
      <dgm:t>
        <a:bodyPr/>
        <a:lstStyle/>
        <a:p>
          <a:endParaRPr lang="en-GB"/>
        </a:p>
      </dgm:t>
    </dgm:pt>
    <dgm:pt modelId="{E3F3DCF7-47E8-4F58-A781-36122EC7DBD4}" type="sibTrans" cxnId="{7B27FA0C-BD24-464E-A24C-8787D5769A02}">
      <dgm:prSet/>
      <dgm:spPr/>
      <dgm:t>
        <a:bodyPr/>
        <a:lstStyle/>
        <a:p>
          <a:endParaRPr lang="en-GB"/>
        </a:p>
      </dgm:t>
    </dgm:pt>
    <dgm:pt modelId="{417876CB-924B-4ED5-93B2-00E52DB69E78}" type="pres">
      <dgm:prSet presAssocID="{732FCCAA-7BBC-4880-B391-CED879F9B242}" presName="linear" presStyleCnt="0">
        <dgm:presLayoutVars>
          <dgm:dir/>
          <dgm:animLvl val="lvl"/>
          <dgm:resizeHandles val="exact"/>
        </dgm:presLayoutVars>
      </dgm:prSet>
      <dgm:spPr/>
    </dgm:pt>
    <dgm:pt modelId="{1B2DDA76-80ED-4452-9A96-034D2F68025D}" type="pres">
      <dgm:prSet presAssocID="{9A8519A0-C708-4934-823D-78F4579DD02D}" presName="parentLin" presStyleCnt="0"/>
      <dgm:spPr/>
    </dgm:pt>
    <dgm:pt modelId="{4F546DB6-D22C-4969-9A37-54B8EC24B3B3}" type="pres">
      <dgm:prSet presAssocID="{9A8519A0-C708-4934-823D-78F4579DD02D}" presName="parentLeftMargin" presStyleLbl="node1" presStyleIdx="0" presStyleCnt="3"/>
      <dgm:spPr/>
    </dgm:pt>
    <dgm:pt modelId="{7FAB7672-68DD-48B8-86E2-75C42131A0EB}" type="pres">
      <dgm:prSet presAssocID="{9A8519A0-C708-4934-823D-78F4579DD02D}" presName="parentText" presStyleLbl="node1" presStyleIdx="0" presStyleCnt="3" custScaleX="29914">
        <dgm:presLayoutVars>
          <dgm:chMax val="0"/>
          <dgm:bulletEnabled val="1"/>
        </dgm:presLayoutVars>
      </dgm:prSet>
      <dgm:spPr/>
    </dgm:pt>
    <dgm:pt modelId="{3B35F091-AE08-4CDD-8CA7-86BC6B7ECE36}" type="pres">
      <dgm:prSet presAssocID="{9A8519A0-C708-4934-823D-78F4579DD02D}" presName="negativeSpace" presStyleCnt="0"/>
      <dgm:spPr/>
    </dgm:pt>
    <dgm:pt modelId="{1CB12A56-F473-409B-A7CC-40F16A6439DC}" type="pres">
      <dgm:prSet presAssocID="{9A8519A0-C708-4934-823D-78F4579DD02D}" presName="childText" presStyleLbl="conFgAcc1" presStyleIdx="0" presStyleCnt="3">
        <dgm:presLayoutVars>
          <dgm:bulletEnabled val="1"/>
        </dgm:presLayoutVars>
      </dgm:prSet>
      <dgm:spPr/>
    </dgm:pt>
    <dgm:pt modelId="{AB98AB31-C63C-40DE-952B-FB672CE7FE91}" type="pres">
      <dgm:prSet presAssocID="{0B77AB1A-C761-49AC-AC9C-B376B5A8756C}" presName="spaceBetweenRectangles" presStyleCnt="0"/>
      <dgm:spPr/>
    </dgm:pt>
    <dgm:pt modelId="{2C9290CB-A00C-4EE4-B447-888B2BC5B851}" type="pres">
      <dgm:prSet presAssocID="{833C9B38-55E1-4D54-85B9-80204A78B50C}" presName="parentLin" presStyleCnt="0"/>
      <dgm:spPr/>
    </dgm:pt>
    <dgm:pt modelId="{A34360E8-7122-4835-8730-F643C6C01897}" type="pres">
      <dgm:prSet presAssocID="{833C9B38-55E1-4D54-85B9-80204A78B50C}" presName="parentLeftMargin" presStyleLbl="node1" presStyleIdx="0" presStyleCnt="3"/>
      <dgm:spPr/>
    </dgm:pt>
    <dgm:pt modelId="{61E35860-8495-40EE-AAF5-636B7CC2117B}" type="pres">
      <dgm:prSet presAssocID="{833C9B38-55E1-4D54-85B9-80204A78B50C}" presName="parentText" presStyleLbl="node1" presStyleIdx="1" presStyleCnt="3" custScaleX="29914">
        <dgm:presLayoutVars>
          <dgm:chMax val="0"/>
          <dgm:bulletEnabled val="1"/>
        </dgm:presLayoutVars>
      </dgm:prSet>
      <dgm:spPr/>
    </dgm:pt>
    <dgm:pt modelId="{C3E01F9B-2DB5-48B3-BC1C-85A0AC5A3438}" type="pres">
      <dgm:prSet presAssocID="{833C9B38-55E1-4D54-85B9-80204A78B50C}" presName="negativeSpace" presStyleCnt="0"/>
      <dgm:spPr/>
    </dgm:pt>
    <dgm:pt modelId="{B520CF6A-BA0F-443D-872E-52DF1E1F8CE9}" type="pres">
      <dgm:prSet presAssocID="{833C9B38-55E1-4D54-85B9-80204A78B50C}" presName="childText" presStyleLbl="conFgAcc1" presStyleIdx="1" presStyleCnt="3">
        <dgm:presLayoutVars>
          <dgm:bulletEnabled val="1"/>
        </dgm:presLayoutVars>
      </dgm:prSet>
      <dgm:spPr/>
    </dgm:pt>
    <dgm:pt modelId="{BC596E9A-AD1B-4EFA-832C-DA6F9097DBAA}" type="pres">
      <dgm:prSet presAssocID="{3202A16C-B05E-4882-9FA7-C6CC266AF9F7}" presName="spaceBetweenRectangles" presStyleCnt="0"/>
      <dgm:spPr/>
    </dgm:pt>
    <dgm:pt modelId="{C280821B-4061-4CEC-9D02-5661DB5ED61C}" type="pres">
      <dgm:prSet presAssocID="{619FAA9F-FFD3-42DE-A389-30B08D4238F9}" presName="parentLin" presStyleCnt="0"/>
      <dgm:spPr/>
    </dgm:pt>
    <dgm:pt modelId="{F948C73E-FE10-461B-87EE-71158BAB3433}" type="pres">
      <dgm:prSet presAssocID="{619FAA9F-FFD3-42DE-A389-30B08D4238F9}" presName="parentLeftMargin" presStyleLbl="node1" presStyleIdx="1" presStyleCnt="3"/>
      <dgm:spPr/>
    </dgm:pt>
    <dgm:pt modelId="{4C1ADE0B-2C53-4D2F-B59A-0780368335A4}" type="pres">
      <dgm:prSet presAssocID="{619FAA9F-FFD3-42DE-A389-30B08D4238F9}" presName="parentText" presStyleLbl="node1" presStyleIdx="2" presStyleCnt="3" custFlipHor="1" custScaleX="30090">
        <dgm:presLayoutVars>
          <dgm:chMax val="0"/>
          <dgm:bulletEnabled val="1"/>
        </dgm:presLayoutVars>
      </dgm:prSet>
      <dgm:spPr/>
    </dgm:pt>
    <dgm:pt modelId="{6A472DCF-A0CA-4A3A-B044-27E16D7116EA}" type="pres">
      <dgm:prSet presAssocID="{619FAA9F-FFD3-42DE-A389-30B08D4238F9}" presName="negativeSpace" presStyleCnt="0"/>
      <dgm:spPr/>
    </dgm:pt>
    <dgm:pt modelId="{9E52A772-C554-4218-A9AC-0C69A8E0205E}" type="pres">
      <dgm:prSet presAssocID="{619FAA9F-FFD3-42DE-A389-30B08D4238F9}" presName="childText" presStyleLbl="conFgAcc1" presStyleIdx="2" presStyleCnt="3" custLinFactNeighborX="792" custLinFactNeighborY="4041">
        <dgm:presLayoutVars>
          <dgm:bulletEnabled val="1"/>
        </dgm:presLayoutVars>
      </dgm:prSet>
      <dgm:spPr/>
    </dgm:pt>
  </dgm:ptLst>
  <dgm:cxnLst>
    <dgm:cxn modelId="{E6BD2306-8F7C-4E02-9B35-018E9D382E4A}" type="presOf" srcId="{FE201908-1039-4119-A0F5-91F0D2BB8374}" destId="{1CB12A56-F473-409B-A7CC-40F16A6439DC}" srcOrd="0" destOrd="0" presId="urn:microsoft.com/office/officeart/2005/8/layout/list1"/>
    <dgm:cxn modelId="{5E687F06-A898-42AB-B6E2-106203989C61}" type="presOf" srcId="{833C9B38-55E1-4D54-85B9-80204A78B50C}" destId="{A34360E8-7122-4835-8730-F643C6C01897}" srcOrd="0" destOrd="0" presId="urn:microsoft.com/office/officeart/2005/8/layout/list1"/>
    <dgm:cxn modelId="{5194A90B-A224-4F2C-8718-EEF431CA7072}" type="presOf" srcId="{7346AFE7-77CC-4FC8-881D-FA6DA1F3B0A3}" destId="{B520CF6A-BA0F-443D-872E-52DF1E1F8CE9}" srcOrd="0" destOrd="0" presId="urn:microsoft.com/office/officeart/2005/8/layout/list1"/>
    <dgm:cxn modelId="{7B27FA0C-BD24-464E-A24C-8787D5769A02}" srcId="{619FAA9F-FFD3-42DE-A389-30B08D4238F9}" destId="{04C7E79D-953B-4165-8B92-CE56234B5914}" srcOrd="0" destOrd="0" parTransId="{CB3C1734-2D23-4824-8C36-00AC2370D37A}" sibTransId="{E3F3DCF7-47E8-4F58-A781-36122EC7DBD4}"/>
    <dgm:cxn modelId="{6D97242A-3905-429C-AB37-AECBC8436636}" srcId="{9A8519A0-C708-4934-823D-78F4579DD02D}" destId="{FE201908-1039-4119-A0F5-91F0D2BB8374}" srcOrd="0" destOrd="0" parTransId="{32BF5954-BF14-431F-B6F5-7A0B7C402B39}" sibTransId="{CF113DA2-393B-4D3A-A811-E8CF49529D97}"/>
    <dgm:cxn modelId="{AB704931-A496-45E5-8CA9-9374D165AAFC}" srcId="{732FCCAA-7BBC-4880-B391-CED879F9B242}" destId="{9A8519A0-C708-4934-823D-78F4579DD02D}" srcOrd="0" destOrd="0" parTransId="{E107848C-1046-4360-83DF-45B164E6C70C}" sibTransId="{0B77AB1A-C761-49AC-AC9C-B376B5A8756C}"/>
    <dgm:cxn modelId="{3DF45533-99AF-4B02-9BEB-86AE51AF6261}" srcId="{732FCCAA-7BBC-4880-B391-CED879F9B242}" destId="{833C9B38-55E1-4D54-85B9-80204A78B50C}" srcOrd="1" destOrd="0" parTransId="{2D2FAC85-6C27-445E-9EAE-F107D4CF0494}" sibTransId="{3202A16C-B05E-4882-9FA7-C6CC266AF9F7}"/>
    <dgm:cxn modelId="{FBDFF96D-A613-45AC-ACAE-3CE69D93491A}" type="presOf" srcId="{619FAA9F-FFD3-42DE-A389-30B08D4238F9}" destId="{F948C73E-FE10-461B-87EE-71158BAB3433}" srcOrd="0" destOrd="0" presId="urn:microsoft.com/office/officeart/2005/8/layout/list1"/>
    <dgm:cxn modelId="{11EAFF72-2303-43C8-BD59-E8F35937DE26}" srcId="{732FCCAA-7BBC-4880-B391-CED879F9B242}" destId="{619FAA9F-FFD3-42DE-A389-30B08D4238F9}" srcOrd="2" destOrd="0" parTransId="{93D52A26-827C-4804-A88C-258B7334D140}" sibTransId="{710AE638-4675-4CF9-A850-02F4E4FB361D}"/>
    <dgm:cxn modelId="{FB1EB877-4F1D-4712-BF83-8DEF26AE202C}" srcId="{833C9B38-55E1-4D54-85B9-80204A78B50C}" destId="{7346AFE7-77CC-4FC8-881D-FA6DA1F3B0A3}" srcOrd="0" destOrd="0" parTransId="{D7290C3F-C07D-4934-B17A-45625226912A}" sibTransId="{AC324CA6-5189-47DE-9656-3CBE1DAF5C11}"/>
    <dgm:cxn modelId="{51D6638E-0DC7-4B4E-99E4-F3253FAC2521}" type="presOf" srcId="{9A8519A0-C708-4934-823D-78F4579DD02D}" destId="{4F546DB6-D22C-4969-9A37-54B8EC24B3B3}" srcOrd="0" destOrd="0" presId="urn:microsoft.com/office/officeart/2005/8/layout/list1"/>
    <dgm:cxn modelId="{5514F690-A1E5-44BC-BDD7-BB1E94368CA9}" type="presOf" srcId="{9A8519A0-C708-4934-823D-78F4579DD02D}" destId="{7FAB7672-68DD-48B8-86E2-75C42131A0EB}" srcOrd="1" destOrd="0" presId="urn:microsoft.com/office/officeart/2005/8/layout/list1"/>
    <dgm:cxn modelId="{DF42BAA3-3B11-4A2B-B3C9-0EB196D3AB65}" type="presOf" srcId="{732FCCAA-7BBC-4880-B391-CED879F9B242}" destId="{417876CB-924B-4ED5-93B2-00E52DB69E78}" srcOrd="0" destOrd="0" presId="urn:microsoft.com/office/officeart/2005/8/layout/list1"/>
    <dgm:cxn modelId="{B5DAEBA3-07F7-48B7-BE2C-1D16304CA70D}" type="presOf" srcId="{833C9B38-55E1-4D54-85B9-80204A78B50C}" destId="{61E35860-8495-40EE-AAF5-636B7CC2117B}" srcOrd="1" destOrd="0" presId="urn:microsoft.com/office/officeart/2005/8/layout/list1"/>
    <dgm:cxn modelId="{DA277FA5-D767-43AA-8820-B9FD31578B2C}" type="presOf" srcId="{619FAA9F-FFD3-42DE-A389-30B08D4238F9}" destId="{4C1ADE0B-2C53-4D2F-B59A-0780368335A4}" srcOrd="1" destOrd="0" presId="urn:microsoft.com/office/officeart/2005/8/layout/list1"/>
    <dgm:cxn modelId="{533B28A7-F540-43E9-A34C-DAB9056BCC46}" type="presOf" srcId="{04C7E79D-953B-4165-8B92-CE56234B5914}" destId="{9E52A772-C554-4218-A9AC-0C69A8E0205E}" srcOrd="0" destOrd="0" presId="urn:microsoft.com/office/officeart/2005/8/layout/list1"/>
    <dgm:cxn modelId="{EBBF55DA-8C77-4A2C-9AC5-6B4830E6C4D4}" type="presParOf" srcId="{417876CB-924B-4ED5-93B2-00E52DB69E78}" destId="{1B2DDA76-80ED-4452-9A96-034D2F68025D}" srcOrd="0" destOrd="0" presId="urn:microsoft.com/office/officeart/2005/8/layout/list1"/>
    <dgm:cxn modelId="{4A242BBD-77A8-4FBD-81A2-120E9D407963}" type="presParOf" srcId="{1B2DDA76-80ED-4452-9A96-034D2F68025D}" destId="{4F546DB6-D22C-4969-9A37-54B8EC24B3B3}" srcOrd="0" destOrd="0" presId="urn:microsoft.com/office/officeart/2005/8/layout/list1"/>
    <dgm:cxn modelId="{B598E11E-CF5B-4C0D-B14A-0DEFD19E8F7C}" type="presParOf" srcId="{1B2DDA76-80ED-4452-9A96-034D2F68025D}" destId="{7FAB7672-68DD-48B8-86E2-75C42131A0EB}" srcOrd="1" destOrd="0" presId="urn:microsoft.com/office/officeart/2005/8/layout/list1"/>
    <dgm:cxn modelId="{E446CAA6-0FFF-4B6E-8564-85AE3BE09ECC}" type="presParOf" srcId="{417876CB-924B-4ED5-93B2-00E52DB69E78}" destId="{3B35F091-AE08-4CDD-8CA7-86BC6B7ECE36}" srcOrd="1" destOrd="0" presId="urn:microsoft.com/office/officeart/2005/8/layout/list1"/>
    <dgm:cxn modelId="{40C5CBA7-4BA9-4330-8BBC-A7B9FD12C8F3}" type="presParOf" srcId="{417876CB-924B-4ED5-93B2-00E52DB69E78}" destId="{1CB12A56-F473-409B-A7CC-40F16A6439DC}" srcOrd="2" destOrd="0" presId="urn:microsoft.com/office/officeart/2005/8/layout/list1"/>
    <dgm:cxn modelId="{9631EA84-4425-4B8E-B455-08AEB892572F}" type="presParOf" srcId="{417876CB-924B-4ED5-93B2-00E52DB69E78}" destId="{AB98AB31-C63C-40DE-952B-FB672CE7FE91}" srcOrd="3" destOrd="0" presId="urn:microsoft.com/office/officeart/2005/8/layout/list1"/>
    <dgm:cxn modelId="{6F3F81EA-3C3A-497C-82FF-6CEB05328695}" type="presParOf" srcId="{417876CB-924B-4ED5-93B2-00E52DB69E78}" destId="{2C9290CB-A00C-4EE4-B447-888B2BC5B851}" srcOrd="4" destOrd="0" presId="urn:microsoft.com/office/officeart/2005/8/layout/list1"/>
    <dgm:cxn modelId="{C8071A40-81B4-4EAA-89D0-53CD8314574C}" type="presParOf" srcId="{2C9290CB-A00C-4EE4-B447-888B2BC5B851}" destId="{A34360E8-7122-4835-8730-F643C6C01897}" srcOrd="0" destOrd="0" presId="urn:microsoft.com/office/officeart/2005/8/layout/list1"/>
    <dgm:cxn modelId="{DCC82066-41B3-4F74-81CF-B8E024A1DD58}" type="presParOf" srcId="{2C9290CB-A00C-4EE4-B447-888B2BC5B851}" destId="{61E35860-8495-40EE-AAF5-636B7CC2117B}" srcOrd="1" destOrd="0" presId="urn:microsoft.com/office/officeart/2005/8/layout/list1"/>
    <dgm:cxn modelId="{DDC0A2D2-8E04-42AB-8FFF-D1399DEDD12A}" type="presParOf" srcId="{417876CB-924B-4ED5-93B2-00E52DB69E78}" destId="{C3E01F9B-2DB5-48B3-BC1C-85A0AC5A3438}" srcOrd="5" destOrd="0" presId="urn:microsoft.com/office/officeart/2005/8/layout/list1"/>
    <dgm:cxn modelId="{81775A6B-3974-4234-B8CC-8C88E6343FE8}" type="presParOf" srcId="{417876CB-924B-4ED5-93B2-00E52DB69E78}" destId="{B520CF6A-BA0F-443D-872E-52DF1E1F8CE9}" srcOrd="6" destOrd="0" presId="urn:microsoft.com/office/officeart/2005/8/layout/list1"/>
    <dgm:cxn modelId="{0F2DBDA3-880F-4CEE-9F1D-34300F9BA564}" type="presParOf" srcId="{417876CB-924B-4ED5-93B2-00E52DB69E78}" destId="{BC596E9A-AD1B-4EFA-832C-DA6F9097DBAA}" srcOrd="7" destOrd="0" presId="urn:microsoft.com/office/officeart/2005/8/layout/list1"/>
    <dgm:cxn modelId="{B3131D2D-76A0-4182-8B57-776DFC804A97}" type="presParOf" srcId="{417876CB-924B-4ED5-93B2-00E52DB69E78}" destId="{C280821B-4061-4CEC-9D02-5661DB5ED61C}" srcOrd="8" destOrd="0" presId="urn:microsoft.com/office/officeart/2005/8/layout/list1"/>
    <dgm:cxn modelId="{F96C967A-AE34-426A-9270-4AC8F09582DB}" type="presParOf" srcId="{C280821B-4061-4CEC-9D02-5661DB5ED61C}" destId="{F948C73E-FE10-461B-87EE-71158BAB3433}" srcOrd="0" destOrd="0" presId="urn:microsoft.com/office/officeart/2005/8/layout/list1"/>
    <dgm:cxn modelId="{D98E9E24-45F6-4357-9088-AB1D58884E8E}" type="presParOf" srcId="{C280821B-4061-4CEC-9D02-5661DB5ED61C}" destId="{4C1ADE0B-2C53-4D2F-B59A-0780368335A4}" srcOrd="1" destOrd="0" presId="urn:microsoft.com/office/officeart/2005/8/layout/list1"/>
    <dgm:cxn modelId="{6BFB38AE-A250-4754-B10F-48DF467AA300}" type="presParOf" srcId="{417876CB-924B-4ED5-93B2-00E52DB69E78}" destId="{6A472DCF-A0CA-4A3A-B044-27E16D7116EA}" srcOrd="9" destOrd="0" presId="urn:microsoft.com/office/officeart/2005/8/layout/list1"/>
    <dgm:cxn modelId="{C2E05B52-4EC3-4AEA-AC80-3ED70FF17E1E}" type="presParOf" srcId="{417876CB-924B-4ED5-93B2-00E52DB69E78}" destId="{9E52A772-C554-4218-A9AC-0C69A8E0205E}" srcOrd="10"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2FCCAA-7BBC-4880-B391-CED879F9B2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833C9B38-55E1-4D54-85B9-80204A78B50C}">
      <dgm:prSet phldrT="[Text]" custT="1"/>
      <dgm:spPr/>
      <dgm:t>
        <a:bodyPr/>
        <a:lstStyle/>
        <a:p>
          <a:r>
            <a:rPr lang="en-GB" sz="2400" dirty="0"/>
            <a:t>88%</a:t>
          </a:r>
        </a:p>
      </dgm:t>
    </dgm:pt>
    <dgm:pt modelId="{2D2FAC85-6C27-445E-9EAE-F107D4CF0494}" type="parTrans" cxnId="{3DF45533-99AF-4B02-9BEB-86AE51AF6261}">
      <dgm:prSet/>
      <dgm:spPr/>
      <dgm:t>
        <a:bodyPr/>
        <a:lstStyle/>
        <a:p>
          <a:endParaRPr lang="en-GB" sz="1800"/>
        </a:p>
      </dgm:t>
    </dgm:pt>
    <dgm:pt modelId="{3202A16C-B05E-4882-9FA7-C6CC266AF9F7}" type="sibTrans" cxnId="{3DF45533-99AF-4B02-9BEB-86AE51AF6261}">
      <dgm:prSet/>
      <dgm:spPr/>
      <dgm:t>
        <a:bodyPr/>
        <a:lstStyle/>
        <a:p>
          <a:endParaRPr lang="en-GB" sz="1800"/>
        </a:p>
      </dgm:t>
    </dgm:pt>
    <dgm:pt modelId="{7346AFE7-77CC-4FC8-881D-FA6DA1F3B0A3}">
      <dgm:prSet phldrT="[Text]" custT="1"/>
      <dgm:spPr>
        <a:solidFill>
          <a:srgbClr val="EAE4E0">
            <a:alpha val="90000"/>
          </a:srgbClr>
        </a:solidFill>
      </dgm:spPr>
      <dgm:t>
        <a:bodyPr/>
        <a:lstStyle/>
        <a:p>
          <a:r>
            <a:rPr lang="en-GB" sz="1800" b="0" i="0" dirty="0">
              <a:solidFill>
                <a:srgbClr val="000000"/>
              </a:solidFill>
              <a:effectLst/>
              <a:latin typeface="Arial" panose="020B0604020202020204" pitchFamily="34" charset="0"/>
            </a:rPr>
            <a:t>Of frontline workers reported that </a:t>
          </a:r>
          <a:r>
            <a:rPr lang="en-GB" sz="1800" b="1" i="0" dirty="0">
              <a:solidFill>
                <a:srgbClr val="000000"/>
              </a:solidFill>
              <a:effectLst/>
              <a:latin typeface="Arial" panose="020B0604020202020204" pitchFamily="34" charset="0"/>
            </a:rPr>
            <a:t>long waiting lists ‘often’ or ‘always’ presented barriers</a:t>
          </a:r>
          <a:r>
            <a:rPr lang="en-GB" sz="1800" b="0" i="0" dirty="0">
              <a:solidFill>
                <a:srgbClr val="000000"/>
              </a:solidFill>
              <a:effectLst/>
              <a:latin typeface="Arial" panose="020B0604020202020204" pitchFamily="34" charset="0"/>
            </a:rPr>
            <a:t> when accessing support services for people they worked with.</a:t>
          </a:r>
          <a:endParaRPr lang="en-GB" sz="1800" b="1" dirty="0"/>
        </a:p>
      </dgm:t>
    </dgm:pt>
    <dgm:pt modelId="{D7290C3F-C07D-4934-B17A-45625226912A}" type="parTrans" cxnId="{FB1EB877-4F1D-4712-BF83-8DEF26AE202C}">
      <dgm:prSet/>
      <dgm:spPr/>
      <dgm:t>
        <a:bodyPr/>
        <a:lstStyle/>
        <a:p>
          <a:endParaRPr lang="en-GB" sz="1800"/>
        </a:p>
      </dgm:t>
    </dgm:pt>
    <dgm:pt modelId="{AC324CA6-5189-47DE-9656-3CBE1DAF5C11}" type="sibTrans" cxnId="{FB1EB877-4F1D-4712-BF83-8DEF26AE202C}">
      <dgm:prSet/>
      <dgm:spPr/>
      <dgm:t>
        <a:bodyPr/>
        <a:lstStyle/>
        <a:p>
          <a:endParaRPr lang="en-GB" sz="1800"/>
        </a:p>
      </dgm:t>
    </dgm:pt>
    <dgm:pt modelId="{417876CB-924B-4ED5-93B2-00E52DB69E78}" type="pres">
      <dgm:prSet presAssocID="{732FCCAA-7BBC-4880-B391-CED879F9B242}" presName="linear" presStyleCnt="0">
        <dgm:presLayoutVars>
          <dgm:dir/>
          <dgm:animLvl val="lvl"/>
          <dgm:resizeHandles val="exact"/>
        </dgm:presLayoutVars>
      </dgm:prSet>
      <dgm:spPr/>
    </dgm:pt>
    <dgm:pt modelId="{2C9290CB-A00C-4EE4-B447-888B2BC5B851}" type="pres">
      <dgm:prSet presAssocID="{833C9B38-55E1-4D54-85B9-80204A78B50C}" presName="parentLin" presStyleCnt="0"/>
      <dgm:spPr/>
    </dgm:pt>
    <dgm:pt modelId="{A34360E8-7122-4835-8730-F643C6C01897}" type="pres">
      <dgm:prSet presAssocID="{833C9B38-55E1-4D54-85B9-80204A78B50C}" presName="parentLeftMargin" presStyleLbl="node1" presStyleIdx="0" presStyleCnt="1"/>
      <dgm:spPr/>
    </dgm:pt>
    <dgm:pt modelId="{61E35860-8495-40EE-AAF5-636B7CC2117B}" type="pres">
      <dgm:prSet presAssocID="{833C9B38-55E1-4D54-85B9-80204A78B50C}" presName="parentText" presStyleLbl="node1" presStyleIdx="0" presStyleCnt="1" custScaleX="29914">
        <dgm:presLayoutVars>
          <dgm:chMax val="0"/>
          <dgm:bulletEnabled val="1"/>
        </dgm:presLayoutVars>
      </dgm:prSet>
      <dgm:spPr/>
    </dgm:pt>
    <dgm:pt modelId="{C3E01F9B-2DB5-48B3-BC1C-85A0AC5A3438}" type="pres">
      <dgm:prSet presAssocID="{833C9B38-55E1-4D54-85B9-80204A78B50C}" presName="negativeSpace" presStyleCnt="0"/>
      <dgm:spPr/>
    </dgm:pt>
    <dgm:pt modelId="{B520CF6A-BA0F-443D-872E-52DF1E1F8CE9}" type="pres">
      <dgm:prSet presAssocID="{833C9B38-55E1-4D54-85B9-80204A78B50C}" presName="childText" presStyleLbl="conFgAcc1" presStyleIdx="0" presStyleCnt="1">
        <dgm:presLayoutVars>
          <dgm:bulletEnabled val="1"/>
        </dgm:presLayoutVars>
      </dgm:prSet>
      <dgm:spPr/>
    </dgm:pt>
  </dgm:ptLst>
  <dgm:cxnLst>
    <dgm:cxn modelId="{5E687F06-A898-42AB-B6E2-106203989C61}" type="presOf" srcId="{833C9B38-55E1-4D54-85B9-80204A78B50C}" destId="{A34360E8-7122-4835-8730-F643C6C01897}" srcOrd="0" destOrd="0" presId="urn:microsoft.com/office/officeart/2005/8/layout/list1"/>
    <dgm:cxn modelId="{5194A90B-A224-4F2C-8718-EEF431CA7072}" type="presOf" srcId="{7346AFE7-77CC-4FC8-881D-FA6DA1F3B0A3}" destId="{B520CF6A-BA0F-443D-872E-52DF1E1F8CE9}" srcOrd="0" destOrd="0" presId="urn:microsoft.com/office/officeart/2005/8/layout/list1"/>
    <dgm:cxn modelId="{3DF45533-99AF-4B02-9BEB-86AE51AF6261}" srcId="{732FCCAA-7BBC-4880-B391-CED879F9B242}" destId="{833C9B38-55E1-4D54-85B9-80204A78B50C}" srcOrd="0" destOrd="0" parTransId="{2D2FAC85-6C27-445E-9EAE-F107D4CF0494}" sibTransId="{3202A16C-B05E-4882-9FA7-C6CC266AF9F7}"/>
    <dgm:cxn modelId="{FB1EB877-4F1D-4712-BF83-8DEF26AE202C}" srcId="{833C9B38-55E1-4D54-85B9-80204A78B50C}" destId="{7346AFE7-77CC-4FC8-881D-FA6DA1F3B0A3}" srcOrd="0" destOrd="0" parTransId="{D7290C3F-C07D-4934-B17A-45625226912A}" sibTransId="{AC324CA6-5189-47DE-9656-3CBE1DAF5C11}"/>
    <dgm:cxn modelId="{DF42BAA3-3B11-4A2B-B3C9-0EB196D3AB65}" type="presOf" srcId="{732FCCAA-7BBC-4880-B391-CED879F9B242}" destId="{417876CB-924B-4ED5-93B2-00E52DB69E78}" srcOrd="0" destOrd="0" presId="urn:microsoft.com/office/officeart/2005/8/layout/list1"/>
    <dgm:cxn modelId="{B5DAEBA3-07F7-48B7-BE2C-1D16304CA70D}" type="presOf" srcId="{833C9B38-55E1-4D54-85B9-80204A78B50C}" destId="{61E35860-8495-40EE-AAF5-636B7CC2117B}" srcOrd="1" destOrd="0" presId="urn:microsoft.com/office/officeart/2005/8/layout/list1"/>
    <dgm:cxn modelId="{6F3F81EA-3C3A-497C-82FF-6CEB05328695}" type="presParOf" srcId="{417876CB-924B-4ED5-93B2-00E52DB69E78}" destId="{2C9290CB-A00C-4EE4-B447-888B2BC5B851}" srcOrd="0" destOrd="0" presId="urn:microsoft.com/office/officeart/2005/8/layout/list1"/>
    <dgm:cxn modelId="{C8071A40-81B4-4EAA-89D0-53CD8314574C}" type="presParOf" srcId="{2C9290CB-A00C-4EE4-B447-888B2BC5B851}" destId="{A34360E8-7122-4835-8730-F643C6C01897}" srcOrd="0" destOrd="0" presId="urn:microsoft.com/office/officeart/2005/8/layout/list1"/>
    <dgm:cxn modelId="{DCC82066-41B3-4F74-81CF-B8E024A1DD58}" type="presParOf" srcId="{2C9290CB-A00C-4EE4-B447-888B2BC5B851}" destId="{61E35860-8495-40EE-AAF5-636B7CC2117B}" srcOrd="1" destOrd="0" presId="urn:microsoft.com/office/officeart/2005/8/layout/list1"/>
    <dgm:cxn modelId="{DDC0A2D2-8E04-42AB-8FFF-D1399DEDD12A}" type="presParOf" srcId="{417876CB-924B-4ED5-93B2-00E52DB69E78}" destId="{C3E01F9B-2DB5-48B3-BC1C-85A0AC5A3438}" srcOrd="1" destOrd="0" presId="urn:microsoft.com/office/officeart/2005/8/layout/list1"/>
    <dgm:cxn modelId="{81775A6B-3974-4234-B8CC-8C88E6343FE8}" type="presParOf" srcId="{417876CB-924B-4ED5-93B2-00E52DB69E78}" destId="{B520CF6A-BA0F-443D-872E-52DF1E1F8CE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952893-1D16-426E-9664-28D3DD766319}" type="doc">
      <dgm:prSet loTypeId="urn:microsoft.com/office/officeart/2005/8/layout/gear1" loCatId="relationship" qsTypeId="urn:microsoft.com/office/officeart/2005/8/quickstyle/simple2" qsCatId="simple" csTypeId="urn:microsoft.com/office/officeart/2005/8/colors/accent1_2" csCatId="accent1" phldr="1"/>
      <dgm:spPr/>
      <dgm:t>
        <a:bodyPr/>
        <a:lstStyle/>
        <a:p>
          <a:endParaRPr lang="en-GB"/>
        </a:p>
      </dgm:t>
    </dgm:pt>
    <dgm:pt modelId="{25AA81C9-6D0C-45D8-931A-010C03F90390}">
      <dgm:prSet phldrT="[Text]"/>
      <dgm:spPr/>
      <dgm:t>
        <a:bodyPr/>
        <a:lstStyle/>
        <a:p>
          <a:endParaRPr lang="en-GB" dirty="0"/>
        </a:p>
      </dgm:t>
    </dgm:pt>
    <dgm:pt modelId="{1D2BC5DF-26D1-4A94-B3A6-5819F167C703}" type="parTrans" cxnId="{CE805ECB-30C8-4E15-B15A-C7822871D5C5}">
      <dgm:prSet/>
      <dgm:spPr/>
      <dgm:t>
        <a:bodyPr/>
        <a:lstStyle/>
        <a:p>
          <a:endParaRPr lang="en-GB"/>
        </a:p>
      </dgm:t>
    </dgm:pt>
    <dgm:pt modelId="{4ED8CF2B-9280-4C72-905F-D036C421AB9A}" type="sibTrans" cxnId="{CE805ECB-30C8-4E15-B15A-C7822871D5C5}">
      <dgm:prSet/>
      <dgm:spPr/>
      <dgm:t>
        <a:bodyPr/>
        <a:lstStyle/>
        <a:p>
          <a:endParaRPr lang="en-GB"/>
        </a:p>
      </dgm:t>
    </dgm:pt>
    <dgm:pt modelId="{99FFB7FB-0C39-42A4-86AA-B28CF68B987E}">
      <dgm:prSet phldrT="[Text]"/>
      <dgm:spPr/>
      <dgm:t>
        <a:bodyPr/>
        <a:lstStyle/>
        <a:p>
          <a:r>
            <a:rPr lang="en-GB" dirty="0"/>
            <a:t> </a:t>
          </a:r>
        </a:p>
      </dgm:t>
    </dgm:pt>
    <dgm:pt modelId="{666A0A7C-5783-4D3B-9C70-45B6A282024F}" type="sibTrans" cxnId="{130379DA-CD69-43BE-A18C-ED5D2861078D}">
      <dgm:prSet/>
      <dgm:spPr/>
      <dgm:t>
        <a:bodyPr/>
        <a:lstStyle/>
        <a:p>
          <a:endParaRPr lang="en-GB"/>
        </a:p>
      </dgm:t>
    </dgm:pt>
    <dgm:pt modelId="{C6F77869-F612-4B30-88A6-60F6098CB7BE}" type="parTrans" cxnId="{130379DA-CD69-43BE-A18C-ED5D2861078D}">
      <dgm:prSet/>
      <dgm:spPr/>
      <dgm:t>
        <a:bodyPr/>
        <a:lstStyle/>
        <a:p>
          <a:endParaRPr lang="en-GB"/>
        </a:p>
      </dgm:t>
    </dgm:pt>
    <dgm:pt modelId="{7BAC42E7-3622-48D9-A220-DD04EB48674E}">
      <dgm:prSet/>
      <dgm:spPr/>
      <dgm:t>
        <a:bodyPr/>
        <a:lstStyle/>
        <a:p>
          <a:endParaRPr lang="en-GB" dirty="0"/>
        </a:p>
      </dgm:t>
    </dgm:pt>
    <dgm:pt modelId="{725910EF-CB19-4A18-AF66-B5AB647A806E}" type="sibTrans" cxnId="{12237518-64A0-4CAE-A267-2BDC04C0F7C0}">
      <dgm:prSet/>
      <dgm:spPr/>
      <dgm:t>
        <a:bodyPr/>
        <a:lstStyle/>
        <a:p>
          <a:endParaRPr lang="en-GB"/>
        </a:p>
      </dgm:t>
    </dgm:pt>
    <dgm:pt modelId="{7F09A8BD-5B75-47A2-B540-B5FDCC6E00D1}" type="parTrans" cxnId="{12237518-64A0-4CAE-A267-2BDC04C0F7C0}">
      <dgm:prSet/>
      <dgm:spPr/>
      <dgm:t>
        <a:bodyPr/>
        <a:lstStyle/>
        <a:p>
          <a:endParaRPr lang="en-GB"/>
        </a:p>
      </dgm:t>
    </dgm:pt>
    <dgm:pt modelId="{3255E30B-0685-4679-A3FD-79A5F078A72C}" type="pres">
      <dgm:prSet presAssocID="{E2952893-1D16-426E-9664-28D3DD766319}" presName="composite" presStyleCnt="0">
        <dgm:presLayoutVars>
          <dgm:chMax val="3"/>
          <dgm:animLvl val="lvl"/>
          <dgm:resizeHandles val="exact"/>
        </dgm:presLayoutVars>
      </dgm:prSet>
      <dgm:spPr/>
    </dgm:pt>
    <dgm:pt modelId="{4B3682F1-E4A7-48F0-8CF1-16FDF8448382}" type="pres">
      <dgm:prSet presAssocID="{25AA81C9-6D0C-45D8-931A-010C03F90390}" presName="gear1" presStyleLbl="node1" presStyleIdx="0" presStyleCnt="3">
        <dgm:presLayoutVars>
          <dgm:chMax val="1"/>
          <dgm:bulletEnabled val="1"/>
        </dgm:presLayoutVars>
      </dgm:prSet>
      <dgm:spPr/>
    </dgm:pt>
    <dgm:pt modelId="{32506ED2-39B8-4F8F-B48E-7C3469B58145}" type="pres">
      <dgm:prSet presAssocID="{25AA81C9-6D0C-45D8-931A-010C03F90390}" presName="gear1srcNode" presStyleLbl="node1" presStyleIdx="0" presStyleCnt="3"/>
      <dgm:spPr/>
    </dgm:pt>
    <dgm:pt modelId="{26EF46FB-3B3E-458F-921F-7C48E94FAA49}" type="pres">
      <dgm:prSet presAssocID="{25AA81C9-6D0C-45D8-931A-010C03F90390}" presName="gear1dstNode" presStyleLbl="node1" presStyleIdx="0" presStyleCnt="3"/>
      <dgm:spPr/>
    </dgm:pt>
    <dgm:pt modelId="{6902F7B5-A942-4930-8BE5-253A0A37303B}" type="pres">
      <dgm:prSet presAssocID="{99FFB7FB-0C39-42A4-86AA-B28CF68B987E}" presName="gear2" presStyleLbl="node1" presStyleIdx="1" presStyleCnt="3">
        <dgm:presLayoutVars>
          <dgm:chMax val="1"/>
          <dgm:bulletEnabled val="1"/>
        </dgm:presLayoutVars>
      </dgm:prSet>
      <dgm:spPr/>
    </dgm:pt>
    <dgm:pt modelId="{57FAE24F-E385-44DE-907F-22B73DF5469C}" type="pres">
      <dgm:prSet presAssocID="{99FFB7FB-0C39-42A4-86AA-B28CF68B987E}" presName="gear2srcNode" presStyleLbl="node1" presStyleIdx="1" presStyleCnt="3"/>
      <dgm:spPr/>
    </dgm:pt>
    <dgm:pt modelId="{936D8D31-7F09-455D-97D8-D882E1EE02B8}" type="pres">
      <dgm:prSet presAssocID="{99FFB7FB-0C39-42A4-86AA-B28CF68B987E}" presName="gear2dstNode" presStyleLbl="node1" presStyleIdx="1" presStyleCnt="3"/>
      <dgm:spPr/>
    </dgm:pt>
    <dgm:pt modelId="{E12C0F7C-2630-46AB-BF57-342F79D84942}" type="pres">
      <dgm:prSet presAssocID="{7BAC42E7-3622-48D9-A220-DD04EB48674E}" presName="gear3" presStyleLbl="node1" presStyleIdx="2" presStyleCnt="3"/>
      <dgm:spPr/>
    </dgm:pt>
    <dgm:pt modelId="{BFA418B5-6764-4B30-BEA0-5BF41F55378E}" type="pres">
      <dgm:prSet presAssocID="{7BAC42E7-3622-48D9-A220-DD04EB48674E}" presName="gear3tx" presStyleLbl="node1" presStyleIdx="2" presStyleCnt="3">
        <dgm:presLayoutVars>
          <dgm:chMax val="1"/>
          <dgm:bulletEnabled val="1"/>
        </dgm:presLayoutVars>
      </dgm:prSet>
      <dgm:spPr/>
    </dgm:pt>
    <dgm:pt modelId="{C3C439C1-FB98-4367-9015-B1407FDD1E21}" type="pres">
      <dgm:prSet presAssocID="{7BAC42E7-3622-48D9-A220-DD04EB48674E}" presName="gear3srcNode" presStyleLbl="node1" presStyleIdx="2" presStyleCnt="3"/>
      <dgm:spPr/>
    </dgm:pt>
    <dgm:pt modelId="{86FCF747-D842-4F79-9126-C96396D77211}" type="pres">
      <dgm:prSet presAssocID="{7BAC42E7-3622-48D9-A220-DD04EB48674E}" presName="gear3dstNode" presStyleLbl="node1" presStyleIdx="2" presStyleCnt="3"/>
      <dgm:spPr/>
    </dgm:pt>
    <dgm:pt modelId="{B4C42EFE-2D31-462C-A66D-E0A8771835A8}" type="pres">
      <dgm:prSet presAssocID="{4ED8CF2B-9280-4C72-905F-D036C421AB9A}" presName="connector1" presStyleLbl="sibTrans2D1" presStyleIdx="0" presStyleCnt="3"/>
      <dgm:spPr/>
    </dgm:pt>
    <dgm:pt modelId="{114E8FB9-795E-4887-9308-5112E87E573C}" type="pres">
      <dgm:prSet presAssocID="{666A0A7C-5783-4D3B-9C70-45B6A282024F}" presName="connector2" presStyleLbl="sibTrans2D1" presStyleIdx="1" presStyleCnt="3"/>
      <dgm:spPr/>
    </dgm:pt>
    <dgm:pt modelId="{6D5F5712-0179-4436-8C80-AFC2CBA51A9E}" type="pres">
      <dgm:prSet presAssocID="{725910EF-CB19-4A18-AF66-B5AB647A806E}" presName="connector3" presStyleLbl="sibTrans2D1" presStyleIdx="2" presStyleCnt="3"/>
      <dgm:spPr/>
    </dgm:pt>
  </dgm:ptLst>
  <dgm:cxnLst>
    <dgm:cxn modelId="{C13E6400-5A37-4402-931E-71D3D0E4BB4A}" type="presOf" srcId="{7BAC42E7-3622-48D9-A220-DD04EB48674E}" destId="{C3C439C1-FB98-4367-9015-B1407FDD1E21}" srcOrd="2" destOrd="0" presId="urn:microsoft.com/office/officeart/2005/8/layout/gear1"/>
    <dgm:cxn modelId="{82BF9310-CD02-4B02-81BF-8280BC69ADC0}" type="presOf" srcId="{7BAC42E7-3622-48D9-A220-DD04EB48674E}" destId="{BFA418B5-6764-4B30-BEA0-5BF41F55378E}" srcOrd="1" destOrd="0" presId="urn:microsoft.com/office/officeart/2005/8/layout/gear1"/>
    <dgm:cxn modelId="{12237518-64A0-4CAE-A267-2BDC04C0F7C0}" srcId="{E2952893-1D16-426E-9664-28D3DD766319}" destId="{7BAC42E7-3622-48D9-A220-DD04EB48674E}" srcOrd="2" destOrd="0" parTransId="{7F09A8BD-5B75-47A2-B540-B5FDCC6E00D1}" sibTransId="{725910EF-CB19-4A18-AF66-B5AB647A806E}"/>
    <dgm:cxn modelId="{B8A65421-3459-49B0-BB7D-2278831ADB6B}" type="presOf" srcId="{725910EF-CB19-4A18-AF66-B5AB647A806E}" destId="{6D5F5712-0179-4436-8C80-AFC2CBA51A9E}" srcOrd="0" destOrd="0" presId="urn:microsoft.com/office/officeart/2005/8/layout/gear1"/>
    <dgm:cxn modelId="{A2D48B28-648D-4778-B02A-D3559B8A6459}" type="presOf" srcId="{666A0A7C-5783-4D3B-9C70-45B6A282024F}" destId="{114E8FB9-795E-4887-9308-5112E87E573C}" srcOrd="0" destOrd="0" presId="urn:microsoft.com/office/officeart/2005/8/layout/gear1"/>
    <dgm:cxn modelId="{EB10F52F-E13B-43F6-A2BC-B1ACAD054E25}" type="presOf" srcId="{99FFB7FB-0C39-42A4-86AA-B28CF68B987E}" destId="{6902F7B5-A942-4930-8BE5-253A0A37303B}" srcOrd="0" destOrd="0" presId="urn:microsoft.com/office/officeart/2005/8/layout/gear1"/>
    <dgm:cxn modelId="{9E521A47-7FF9-43CD-B112-B65EE0DFEF89}" type="presOf" srcId="{99FFB7FB-0C39-42A4-86AA-B28CF68B987E}" destId="{936D8D31-7F09-455D-97D8-D882E1EE02B8}" srcOrd="2" destOrd="0" presId="urn:microsoft.com/office/officeart/2005/8/layout/gear1"/>
    <dgm:cxn modelId="{17EDAD59-C6CC-4F7A-9528-AAECC000FA47}" type="presOf" srcId="{25AA81C9-6D0C-45D8-931A-010C03F90390}" destId="{32506ED2-39B8-4F8F-B48E-7C3469B58145}" srcOrd="1" destOrd="0" presId="urn:microsoft.com/office/officeart/2005/8/layout/gear1"/>
    <dgm:cxn modelId="{26A2B2A1-1921-4A24-9283-80127DFFA9A7}" type="presOf" srcId="{4ED8CF2B-9280-4C72-905F-D036C421AB9A}" destId="{B4C42EFE-2D31-462C-A66D-E0A8771835A8}" srcOrd="0" destOrd="0" presId="urn:microsoft.com/office/officeart/2005/8/layout/gear1"/>
    <dgm:cxn modelId="{5D9BDBAC-5E1A-4485-AB28-715BA6329F03}" type="presOf" srcId="{99FFB7FB-0C39-42A4-86AA-B28CF68B987E}" destId="{57FAE24F-E385-44DE-907F-22B73DF5469C}" srcOrd="1" destOrd="0" presId="urn:microsoft.com/office/officeart/2005/8/layout/gear1"/>
    <dgm:cxn modelId="{4E86B7C6-1B50-4CCC-B922-C46E87AB4CEA}" type="presOf" srcId="{7BAC42E7-3622-48D9-A220-DD04EB48674E}" destId="{86FCF747-D842-4F79-9126-C96396D77211}" srcOrd="3" destOrd="0" presId="urn:microsoft.com/office/officeart/2005/8/layout/gear1"/>
    <dgm:cxn modelId="{0E45C7C7-CC6B-44B3-B5AD-23271E460E19}" type="presOf" srcId="{E2952893-1D16-426E-9664-28D3DD766319}" destId="{3255E30B-0685-4679-A3FD-79A5F078A72C}" srcOrd="0" destOrd="0" presId="urn:microsoft.com/office/officeart/2005/8/layout/gear1"/>
    <dgm:cxn modelId="{CE805ECB-30C8-4E15-B15A-C7822871D5C5}" srcId="{E2952893-1D16-426E-9664-28D3DD766319}" destId="{25AA81C9-6D0C-45D8-931A-010C03F90390}" srcOrd="0" destOrd="0" parTransId="{1D2BC5DF-26D1-4A94-B3A6-5819F167C703}" sibTransId="{4ED8CF2B-9280-4C72-905F-D036C421AB9A}"/>
    <dgm:cxn modelId="{738A32D3-B27D-4B3C-A23E-C3E914FCEAD9}" type="presOf" srcId="{7BAC42E7-3622-48D9-A220-DD04EB48674E}" destId="{E12C0F7C-2630-46AB-BF57-342F79D84942}" srcOrd="0" destOrd="0" presId="urn:microsoft.com/office/officeart/2005/8/layout/gear1"/>
    <dgm:cxn modelId="{130379DA-CD69-43BE-A18C-ED5D2861078D}" srcId="{E2952893-1D16-426E-9664-28D3DD766319}" destId="{99FFB7FB-0C39-42A4-86AA-B28CF68B987E}" srcOrd="1" destOrd="0" parTransId="{C6F77869-F612-4B30-88A6-60F6098CB7BE}" sibTransId="{666A0A7C-5783-4D3B-9C70-45B6A282024F}"/>
    <dgm:cxn modelId="{1898A8EB-F2CE-458E-84D1-2800BA198071}" type="presOf" srcId="{25AA81C9-6D0C-45D8-931A-010C03F90390}" destId="{4B3682F1-E4A7-48F0-8CF1-16FDF8448382}" srcOrd="0" destOrd="0" presId="urn:microsoft.com/office/officeart/2005/8/layout/gear1"/>
    <dgm:cxn modelId="{BEC8ADFC-F61E-4C4D-895E-51EBBD9DECD6}" type="presOf" srcId="{25AA81C9-6D0C-45D8-931A-010C03F90390}" destId="{26EF46FB-3B3E-458F-921F-7C48E94FAA49}" srcOrd="2" destOrd="0" presId="urn:microsoft.com/office/officeart/2005/8/layout/gear1"/>
    <dgm:cxn modelId="{9F250283-46B9-47B7-9A07-A7D59AD1E3A3}" type="presParOf" srcId="{3255E30B-0685-4679-A3FD-79A5F078A72C}" destId="{4B3682F1-E4A7-48F0-8CF1-16FDF8448382}" srcOrd="0" destOrd="0" presId="urn:microsoft.com/office/officeart/2005/8/layout/gear1"/>
    <dgm:cxn modelId="{6702F237-0A5A-422C-8FF6-7AD02BB45CD5}" type="presParOf" srcId="{3255E30B-0685-4679-A3FD-79A5F078A72C}" destId="{32506ED2-39B8-4F8F-B48E-7C3469B58145}" srcOrd="1" destOrd="0" presId="urn:microsoft.com/office/officeart/2005/8/layout/gear1"/>
    <dgm:cxn modelId="{165CD857-3DD3-4CE1-82DA-54EF07A15CEF}" type="presParOf" srcId="{3255E30B-0685-4679-A3FD-79A5F078A72C}" destId="{26EF46FB-3B3E-458F-921F-7C48E94FAA49}" srcOrd="2" destOrd="0" presId="urn:microsoft.com/office/officeart/2005/8/layout/gear1"/>
    <dgm:cxn modelId="{BBDB843E-F1F1-4B5E-A764-84591A221210}" type="presParOf" srcId="{3255E30B-0685-4679-A3FD-79A5F078A72C}" destId="{6902F7B5-A942-4930-8BE5-253A0A37303B}" srcOrd="3" destOrd="0" presId="urn:microsoft.com/office/officeart/2005/8/layout/gear1"/>
    <dgm:cxn modelId="{B66D41D9-E340-4B01-B993-543648D6423E}" type="presParOf" srcId="{3255E30B-0685-4679-A3FD-79A5F078A72C}" destId="{57FAE24F-E385-44DE-907F-22B73DF5469C}" srcOrd="4" destOrd="0" presId="urn:microsoft.com/office/officeart/2005/8/layout/gear1"/>
    <dgm:cxn modelId="{795274F8-593C-47F4-8359-CEE9E849D88C}" type="presParOf" srcId="{3255E30B-0685-4679-A3FD-79A5F078A72C}" destId="{936D8D31-7F09-455D-97D8-D882E1EE02B8}" srcOrd="5" destOrd="0" presId="urn:microsoft.com/office/officeart/2005/8/layout/gear1"/>
    <dgm:cxn modelId="{FDEBDD37-44BC-419C-8EBE-61E73D4BAF06}" type="presParOf" srcId="{3255E30B-0685-4679-A3FD-79A5F078A72C}" destId="{E12C0F7C-2630-46AB-BF57-342F79D84942}" srcOrd="6" destOrd="0" presId="urn:microsoft.com/office/officeart/2005/8/layout/gear1"/>
    <dgm:cxn modelId="{043FCE1D-31C3-48F7-BFCB-B83EDC91B72C}" type="presParOf" srcId="{3255E30B-0685-4679-A3FD-79A5F078A72C}" destId="{BFA418B5-6764-4B30-BEA0-5BF41F55378E}" srcOrd="7" destOrd="0" presId="urn:microsoft.com/office/officeart/2005/8/layout/gear1"/>
    <dgm:cxn modelId="{9631ACC8-A667-49F3-8A11-3C8BE0FA754D}" type="presParOf" srcId="{3255E30B-0685-4679-A3FD-79A5F078A72C}" destId="{C3C439C1-FB98-4367-9015-B1407FDD1E21}" srcOrd="8" destOrd="0" presId="urn:microsoft.com/office/officeart/2005/8/layout/gear1"/>
    <dgm:cxn modelId="{2C350460-6DDE-4EC1-8486-A12790509530}" type="presParOf" srcId="{3255E30B-0685-4679-A3FD-79A5F078A72C}" destId="{86FCF747-D842-4F79-9126-C96396D77211}" srcOrd="9" destOrd="0" presId="urn:microsoft.com/office/officeart/2005/8/layout/gear1"/>
    <dgm:cxn modelId="{55A0280C-41F9-491A-BA2D-4B285C982A44}" type="presParOf" srcId="{3255E30B-0685-4679-A3FD-79A5F078A72C}" destId="{B4C42EFE-2D31-462C-A66D-E0A8771835A8}" srcOrd="10" destOrd="0" presId="urn:microsoft.com/office/officeart/2005/8/layout/gear1"/>
    <dgm:cxn modelId="{6DD04A43-AFCD-480E-BD2F-1F9047AF77D0}" type="presParOf" srcId="{3255E30B-0685-4679-A3FD-79A5F078A72C}" destId="{114E8FB9-795E-4887-9308-5112E87E573C}" srcOrd="11" destOrd="0" presId="urn:microsoft.com/office/officeart/2005/8/layout/gear1"/>
    <dgm:cxn modelId="{DE8D7AE3-170B-4118-B498-B8F99944EBED}" type="presParOf" srcId="{3255E30B-0685-4679-A3FD-79A5F078A72C}" destId="{6D5F5712-0179-4436-8C80-AFC2CBA51A9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6CDD9-8EFA-4020-93E6-B52829C6AC48}">
      <dsp:nvSpPr>
        <dsp:cNvPr id="0" name=""/>
        <dsp:cNvSpPr/>
      </dsp:nvSpPr>
      <dsp:spPr>
        <a:xfrm>
          <a:off x="13" y="616930"/>
          <a:ext cx="2991107" cy="388611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239A7CD-F2BB-4113-9FC5-444CC48B947E}">
      <dsp:nvSpPr>
        <dsp:cNvPr id="0" name=""/>
        <dsp:cNvSpPr/>
      </dsp:nvSpPr>
      <dsp:spPr>
        <a:xfrm>
          <a:off x="155491" y="775912"/>
          <a:ext cx="2691996" cy="2826094"/>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7477C-E761-429A-8DED-28952BEBCE38}">
      <dsp:nvSpPr>
        <dsp:cNvPr id="0" name=""/>
        <dsp:cNvSpPr/>
      </dsp:nvSpPr>
      <dsp:spPr>
        <a:xfrm>
          <a:off x="155491" y="3542546"/>
          <a:ext cx="2691996" cy="950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Funding</a:t>
          </a:r>
        </a:p>
      </dsp:txBody>
      <dsp:txXfrm>
        <a:off x="155491" y="3542546"/>
        <a:ext cx="2691996" cy="950116"/>
      </dsp:txXfrm>
    </dsp:sp>
    <dsp:sp modelId="{80AFEA98-6707-4503-9851-23AE5C2F5594}">
      <dsp:nvSpPr>
        <dsp:cNvPr id="0" name=""/>
        <dsp:cNvSpPr/>
      </dsp:nvSpPr>
      <dsp:spPr>
        <a:xfrm>
          <a:off x="3783932" y="616930"/>
          <a:ext cx="2991107" cy="388611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56D53386-CE4E-42C5-BEA1-61D257B27206}">
      <dsp:nvSpPr>
        <dsp:cNvPr id="0" name=""/>
        <dsp:cNvSpPr/>
      </dsp:nvSpPr>
      <dsp:spPr>
        <a:xfrm>
          <a:off x="3939410" y="775912"/>
          <a:ext cx="2691996" cy="2826094"/>
        </a:xfrm>
        <a:prstGeom prst="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482773-394A-4722-AB2E-3DAA6812EDA0}">
      <dsp:nvSpPr>
        <dsp:cNvPr id="0" name=""/>
        <dsp:cNvSpPr/>
      </dsp:nvSpPr>
      <dsp:spPr>
        <a:xfrm>
          <a:off x="3939410" y="3542546"/>
          <a:ext cx="2691996" cy="950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Community</a:t>
          </a:r>
        </a:p>
      </dsp:txBody>
      <dsp:txXfrm>
        <a:off x="3939410" y="3542546"/>
        <a:ext cx="2691996" cy="950116"/>
      </dsp:txXfrm>
    </dsp:sp>
    <dsp:sp modelId="{1A81C853-5181-48EA-8B51-5CD313A4B636}">
      <dsp:nvSpPr>
        <dsp:cNvPr id="0" name=""/>
        <dsp:cNvSpPr/>
      </dsp:nvSpPr>
      <dsp:spPr>
        <a:xfrm>
          <a:off x="7567851" y="616930"/>
          <a:ext cx="2991107" cy="388611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75878EF-770C-495A-8592-624D2741C261}">
      <dsp:nvSpPr>
        <dsp:cNvPr id="0" name=""/>
        <dsp:cNvSpPr/>
      </dsp:nvSpPr>
      <dsp:spPr>
        <a:xfrm>
          <a:off x="7723328" y="775912"/>
          <a:ext cx="2691996" cy="2826094"/>
        </a:xfrm>
        <a:prstGeom prst="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6DE16-E4AF-4709-B3BF-92CE57A2C687}">
      <dsp:nvSpPr>
        <dsp:cNvPr id="0" name=""/>
        <dsp:cNvSpPr/>
      </dsp:nvSpPr>
      <dsp:spPr>
        <a:xfrm>
          <a:off x="7723328" y="3542546"/>
          <a:ext cx="2691996" cy="950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Resources</a:t>
          </a:r>
        </a:p>
      </dsp:txBody>
      <dsp:txXfrm>
        <a:off x="7723328" y="3542546"/>
        <a:ext cx="2691996" cy="950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A8091-CF16-4B0B-923A-A4DCC0FADBCF}">
      <dsp:nvSpPr>
        <dsp:cNvPr id="0" name=""/>
        <dsp:cNvSpPr/>
      </dsp:nvSpPr>
      <dsp:spPr>
        <a:xfrm>
          <a:off x="3989" y="1116780"/>
          <a:ext cx="2455905" cy="20808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A201F2-8E91-4394-97AB-4311137F1DF0}">
      <dsp:nvSpPr>
        <dsp:cNvPr id="0" name=""/>
        <dsp:cNvSpPr/>
      </dsp:nvSpPr>
      <dsp:spPr>
        <a:xfrm>
          <a:off x="3989" y="720002"/>
          <a:ext cx="2455905" cy="358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dirty="0"/>
            <a:t>VRF</a:t>
          </a:r>
          <a:endParaRPr lang="en-GB" sz="1800" b="0" kern="1200" dirty="0"/>
        </a:p>
      </dsp:txBody>
      <dsp:txXfrm>
        <a:off x="3989" y="720002"/>
        <a:ext cx="2455905" cy="358318"/>
      </dsp:txXfrm>
    </dsp:sp>
    <dsp:sp modelId="{2DC1B99C-2157-4C21-84B9-B2D71FE96B45}">
      <dsp:nvSpPr>
        <dsp:cNvPr id="0" name=""/>
        <dsp:cNvSpPr/>
      </dsp:nvSpPr>
      <dsp:spPr>
        <a:xfrm>
          <a:off x="3693776" y="1116780"/>
          <a:ext cx="2455905" cy="2080873"/>
        </a:xfrm>
        <a:prstGeom prst="rect">
          <a:avLst/>
        </a:prstGeom>
        <a:blipFill>
          <a:blip xmlns:r="http://schemas.openxmlformats.org/officeDocument/2006/relationships" r:embed="rId2"/>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B5F3FF-2123-43D7-A3FE-5571DBF73451}">
      <dsp:nvSpPr>
        <dsp:cNvPr id="0" name=""/>
        <dsp:cNvSpPr/>
      </dsp:nvSpPr>
      <dsp:spPr>
        <a:xfrm>
          <a:off x="3693776" y="720002"/>
          <a:ext cx="2455905" cy="358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Training Fund</a:t>
          </a:r>
        </a:p>
      </dsp:txBody>
      <dsp:txXfrm>
        <a:off x="3693776" y="720002"/>
        <a:ext cx="2455905" cy="358318"/>
      </dsp:txXfrm>
    </dsp:sp>
    <dsp:sp modelId="{7CEC003B-FEDC-437E-BCA7-439420778D84}">
      <dsp:nvSpPr>
        <dsp:cNvPr id="0" name=""/>
        <dsp:cNvSpPr/>
      </dsp:nvSpPr>
      <dsp:spPr>
        <a:xfrm>
          <a:off x="7383563" y="1116780"/>
          <a:ext cx="2455905" cy="2080873"/>
        </a:xfrm>
        <a:prstGeom prst="rect">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91C67-9E2B-4E16-8D33-6D41F296D0BC}">
      <dsp:nvSpPr>
        <dsp:cNvPr id="0" name=""/>
        <dsp:cNvSpPr/>
      </dsp:nvSpPr>
      <dsp:spPr>
        <a:xfrm>
          <a:off x="7383563" y="720002"/>
          <a:ext cx="2455905" cy="358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Events</a:t>
          </a:r>
        </a:p>
      </dsp:txBody>
      <dsp:txXfrm>
        <a:off x="7383563" y="720002"/>
        <a:ext cx="2455905" cy="358318"/>
      </dsp:txXfrm>
    </dsp:sp>
    <dsp:sp modelId="{083E1347-EBA1-4717-94AB-848305B16DC9}">
      <dsp:nvSpPr>
        <dsp:cNvPr id="0" name=""/>
        <dsp:cNvSpPr/>
      </dsp:nvSpPr>
      <dsp:spPr>
        <a:xfrm>
          <a:off x="1848882" y="3923773"/>
          <a:ext cx="2455905" cy="2080873"/>
        </a:xfrm>
        <a:prstGeom prst="rect">
          <a:avLst/>
        </a:prstGeom>
        <a:blipFill rotWithShape="1">
          <a:blip xmlns:r="http://schemas.openxmlformats.org/officeDocument/2006/relationships" r:embed="rId4"/>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B33E4-1768-446E-B613-C9854AE8FCD8}">
      <dsp:nvSpPr>
        <dsp:cNvPr id="0" name=""/>
        <dsp:cNvSpPr/>
      </dsp:nvSpPr>
      <dsp:spPr>
        <a:xfrm>
          <a:off x="1848882" y="3526996"/>
          <a:ext cx="2455905" cy="358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News</a:t>
          </a:r>
        </a:p>
      </dsp:txBody>
      <dsp:txXfrm>
        <a:off x="1848882" y="3526996"/>
        <a:ext cx="2455905" cy="358318"/>
      </dsp:txXfrm>
    </dsp:sp>
    <dsp:sp modelId="{D6F3F054-D211-424A-B19B-5167849BFF84}">
      <dsp:nvSpPr>
        <dsp:cNvPr id="0" name=""/>
        <dsp:cNvSpPr/>
      </dsp:nvSpPr>
      <dsp:spPr>
        <a:xfrm>
          <a:off x="5538670" y="3908167"/>
          <a:ext cx="2455905" cy="208087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D2E4DD-451B-4F5F-A3BF-681551BB7AE1}">
      <dsp:nvSpPr>
        <dsp:cNvPr id="0" name=""/>
        <dsp:cNvSpPr/>
      </dsp:nvSpPr>
      <dsp:spPr>
        <a:xfrm>
          <a:off x="5538670" y="3526996"/>
          <a:ext cx="2455905" cy="3583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Annual Survey</a:t>
          </a:r>
        </a:p>
      </dsp:txBody>
      <dsp:txXfrm>
        <a:off x="5538670" y="3526996"/>
        <a:ext cx="2455905" cy="358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12A56-F473-409B-A7CC-40F16A6439DC}">
      <dsp:nvSpPr>
        <dsp:cNvPr id="0" name=""/>
        <dsp:cNvSpPr/>
      </dsp:nvSpPr>
      <dsp:spPr>
        <a:xfrm>
          <a:off x="0" y="335377"/>
          <a:ext cx="6989525" cy="1017450"/>
        </a:xfrm>
        <a:prstGeom prst="rect">
          <a:avLst/>
        </a:prstGeom>
        <a:solidFill>
          <a:srgbClr val="EAE4E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465" tIns="395732" rIns="542465" bIns="128016"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solidFill>
                <a:srgbClr val="000000"/>
              </a:solidFill>
              <a:effectLst/>
              <a:latin typeface="Arial" panose="020B0604020202020204" pitchFamily="34" charset="0"/>
            </a:rPr>
            <a:t>Of frontline workers stated that</a:t>
          </a:r>
          <a:r>
            <a:rPr lang="en-GB" sz="1800" b="1" i="0" kern="1200" dirty="0">
              <a:solidFill>
                <a:srgbClr val="000000"/>
              </a:solidFill>
              <a:effectLst/>
              <a:latin typeface="Arial" panose="020B0604020202020204" pitchFamily="34" charset="0"/>
            </a:rPr>
            <a:t> demand for their service had increased</a:t>
          </a:r>
          <a:r>
            <a:rPr lang="en-GB" sz="1800" b="0" i="0" kern="1200" dirty="0">
              <a:solidFill>
                <a:srgbClr val="000000"/>
              </a:solidFill>
              <a:effectLst/>
              <a:latin typeface="Arial" panose="020B0604020202020204" pitchFamily="34" charset="0"/>
            </a:rPr>
            <a:t> in the last 12 months.</a:t>
          </a:r>
          <a:endParaRPr lang="en-GB" sz="1800" b="0" kern="1200" dirty="0"/>
        </a:p>
      </dsp:txBody>
      <dsp:txXfrm>
        <a:off x="0" y="335377"/>
        <a:ext cx="6989525" cy="1017450"/>
      </dsp:txXfrm>
    </dsp:sp>
    <dsp:sp modelId="{7FAB7672-68DD-48B8-86E2-75C42131A0EB}">
      <dsp:nvSpPr>
        <dsp:cNvPr id="0" name=""/>
        <dsp:cNvSpPr/>
      </dsp:nvSpPr>
      <dsp:spPr>
        <a:xfrm>
          <a:off x="349476" y="54937"/>
          <a:ext cx="1463592"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31" tIns="0" rIns="184931" bIns="0" numCol="1" spcCol="1270" anchor="ctr" anchorCtr="0">
          <a:noAutofit/>
        </a:bodyPr>
        <a:lstStyle/>
        <a:p>
          <a:pPr marL="0" lvl="0" indent="0" algn="l" defTabSz="1066800">
            <a:lnSpc>
              <a:spcPct val="90000"/>
            </a:lnSpc>
            <a:spcBef>
              <a:spcPct val="0"/>
            </a:spcBef>
            <a:spcAft>
              <a:spcPct val="35000"/>
            </a:spcAft>
            <a:buNone/>
          </a:pPr>
          <a:r>
            <a:rPr lang="en-GB" sz="2400" kern="1200" dirty="0"/>
            <a:t>78%</a:t>
          </a:r>
        </a:p>
      </dsp:txBody>
      <dsp:txXfrm>
        <a:off x="376856" y="82317"/>
        <a:ext cx="1408832" cy="506120"/>
      </dsp:txXfrm>
    </dsp:sp>
    <dsp:sp modelId="{B520CF6A-BA0F-443D-872E-52DF1E1F8CE9}">
      <dsp:nvSpPr>
        <dsp:cNvPr id="0" name=""/>
        <dsp:cNvSpPr/>
      </dsp:nvSpPr>
      <dsp:spPr>
        <a:xfrm>
          <a:off x="0" y="1735867"/>
          <a:ext cx="6989525" cy="1017450"/>
        </a:xfrm>
        <a:prstGeom prst="rect">
          <a:avLst/>
        </a:prstGeom>
        <a:solidFill>
          <a:srgbClr val="EAE4E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465" tIns="395732" rIns="542465" bIns="128016"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solidFill>
                <a:srgbClr val="000000"/>
              </a:solidFill>
              <a:effectLst/>
              <a:latin typeface="Arial" panose="020B0604020202020204" pitchFamily="34" charset="0"/>
            </a:rPr>
            <a:t>Of frontline workers said it was </a:t>
          </a:r>
          <a:r>
            <a:rPr lang="en-GB" sz="1800" b="1" i="0" kern="1200" dirty="0">
              <a:solidFill>
                <a:srgbClr val="000000"/>
              </a:solidFill>
              <a:effectLst/>
              <a:latin typeface="Arial" panose="020B0604020202020204" pitchFamily="34" charset="0"/>
            </a:rPr>
            <a:t>‘very difficult’ or ‘difficult’ to have time to undertake training</a:t>
          </a:r>
          <a:r>
            <a:rPr lang="en-GB" sz="1800" b="0" i="0" kern="1200" dirty="0">
              <a:solidFill>
                <a:srgbClr val="000000"/>
              </a:solidFill>
              <a:effectLst/>
              <a:latin typeface="Arial" panose="020B0604020202020204" pitchFamily="34" charset="0"/>
            </a:rPr>
            <a:t>.</a:t>
          </a:r>
          <a:endParaRPr lang="en-GB" sz="1800" b="0" kern="1200" dirty="0"/>
        </a:p>
      </dsp:txBody>
      <dsp:txXfrm>
        <a:off x="0" y="1735867"/>
        <a:ext cx="6989525" cy="1017450"/>
      </dsp:txXfrm>
    </dsp:sp>
    <dsp:sp modelId="{61E35860-8495-40EE-AAF5-636B7CC2117B}">
      <dsp:nvSpPr>
        <dsp:cNvPr id="0" name=""/>
        <dsp:cNvSpPr/>
      </dsp:nvSpPr>
      <dsp:spPr>
        <a:xfrm>
          <a:off x="349476" y="1455427"/>
          <a:ext cx="1463592"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31" tIns="0" rIns="184931" bIns="0" numCol="1" spcCol="1270" anchor="ctr" anchorCtr="0">
          <a:noAutofit/>
        </a:bodyPr>
        <a:lstStyle/>
        <a:p>
          <a:pPr marL="0" lvl="0" indent="0" algn="l" defTabSz="1066800">
            <a:lnSpc>
              <a:spcPct val="90000"/>
            </a:lnSpc>
            <a:spcBef>
              <a:spcPct val="0"/>
            </a:spcBef>
            <a:spcAft>
              <a:spcPct val="35000"/>
            </a:spcAft>
            <a:buNone/>
          </a:pPr>
          <a:r>
            <a:rPr lang="en-GB" sz="2400" kern="1200" dirty="0"/>
            <a:t>44%</a:t>
          </a:r>
        </a:p>
      </dsp:txBody>
      <dsp:txXfrm>
        <a:off x="376856" y="1482807"/>
        <a:ext cx="1408832" cy="506120"/>
      </dsp:txXfrm>
    </dsp:sp>
    <dsp:sp modelId="{9E52A772-C554-4218-A9AC-0C69A8E0205E}">
      <dsp:nvSpPr>
        <dsp:cNvPr id="0" name=""/>
        <dsp:cNvSpPr/>
      </dsp:nvSpPr>
      <dsp:spPr>
        <a:xfrm>
          <a:off x="0" y="3147690"/>
          <a:ext cx="6989525" cy="1017450"/>
        </a:xfrm>
        <a:prstGeom prst="rect">
          <a:avLst/>
        </a:prstGeom>
        <a:solidFill>
          <a:srgbClr val="EAE4E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465" tIns="395732" rIns="542465" bIns="128016"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solidFill>
                <a:schemeClr val="tx1"/>
              </a:solidFill>
              <a:effectLst/>
              <a:latin typeface="+mn-lt"/>
            </a:rPr>
            <a:t>Of frontline workers stated that they were </a:t>
          </a:r>
          <a:r>
            <a:rPr lang="en-GB" sz="1800" b="1" i="0" kern="1200" dirty="0">
              <a:solidFill>
                <a:schemeClr val="tx1"/>
              </a:solidFill>
              <a:effectLst/>
              <a:latin typeface="+mn-lt"/>
            </a:rPr>
            <a:t>struggling to pay housing costs.</a:t>
          </a:r>
          <a:endParaRPr lang="en-GB" sz="1800" b="1" i="0" kern="1200" dirty="0">
            <a:solidFill>
              <a:srgbClr val="000000"/>
            </a:solidFill>
            <a:effectLst/>
            <a:latin typeface="Arial" panose="020B0604020202020204" pitchFamily="34" charset="0"/>
          </a:endParaRPr>
        </a:p>
      </dsp:txBody>
      <dsp:txXfrm>
        <a:off x="0" y="3147690"/>
        <a:ext cx="6989525" cy="1017450"/>
      </dsp:txXfrm>
    </dsp:sp>
    <dsp:sp modelId="{4C1ADE0B-2C53-4D2F-B59A-0780368335A4}">
      <dsp:nvSpPr>
        <dsp:cNvPr id="0" name=""/>
        <dsp:cNvSpPr/>
      </dsp:nvSpPr>
      <dsp:spPr>
        <a:xfrm flipH="1">
          <a:off x="349476" y="2855917"/>
          <a:ext cx="1472203"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31" tIns="0" rIns="184931" bIns="0" numCol="1" spcCol="1270" anchor="ctr" anchorCtr="0">
          <a:noAutofit/>
        </a:bodyPr>
        <a:lstStyle/>
        <a:p>
          <a:pPr marL="0" lvl="0" indent="0" algn="l" defTabSz="1066800">
            <a:lnSpc>
              <a:spcPct val="90000"/>
            </a:lnSpc>
            <a:spcBef>
              <a:spcPct val="0"/>
            </a:spcBef>
            <a:spcAft>
              <a:spcPct val="35000"/>
            </a:spcAft>
            <a:buNone/>
          </a:pPr>
          <a:r>
            <a:rPr lang="en-GB" sz="2400" b="0" i="0" kern="1200" dirty="0">
              <a:solidFill>
                <a:schemeClr val="bg1"/>
              </a:solidFill>
              <a:effectLst/>
              <a:latin typeface="+mn-lt"/>
            </a:rPr>
            <a:t>32%</a:t>
          </a:r>
          <a:endParaRPr lang="en-GB" sz="1800" b="0" i="0" kern="1200" dirty="0">
            <a:solidFill>
              <a:schemeClr val="bg1"/>
            </a:solidFill>
            <a:effectLst/>
            <a:latin typeface="Arial" panose="020B0604020202020204" pitchFamily="34" charset="0"/>
          </a:endParaRPr>
        </a:p>
      </dsp:txBody>
      <dsp:txXfrm>
        <a:off x="376856" y="2883297"/>
        <a:ext cx="1417443"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0CF6A-BA0F-443D-872E-52DF1E1F8CE9}">
      <dsp:nvSpPr>
        <dsp:cNvPr id="0" name=""/>
        <dsp:cNvSpPr/>
      </dsp:nvSpPr>
      <dsp:spPr>
        <a:xfrm>
          <a:off x="0" y="328677"/>
          <a:ext cx="4974920" cy="1801800"/>
        </a:xfrm>
        <a:prstGeom prst="rect">
          <a:avLst/>
        </a:prstGeom>
        <a:solidFill>
          <a:srgbClr val="EAE4E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6109" tIns="458216" rIns="386109" bIns="128016"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solidFill>
                <a:srgbClr val="000000"/>
              </a:solidFill>
              <a:effectLst/>
              <a:latin typeface="Arial" panose="020B0604020202020204" pitchFamily="34" charset="0"/>
            </a:rPr>
            <a:t>Of frontline workers reported that </a:t>
          </a:r>
          <a:r>
            <a:rPr lang="en-GB" sz="1800" b="1" i="0" kern="1200" dirty="0">
              <a:solidFill>
                <a:srgbClr val="000000"/>
              </a:solidFill>
              <a:effectLst/>
              <a:latin typeface="Arial" panose="020B0604020202020204" pitchFamily="34" charset="0"/>
            </a:rPr>
            <a:t>long waiting lists ‘often’ or ‘always’ presented barriers</a:t>
          </a:r>
          <a:r>
            <a:rPr lang="en-GB" sz="1800" b="0" i="0" kern="1200" dirty="0">
              <a:solidFill>
                <a:srgbClr val="000000"/>
              </a:solidFill>
              <a:effectLst/>
              <a:latin typeface="Arial" panose="020B0604020202020204" pitchFamily="34" charset="0"/>
            </a:rPr>
            <a:t> when accessing support services for people they worked with.</a:t>
          </a:r>
          <a:endParaRPr lang="en-GB" sz="1800" b="1" kern="1200" dirty="0"/>
        </a:p>
      </dsp:txBody>
      <dsp:txXfrm>
        <a:off x="0" y="328677"/>
        <a:ext cx="4974920" cy="1801800"/>
      </dsp:txXfrm>
    </dsp:sp>
    <dsp:sp modelId="{61E35860-8495-40EE-AAF5-636B7CC2117B}">
      <dsp:nvSpPr>
        <dsp:cNvPr id="0" name=""/>
        <dsp:cNvSpPr/>
      </dsp:nvSpPr>
      <dsp:spPr>
        <a:xfrm>
          <a:off x="248746" y="3957"/>
          <a:ext cx="1041738"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628" tIns="0" rIns="131628" bIns="0" numCol="1" spcCol="1270" anchor="ctr" anchorCtr="0">
          <a:noAutofit/>
        </a:bodyPr>
        <a:lstStyle/>
        <a:p>
          <a:pPr marL="0" lvl="0" indent="0" algn="l" defTabSz="1066800">
            <a:lnSpc>
              <a:spcPct val="90000"/>
            </a:lnSpc>
            <a:spcBef>
              <a:spcPct val="0"/>
            </a:spcBef>
            <a:spcAft>
              <a:spcPct val="35000"/>
            </a:spcAft>
            <a:buNone/>
          </a:pPr>
          <a:r>
            <a:rPr lang="en-GB" sz="2400" kern="1200" dirty="0"/>
            <a:t>88%</a:t>
          </a:r>
        </a:p>
      </dsp:txBody>
      <dsp:txXfrm>
        <a:off x="280449" y="35660"/>
        <a:ext cx="978332"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82F1-E4A7-48F0-8CF1-16FDF8448382}">
      <dsp:nvSpPr>
        <dsp:cNvPr id="0" name=""/>
        <dsp:cNvSpPr/>
      </dsp:nvSpPr>
      <dsp:spPr>
        <a:xfrm>
          <a:off x="2826026" y="1911497"/>
          <a:ext cx="2336275" cy="2336275"/>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GB" sz="5300" kern="1200" dirty="0"/>
        </a:p>
      </dsp:txBody>
      <dsp:txXfrm>
        <a:off x="3295721" y="2458758"/>
        <a:ext cx="1396885" cy="1200894"/>
      </dsp:txXfrm>
    </dsp:sp>
    <dsp:sp modelId="{6902F7B5-A942-4930-8BE5-253A0A37303B}">
      <dsp:nvSpPr>
        <dsp:cNvPr id="0" name=""/>
        <dsp:cNvSpPr/>
      </dsp:nvSpPr>
      <dsp:spPr>
        <a:xfrm>
          <a:off x="1466738" y="1359287"/>
          <a:ext cx="1699109" cy="1699109"/>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GB" sz="5300" kern="1200" dirty="0"/>
            <a:t> </a:t>
          </a:r>
        </a:p>
      </dsp:txBody>
      <dsp:txXfrm>
        <a:off x="1894494" y="1789628"/>
        <a:ext cx="843597" cy="838427"/>
      </dsp:txXfrm>
    </dsp:sp>
    <dsp:sp modelId="{E12C0F7C-2630-46AB-BF57-342F79D84942}">
      <dsp:nvSpPr>
        <dsp:cNvPr id="0" name=""/>
        <dsp:cNvSpPr/>
      </dsp:nvSpPr>
      <dsp:spPr>
        <a:xfrm rot="20700000">
          <a:off x="2418413" y="187075"/>
          <a:ext cx="1664780" cy="1664780"/>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GB" sz="5300" kern="1200" dirty="0"/>
        </a:p>
      </dsp:txBody>
      <dsp:txXfrm rot="-20700000">
        <a:off x="2783548" y="552210"/>
        <a:ext cx="934510" cy="934510"/>
      </dsp:txXfrm>
    </dsp:sp>
    <dsp:sp modelId="{B4C42EFE-2D31-462C-A66D-E0A8771835A8}">
      <dsp:nvSpPr>
        <dsp:cNvPr id="0" name=""/>
        <dsp:cNvSpPr/>
      </dsp:nvSpPr>
      <dsp:spPr>
        <a:xfrm>
          <a:off x="2646968" y="1558625"/>
          <a:ext cx="2990432" cy="2990432"/>
        </a:xfrm>
        <a:prstGeom prst="circularArrow">
          <a:avLst>
            <a:gd name="adj1" fmla="val 4688"/>
            <a:gd name="adj2" fmla="val 299029"/>
            <a:gd name="adj3" fmla="val 2517494"/>
            <a:gd name="adj4" fmla="val 1585841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14E8FB9-795E-4887-9308-5112E87E573C}">
      <dsp:nvSpPr>
        <dsp:cNvPr id="0" name=""/>
        <dsp:cNvSpPr/>
      </dsp:nvSpPr>
      <dsp:spPr>
        <a:xfrm>
          <a:off x="1165829" y="983109"/>
          <a:ext cx="2172735" cy="217273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D5F5712-0179-4436-8C80-AFC2CBA51A9E}">
      <dsp:nvSpPr>
        <dsp:cNvPr id="0" name=""/>
        <dsp:cNvSpPr/>
      </dsp:nvSpPr>
      <dsp:spPr>
        <a:xfrm>
          <a:off x="2033332" y="-177803"/>
          <a:ext cx="2342646" cy="234264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C1924-892D-4C4B-AA38-CCFB6F7D6248}" type="datetimeFigureOut">
              <a:rPr lang="en-GB" smtClean="0"/>
              <a:t>27/03/2023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0C87A-A64B-4C87-BE61-7CA99FC232D1}" type="slidenum">
              <a:rPr lang="en-GB" smtClean="0"/>
              <a:t>‹#›</a:t>
            </a:fld>
            <a:endParaRPr lang="en-GB"/>
          </a:p>
        </p:txBody>
      </p:sp>
    </p:spTree>
    <p:extLst>
      <p:ext uri="{BB962C8B-B14F-4D97-AF65-F5344CB8AC3E}">
        <p14:creationId xmlns:p14="http://schemas.microsoft.com/office/powerpoint/2010/main" val="1292662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D60B4D-2F01-43A2-BC41-578208806E22}" type="slidenum">
              <a:rPr lang="en-GB" smtClean="0"/>
              <a:t>1</a:t>
            </a:fld>
            <a:endParaRPr lang="en-GB"/>
          </a:p>
        </p:txBody>
      </p:sp>
    </p:spTree>
    <p:extLst>
      <p:ext uri="{BB962C8B-B14F-4D97-AF65-F5344CB8AC3E}">
        <p14:creationId xmlns:p14="http://schemas.microsoft.com/office/powerpoint/2010/main" val="146724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19</a:t>
            </a:fld>
            <a:endParaRPr lang="en-GB"/>
          </a:p>
        </p:txBody>
      </p:sp>
    </p:spTree>
    <p:extLst>
      <p:ext uri="{BB962C8B-B14F-4D97-AF65-F5344CB8AC3E}">
        <p14:creationId xmlns:p14="http://schemas.microsoft.com/office/powerpoint/2010/main" val="125547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20</a:t>
            </a:fld>
            <a:endParaRPr lang="en-GB"/>
          </a:p>
        </p:txBody>
      </p:sp>
    </p:spTree>
    <p:extLst>
      <p:ext uri="{BB962C8B-B14F-4D97-AF65-F5344CB8AC3E}">
        <p14:creationId xmlns:p14="http://schemas.microsoft.com/office/powerpoint/2010/main" val="394298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21</a:t>
            </a:fld>
            <a:endParaRPr lang="en-GB"/>
          </a:p>
        </p:txBody>
      </p:sp>
    </p:spTree>
    <p:extLst>
      <p:ext uri="{BB962C8B-B14F-4D97-AF65-F5344CB8AC3E}">
        <p14:creationId xmlns:p14="http://schemas.microsoft.com/office/powerpoint/2010/main" val="85055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22</a:t>
            </a:fld>
            <a:endParaRPr lang="en-GB"/>
          </a:p>
        </p:txBody>
      </p:sp>
    </p:spTree>
    <p:extLst>
      <p:ext uri="{BB962C8B-B14F-4D97-AF65-F5344CB8AC3E}">
        <p14:creationId xmlns:p14="http://schemas.microsoft.com/office/powerpoint/2010/main" val="203669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23</a:t>
            </a:fld>
            <a:endParaRPr lang="en-GB"/>
          </a:p>
        </p:txBody>
      </p:sp>
    </p:spTree>
    <p:extLst>
      <p:ext uri="{BB962C8B-B14F-4D97-AF65-F5344CB8AC3E}">
        <p14:creationId xmlns:p14="http://schemas.microsoft.com/office/powerpoint/2010/main" val="4839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3</a:t>
            </a:fld>
            <a:endParaRPr lang="en-GB"/>
          </a:p>
        </p:txBody>
      </p:sp>
    </p:spTree>
    <p:extLst>
      <p:ext uri="{BB962C8B-B14F-4D97-AF65-F5344CB8AC3E}">
        <p14:creationId xmlns:p14="http://schemas.microsoft.com/office/powerpoint/2010/main" val="98692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b="0" dirty="0">
              <a:solidFill>
                <a:srgbClr val="C00000"/>
              </a:solidFill>
            </a:endParaRPr>
          </a:p>
        </p:txBody>
      </p:sp>
      <p:sp>
        <p:nvSpPr>
          <p:cNvPr id="4" name="Slide Number Placeholder 3"/>
          <p:cNvSpPr>
            <a:spLocks noGrp="1"/>
          </p:cNvSpPr>
          <p:nvPr>
            <p:ph type="sldNum" sz="quarter" idx="5"/>
          </p:nvPr>
        </p:nvSpPr>
        <p:spPr/>
        <p:txBody>
          <a:bodyPr/>
          <a:lstStyle/>
          <a:p>
            <a:fld id="{EDF0C87A-A64B-4C87-BE61-7CA99FC232D1}" type="slidenum">
              <a:rPr lang="en-GB" smtClean="0"/>
              <a:t>4</a:t>
            </a:fld>
            <a:endParaRPr lang="en-GB"/>
          </a:p>
        </p:txBody>
      </p:sp>
    </p:spTree>
    <p:extLst>
      <p:ext uri="{BB962C8B-B14F-4D97-AF65-F5344CB8AC3E}">
        <p14:creationId xmlns:p14="http://schemas.microsoft.com/office/powerpoint/2010/main" val="122662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7</a:t>
            </a:fld>
            <a:endParaRPr lang="en-GB"/>
          </a:p>
        </p:txBody>
      </p:sp>
    </p:spTree>
    <p:extLst>
      <p:ext uri="{BB962C8B-B14F-4D97-AF65-F5344CB8AC3E}">
        <p14:creationId xmlns:p14="http://schemas.microsoft.com/office/powerpoint/2010/main" val="189645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10</a:t>
            </a:fld>
            <a:endParaRPr lang="en-GB"/>
          </a:p>
        </p:txBody>
      </p:sp>
    </p:spTree>
    <p:extLst>
      <p:ext uri="{BB962C8B-B14F-4D97-AF65-F5344CB8AC3E}">
        <p14:creationId xmlns:p14="http://schemas.microsoft.com/office/powerpoint/2010/main" val="18861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14</a:t>
            </a:fld>
            <a:endParaRPr lang="en-GB"/>
          </a:p>
        </p:txBody>
      </p:sp>
    </p:spTree>
    <p:extLst>
      <p:ext uri="{BB962C8B-B14F-4D97-AF65-F5344CB8AC3E}">
        <p14:creationId xmlns:p14="http://schemas.microsoft.com/office/powerpoint/2010/main" val="428616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15</a:t>
            </a:fld>
            <a:endParaRPr lang="en-GB"/>
          </a:p>
        </p:txBody>
      </p:sp>
    </p:spTree>
    <p:extLst>
      <p:ext uri="{BB962C8B-B14F-4D97-AF65-F5344CB8AC3E}">
        <p14:creationId xmlns:p14="http://schemas.microsoft.com/office/powerpoint/2010/main" val="181814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16</a:t>
            </a:fld>
            <a:endParaRPr lang="en-GB"/>
          </a:p>
        </p:txBody>
      </p:sp>
    </p:spTree>
    <p:extLst>
      <p:ext uri="{BB962C8B-B14F-4D97-AF65-F5344CB8AC3E}">
        <p14:creationId xmlns:p14="http://schemas.microsoft.com/office/powerpoint/2010/main" val="351676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F0C87A-A64B-4C87-BE61-7CA99FC232D1}" type="slidenum">
              <a:rPr lang="en-GB" smtClean="0"/>
              <a:t>18</a:t>
            </a:fld>
            <a:endParaRPr lang="en-GB"/>
          </a:p>
        </p:txBody>
      </p:sp>
    </p:spTree>
    <p:extLst>
      <p:ext uri="{BB962C8B-B14F-4D97-AF65-F5344CB8AC3E}">
        <p14:creationId xmlns:p14="http://schemas.microsoft.com/office/powerpoint/2010/main" val="619687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8FB-F302-4921-A999-B2BDD418DB26}"/>
              </a:ext>
            </a:extLst>
          </p:cNvPr>
          <p:cNvSpPr>
            <a:spLocks noGrp="1"/>
          </p:cNvSpPr>
          <p:nvPr>
            <p:ph type="ctrTitle"/>
          </p:nvPr>
        </p:nvSpPr>
        <p:spPr>
          <a:xfrm>
            <a:off x="1524000" y="1808921"/>
            <a:ext cx="9144000" cy="1938131"/>
          </a:xfrm>
        </p:spPr>
        <p:txBody>
          <a:bodyPr anchor="b" anchorCtr="0">
            <a:normAutofit/>
          </a:bodyPr>
          <a:lstStyle>
            <a:lvl1pPr algn="ctr">
              <a:defRPr sz="6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267882E-659E-4AA2-A011-2F6721C77563}"/>
              </a:ext>
            </a:extLst>
          </p:cNvPr>
          <p:cNvSpPr>
            <a:spLocks noGrp="1"/>
          </p:cNvSpPr>
          <p:nvPr>
            <p:ph type="subTitle" idx="1"/>
          </p:nvPr>
        </p:nvSpPr>
        <p:spPr>
          <a:xfrm>
            <a:off x="1524000" y="3935896"/>
            <a:ext cx="9144000" cy="52677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24396033"/>
      </p:ext>
    </p:extLst>
  </p:cSld>
  <p:clrMapOvr>
    <a:masterClrMapping/>
  </p:clrMapOvr>
  <p:extLst>
    <p:ext uri="{DCECCB84-F9BA-43D5-87BE-67443E8EF086}">
      <p15:sldGuideLst xmlns:p15="http://schemas.microsoft.com/office/powerpoint/2012/main">
        <p15:guide id="2" pos="74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wi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307496" y="1564102"/>
            <a:ext cx="4522305" cy="433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8F87E295-8A08-474C-8C45-AB6AA65F8D29}"/>
              </a:ext>
            </a:extLst>
          </p:cNvPr>
          <p:cNvSpPr>
            <a:spLocks noGrp="1"/>
          </p:cNvSpPr>
          <p:nvPr>
            <p:ph sz="quarter" idx="10"/>
          </p:nvPr>
        </p:nvSpPr>
        <p:spPr>
          <a:xfrm>
            <a:off x="407988" y="1563688"/>
            <a:ext cx="4522787"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309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C3053-8A98-43F0-9E52-64D600B9ED19}"/>
              </a:ext>
            </a:extLst>
          </p:cNvPr>
          <p:cNvSpPr>
            <a:spLocks noGrp="1"/>
          </p:cNvSpPr>
          <p:nvPr>
            <p:ph type="dt" sz="half" idx="10"/>
          </p:nvPr>
        </p:nvSpPr>
        <p:spPr/>
        <p:txBody>
          <a:bodyPr/>
          <a:lstStyle/>
          <a:p>
            <a:fld id="{B4232797-2695-42B5-AA90-6A74D6276078}" type="datetimeFigureOut">
              <a:rPr lang="en-GB" smtClean="0"/>
              <a:t>28/03/2023</a:t>
            </a:fld>
            <a:endParaRPr lang="en-GB"/>
          </a:p>
        </p:txBody>
      </p:sp>
      <p:sp>
        <p:nvSpPr>
          <p:cNvPr id="3" name="Footer Placeholder 2">
            <a:extLst>
              <a:ext uri="{FF2B5EF4-FFF2-40B4-BE49-F238E27FC236}">
                <a16:creationId xmlns:a16="http://schemas.microsoft.com/office/drawing/2014/main" id="{3ED56123-8FB3-4618-A8D9-93CCA50C9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65153C-1BA9-4C08-9032-C550CF0FB227}"/>
              </a:ext>
            </a:extLst>
          </p:cNvPr>
          <p:cNvSpPr>
            <a:spLocks noGrp="1"/>
          </p:cNvSpPr>
          <p:nvPr>
            <p:ph type="sldNum" sz="quarter" idx="12"/>
          </p:nvPr>
        </p:nvSpPr>
        <p:spPr/>
        <p:txBody>
          <a:bodyPr/>
          <a:lstStyle/>
          <a:p>
            <a:fld id="{BF38C4F5-8395-4A8A-AE33-4DDDC83AA985}" type="slidenum">
              <a:rPr lang="en-GB" smtClean="0"/>
              <a:t>‹#›</a:t>
            </a:fld>
            <a:endParaRPr lang="en-GB"/>
          </a:p>
        </p:txBody>
      </p:sp>
    </p:spTree>
    <p:extLst>
      <p:ext uri="{BB962C8B-B14F-4D97-AF65-F5344CB8AC3E}">
        <p14:creationId xmlns:p14="http://schemas.microsoft.com/office/powerpoint/2010/main" val="298780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928707"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440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556458" y="1564102"/>
            <a:ext cx="4780238" cy="433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929F37EC-E1C8-4090-BB08-07712C68A7FC}"/>
              </a:ext>
            </a:extLst>
          </p:cNvPr>
          <p:cNvSpPr>
            <a:spLocks noGrp="1"/>
          </p:cNvSpPr>
          <p:nvPr>
            <p:ph sz="quarter" idx="10"/>
          </p:nvPr>
        </p:nvSpPr>
        <p:spPr>
          <a:xfrm>
            <a:off x="407988" y="1557338"/>
            <a:ext cx="4779962" cy="433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20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 Wid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441689"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768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wi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307496" y="1564102"/>
            <a:ext cx="4522305" cy="433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8F87E295-8A08-474C-8C45-AB6AA65F8D29}"/>
              </a:ext>
            </a:extLst>
          </p:cNvPr>
          <p:cNvSpPr>
            <a:spLocks noGrp="1"/>
          </p:cNvSpPr>
          <p:nvPr>
            <p:ph sz="quarter" idx="10"/>
          </p:nvPr>
        </p:nvSpPr>
        <p:spPr>
          <a:xfrm>
            <a:off x="407988" y="1563688"/>
            <a:ext cx="4522787"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59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8FB-F302-4921-A999-B2BDD418DB26}"/>
              </a:ext>
            </a:extLst>
          </p:cNvPr>
          <p:cNvSpPr>
            <a:spLocks noGrp="1"/>
          </p:cNvSpPr>
          <p:nvPr>
            <p:ph type="ctrTitle"/>
          </p:nvPr>
        </p:nvSpPr>
        <p:spPr>
          <a:xfrm>
            <a:off x="1524000" y="1808921"/>
            <a:ext cx="9144000" cy="1938131"/>
          </a:xfrm>
        </p:spPr>
        <p:txBody>
          <a:bodyPr anchor="b" anchorCtr="0">
            <a:normAutofit/>
          </a:bodyPr>
          <a:lstStyle>
            <a:lvl1pPr algn="ctr">
              <a:defRPr sz="6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267882E-659E-4AA2-A011-2F6721C77563}"/>
              </a:ext>
            </a:extLst>
          </p:cNvPr>
          <p:cNvSpPr>
            <a:spLocks noGrp="1"/>
          </p:cNvSpPr>
          <p:nvPr>
            <p:ph type="subTitle" idx="1"/>
          </p:nvPr>
        </p:nvSpPr>
        <p:spPr>
          <a:xfrm>
            <a:off x="1524000" y="3935896"/>
            <a:ext cx="9144000" cy="52677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149608925"/>
      </p:ext>
    </p:extLst>
  </p:cSld>
  <p:clrMapOvr>
    <a:masterClrMapping/>
  </p:clrMapOvr>
  <p:extLst>
    <p:ext uri="{DCECCB84-F9BA-43D5-87BE-67443E8EF086}">
      <p15:sldGuideLst xmlns:p15="http://schemas.microsoft.com/office/powerpoint/2012/main">
        <p15:guide id="2" pos="744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928707"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0721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556458" y="1564102"/>
            <a:ext cx="4780238" cy="433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929F37EC-E1C8-4090-BB08-07712C68A7FC}"/>
              </a:ext>
            </a:extLst>
          </p:cNvPr>
          <p:cNvSpPr>
            <a:spLocks noGrp="1"/>
          </p:cNvSpPr>
          <p:nvPr>
            <p:ph sz="quarter" idx="10"/>
          </p:nvPr>
        </p:nvSpPr>
        <p:spPr>
          <a:xfrm>
            <a:off x="407988" y="1557338"/>
            <a:ext cx="4779962" cy="433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756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 Wid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441689"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18237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E8CB4-F7BC-4AF0-8744-A265F91AA3A7}"/>
              </a:ext>
            </a:extLst>
          </p:cNvPr>
          <p:cNvSpPr>
            <a:spLocks noGrp="1"/>
          </p:cNvSpPr>
          <p:nvPr>
            <p:ph type="title"/>
          </p:nvPr>
        </p:nvSpPr>
        <p:spPr>
          <a:xfrm>
            <a:off x="407988" y="456930"/>
            <a:ext cx="11376025" cy="954428"/>
          </a:xfrm>
          <a:prstGeom prst="rect">
            <a:avLst/>
          </a:prstGeom>
        </p:spPr>
        <p:txBody>
          <a:bodyPr vert="horz" wrap="square" lIns="91440" tIns="45720" rIns="91440" bIns="45720" rtlCol="0" anchor="t"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123E013-FB14-4695-8801-AB78F9D52594}"/>
              </a:ext>
            </a:extLst>
          </p:cNvPr>
          <p:cNvSpPr>
            <a:spLocks noGrp="1"/>
          </p:cNvSpPr>
          <p:nvPr>
            <p:ph type="body" idx="1"/>
          </p:nvPr>
        </p:nvSpPr>
        <p:spPr>
          <a:xfrm>
            <a:off x="407989" y="1557338"/>
            <a:ext cx="9988342" cy="42968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66323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278">
          <p15:clr>
            <a:srgbClr val="F26B43"/>
          </p15:clr>
        </p15:guide>
        <p15:guide id="4" orient="horz" pos="4042">
          <p15:clr>
            <a:srgbClr val="F26B43"/>
          </p15:clr>
        </p15:guide>
        <p15:guide id="5" orient="horz" pos="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E8CB4-F7BC-4AF0-8744-A265F91AA3A7}"/>
              </a:ext>
            </a:extLst>
          </p:cNvPr>
          <p:cNvSpPr>
            <a:spLocks noGrp="1"/>
          </p:cNvSpPr>
          <p:nvPr>
            <p:ph type="title"/>
          </p:nvPr>
        </p:nvSpPr>
        <p:spPr>
          <a:xfrm>
            <a:off x="407988" y="456930"/>
            <a:ext cx="11376025" cy="954428"/>
          </a:xfrm>
          <a:prstGeom prst="rect">
            <a:avLst/>
          </a:prstGeom>
        </p:spPr>
        <p:txBody>
          <a:bodyPr vert="horz" wrap="square" lIns="91440" tIns="45720" rIns="91440" bIns="45720" rtlCol="0" anchor="t"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123E013-FB14-4695-8801-AB78F9D52594}"/>
              </a:ext>
            </a:extLst>
          </p:cNvPr>
          <p:cNvSpPr>
            <a:spLocks noGrp="1"/>
          </p:cNvSpPr>
          <p:nvPr>
            <p:ph type="body" idx="1"/>
          </p:nvPr>
        </p:nvSpPr>
        <p:spPr>
          <a:xfrm>
            <a:off x="407989" y="1557338"/>
            <a:ext cx="9988342" cy="42968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69393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5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278">
          <p15:clr>
            <a:srgbClr val="F26B43"/>
          </p15:clr>
        </p15:guide>
        <p15:guide id="4" orient="horz" pos="4042">
          <p15:clr>
            <a:srgbClr val="F26B43"/>
          </p15:clr>
        </p15:guide>
        <p15:guide id="5" orient="horz" pos="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search.turn2us.org.uk/" TargetMode="External"/><Relationship Id="rId2" Type="http://schemas.openxmlformats.org/officeDocument/2006/relationships/hyperlink" Target="https://benefits-calculator.turn2us.org.uk/" TargetMode="External"/><Relationship Id="rId1" Type="http://schemas.openxmlformats.org/officeDocument/2006/relationships/slideLayout" Target="../slideLayouts/slideLayout7.xml"/><Relationship Id="rId5" Type="http://schemas.openxmlformats.org/officeDocument/2006/relationships/hyperlink" Target="https://www.turn2us.org.uk/Benefit-guides/Benefit-Cap/Am-I-affected-by-the-Benefit-Cap" TargetMode="External"/><Relationship Id="rId4" Type="http://schemas.openxmlformats.org/officeDocument/2006/relationships/hyperlink" Target="https://www.turn2us.org.uk/Benefit-guides/Discretionary-Housing-Payment/What-is-a-Discretionary-Housing-Payment#guide-conten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wearestreetlife.org/" TargetMode="External"/><Relationship Id="rId13" Type="http://schemas.openxmlformats.org/officeDocument/2006/relationships/hyperlink" Target="https://uk.depaulcharity.org/" TargetMode="External"/><Relationship Id="rId3" Type="http://schemas.openxmlformats.org/officeDocument/2006/relationships/hyperlink" Target="https://cyrenians.scot/" TargetMode="External"/><Relationship Id="rId7" Type="http://schemas.openxmlformats.org/officeDocument/2006/relationships/hyperlink" Target="http://www.praxis.org.uk/" TargetMode="External"/><Relationship Id="rId12" Type="http://schemas.openxmlformats.org/officeDocument/2006/relationships/hyperlink" Target="https://leedswomensaid.co.uk/" TargetMode="Externa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hyperlink" Target="https://www.justlife.org.uk/projects/brighton/" TargetMode="External"/><Relationship Id="rId11" Type="http://schemas.openxmlformats.org/officeDocument/2006/relationships/hyperlink" Target="https://togetherwomen.org/" TargetMode="External"/><Relationship Id="rId5" Type="http://schemas.openxmlformats.org/officeDocument/2006/relationships/hyperlink" Target="https://homelessconnect.org/" TargetMode="External"/><Relationship Id="rId10" Type="http://schemas.openxmlformats.org/officeDocument/2006/relationships/hyperlink" Target="https://basisyorkshire.org.uk/" TargetMode="External"/><Relationship Id="rId4" Type="http://schemas.openxmlformats.org/officeDocument/2006/relationships/hyperlink" Target="https://www.cymorthcymru.org.uk/en/" TargetMode="External"/><Relationship Id="rId9" Type="http://schemas.openxmlformats.org/officeDocument/2006/relationships/hyperlink" Target="https://www.coventrycitizensadvice.org.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hyperlink" Target="https://www.crisis.org.uk/ending-homelessness/homelessness-knowledge-hub/homelessness-monito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public.flourish.studio/story/1634399/" TargetMode="External"/><Relationship Id="rId2" Type="http://schemas.openxmlformats.org/officeDocument/2006/relationships/hyperlink" Target="https://www.gov.uk/government/statistics/rough-sleeping-snapshot-in-england-autumn-2022/rough-sleeping-snapshot-in-england-autumn-2022"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99EC-72A4-404F-A363-D5872C8EB5DF}"/>
              </a:ext>
            </a:extLst>
          </p:cNvPr>
          <p:cNvSpPr>
            <a:spLocks noGrp="1"/>
          </p:cNvSpPr>
          <p:nvPr>
            <p:ph type="ctrTitle"/>
          </p:nvPr>
        </p:nvSpPr>
        <p:spPr/>
        <p:txBody>
          <a:bodyPr>
            <a:normAutofit/>
          </a:bodyPr>
          <a:lstStyle/>
          <a:p>
            <a:r>
              <a:rPr lang="en-GB" sz="4800" b="1" dirty="0"/>
              <a:t>ACO Virtual Caseworker Conference</a:t>
            </a:r>
          </a:p>
        </p:txBody>
      </p:sp>
      <p:sp>
        <p:nvSpPr>
          <p:cNvPr id="4" name="Subtitle 3">
            <a:extLst>
              <a:ext uri="{FF2B5EF4-FFF2-40B4-BE49-F238E27FC236}">
                <a16:creationId xmlns:a16="http://schemas.microsoft.com/office/drawing/2014/main" id="{800819BA-C7B0-47C7-9D9D-E566A8028267}"/>
              </a:ext>
            </a:extLst>
          </p:cNvPr>
          <p:cNvSpPr>
            <a:spLocks noGrp="1"/>
          </p:cNvSpPr>
          <p:nvPr>
            <p:ph type="subTitle" idx="1"/>
          </p:nvPr>
        </p:nvSpPr>
        <p:spPr>
          <a:xfrm>
            <a:off x="1524000" y="3935895"/>
            <a:ext cx="9144000" cy="1137145"/>
          </a:xfrm>
        </p:spPr>
        <p:txBody>
          <a:bodyPr>
            <a:normAutofit fontScale="92500" lnSpcReduction="20000"/>
          </a:bodyPr>
          <a:lstStyle/>
          <a:p>
            <a:r>
              <a:rPr lang="en-GB" b="1" dirty="0"/>
              <a:t>How to support caseworkers in a housing crisis</a:t>
            </a:r>
          </a:p>
          <a:p>
            <a:r>
              <a:rPr lang="en-GB" dirty="0"/>
              <a:t>Rachel Marshall, Policy &amp; Best Practice Manager</a:t>
            </a:r>
          </a:p>
          <a:p>
            <a:r>
              <a:rPr lang="en-GB" dirty="0"/>
              <a:t>St Martin-in-the-Fields Charity</a:t>
            </a:r>
          </a:p>
        </p:txBody>
      </p:sp>
    </p:spTree>
    <p:extLst>
      <p:ext uri="{BB962C8B-B14F-4D97-AF65-F5344CB8AC3E}">
        <p14:creationId xmlns:p14="http://schemas.microsoft.com/office/powerpoint/2010/main" val="156782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40" name="Rectangle 22">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24">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rotWithShape="1">
          <a:blip r:embed="rId3">
            <a:extLst>
              <a:ext uri="{28A0092B-C50C-407E-A947-70E740481C1C}">
                <a14:useLocalDpi xmlns:a14="http://schemas.microsoft.com/office/drawing/2010/main" val="0"/>
              </a:ext>
            </a:extLst>
          </a:blip>
          <a:srcRect l="32275" t="749" r="32411" b="-749"/>
          <a:stretch/>
        </p:blipFill>
        <p:spPr>
          <a:xfrm>
            <a:off x="2915454" y="-11395"/>
            <a:ext cx="9435991" cy="6975866"/>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49806" y="3265740"/>
            <a:ext cx="3161940" cy="2640247"/>
          </a:xfrm>
        </p:spPr>
        <p:txBody>
          <a:bodyPr vert="horz" lIns="91440" tIns="45720" rIns="91440" bIns="45720" rtlCol="0" anchor="b">
            <a:normAutofit/>
          </a:bodyPr>
          <a:lstStyle/>
          <a:p>
            <a:r>
              <a:rPr lang="en-US" sz="3200" dirty="0">
                <a:solidFill>
                  <a:schemeClr val="bg1"/>
                </a:solidFill>
              </a:rPr>
              <a:t>Our research with Frontline Homelessness Workers</a:t>
            </a:r>
          </a:p>
        </p:txBody>
      </p:sp>
    </p:spTree>
    <p:extLst>
      <p:ext uri="{BB962C8B-B14F-4D97-AF65-F5344CB8AC3E}">
        <p14:creationId xmlns:p14="http://schemas.microsoft.com/office/powerpoint/2010/main" val="2479711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D4657-7569-33ED-CA5C-451C2E14D5DB}"/>
              </a:ext>
            </a:extLst>
          </p:cNvPr>
          <p:cNvPicPr>
            <a:picLocks noChangeAspect="1"/>
          </p:cNvPicPr>
          <p:nvPr/>
        </p:nvPicPr>
        <p:blipFill rotWithShape="1">
          <a:blip r:embed="rId2"/>
          <a:srcRect t="12954" r="5951" b="3491"/>
          <a:stretch/>
        </p:blipFill>
        <p:spPr>
          <a:xfrm>
            <a:off x="7229424" y="994961"/>
            <a:ext cx="3476762" cy="3823570"/>
          </a:xfrm>
          <a:prstGeom prst="rect">
            <a:avLst/>
          </a:pr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407987" y="456930"/>
            <a:ext cx="11376025" cy="954428"/>
          </a:xfrm>
        </p:spPr>
        <p:txBody>
          <a:bodyPr>
            <a:normAutofit/>
          </a:bodyPr>
          <a:lstStyle/>
          <a:p>
            <a:r>
              <a:rPr lang="en-GB" dirty="0"/>
              <a:t>Methodology </a:t>
            </a:r>
          </a:p>
        </p:txBody>
      </p:sp>
      <p:sp>
        <p:nvSpPr>
          <p:cNvPr id="6" name="Content Placeholder 2">
            <a:extLst>
              <a:ext uri="{FF2B5EF4-FFF2-40B4-BE49-F238E27FC236}">
                <a16:creationId xmlns:a16="http://schemas.microsoft.com/office/drawing/2014/main" id="{0A843950-4F04-B105-9E12-7CE373E6BE1D}"/>
              </a:ext>
            </a:extLst>
          </p:cNvPr>
          <p:cNvSpPr txBox="1">
            <a:spLocks/>
          </p:cNvSpPr>
          <p:nvPr/>
        </p:nvSpPr>
        <p:spPr>
          <a:xfrm>
            <a:off x="407987" y="1603332"/>
            <a:ext cx="6644165" cy="4384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t>Our most recent survey was undertaken in </a:t>
            </a:r>
            <a:r>
              <a:rPr lang="en-GB" sz="2000" b="1" dirty="0"/>
              <a:t>November - December 2022 </a:t>
            </a:r>
            <a:r>
              <a:rPr lang="en-GB" sz="2000" dirty="0"/>
              <a:t>and we received responses from </a:t>
            </a:r>
            <a:r>
              <a:rPr lang="en-GB" sz="2000" b="1" dirty="0"/>
              <a:t>1,182 frontline workers </a:t>
            </a:r>
            <a:r>
              <a:rPr lang="en-GB" sz="2000" dirty="0"/>
              <a:t>across the UK.</a:t>
            </a:r>
          </a:p>
          <a:p>
            <a:pPr marL="0" indent="0">
              <a:lnSpc>
                <a:spcPct val="120000"/>
              </a:lnSpc>
              <a:buNone/>
            </a:pPr>
            <a:r>
              <a:rPr lang="en-GB" sz="2000" dirty="0"/>
              <a:t>We define a frontline worker as </a:t>
            </a:r>
            <a:r>
              <a:rPr lang="en-GB" sz="2000" b="1" dirty="0"/>
              <a:t>anyone directly supporting people experiencing homelessness</a:t>
            </a:r>
            <a:r>
              <a:rPr lang="en-GB" sz="2000" dirty="0"/>
              <a:t>. This includes those working in the public, statutory and voluntary sectors. </a:t>
            </a:r>
          </a:p>
          <a:p>
            <a:pPr marL="0" indent="0">
              <a:lnSpc>
                <a:spcPct val="120000"/>
              </a:lnSpc>
              <a:buNone/>
            </a:pPr>
            <a:r>
              <a:rPr lang="en-GB" sz="2000" dirty="0"/>
              <a:t>Approximately </a:t>
            </a:r>
            <a:r>
              <a:rPr lang="en-GB" sz="2000" b="1" dirty="0"/>
              <a:t>1 in 5 (22%) of frontline workers had also previously or currently used homelessness services </a:t>
            </a:r>
            <a:r>
              <a:rPr lang="en-GB" sz="2000" dirty="0"/>
              <a:t>themselves.</a:t>
            </a:r>
          </a:p>
          <a:p>
            <a:pPr marL="0" indent="0">
              <a:lnSpc>
                <a:spcPct val="120000"/>
              </a:lnSpc>
              <a:buNone/>
            </a:pPr>
            <a:endParaRPr lang="en-GB" sz="2000" dirty="0"/>
          </a:p>
        </p:txBody>
      </p:sp>
      <p:sp>
        <p:nvSpPr>
          <p:cNvPr id="7" name="Content Placeholder 2">
            <a:extLst>
              <a:ext uri="{FF2B5EF4-FFF2-40B4-BE49-F238E27FC236}">
                <a16:creationId xmlns:a16="http://schemas.microsoft.com/office/drawing/2014/main" id="{A11629DF-59B1-3750-CA2E-BF9EB2E7D894}"/>
              </a:ext>
            </a:extLst>
          </p:cNvPr>
          <p:cNvSpPr txBox="1">
            <a:spLocks/>
          </p:cNvSpPr>
          <p:nvPr/>
        </p:nvSpPr>
        <p:spPr>
          <a:xfrm>
            <a:off x="6846823" y="578563"/>
            <a:ext cx="4561409" cy="832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600" i="1" dirty="0"/>
              <a:t>Top 10 types of service frontline staff worked in: </a:t>
            </a:r>
          </a:p>
        </p:txBody>
      </p:sp>
    </p:spTree>
    <p:extLst>
      <p:ext uri="{BB962C8B-B14F-4D97-AF65-F5344CB8AC3E}">
        <p14:creationId xmlns:p14="http://schemas.microsoft.com/office/powerpoint/2010/main" val="201233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rotWithShape="1">
          <a:blip r:embed="rId2">
            <a:extLst>
              <a:ext uri="{28A0092B-C50C-407E-A947-70E740481C1C}">
                <a14:useLocalDpi xmlns:a14="http://schemas.microsoft.com/office/drawing/2010/main" val="0"/>
              </a:ext>
            </a:extLst>
          </a:blip>
          <a:srcRect l="-4456" t="3392" r="4456" b="20832"/>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34566" y="3429000"/>
            <a:ext cx="3161940" cy="2640247"/>
          </a:xfrm>
        </p:spPr>
        <p:txBody>
          <a:bodyPr vert="horz" lIns="91440" tIns="45720" rIns="91440" bIns="45720" rtlCol="0" anchor="b">
            <a:normAutofit/>
          </a:bodyPr>
          <a:lstStyle/>
          <a:p>
            <a:r>
              <a:rPr lang="en-US" sz="3200" dirty="0">
                <a:solidFill>
                  <a:schemeClr val="bg1"/>
                </a:solidFill>
              </a:rPr>
              <a:t>Part 1:</a:t>
            </a:r>
            <a:br>
              <a:rPr lang="en-US" sz="3200" dirty="0">
                <a:solidFill>
                  <a:schemeClr val="bg1"/>
                </a:solidFill>
              </a:rPr>
            </a:br>
            <a:r>
              <a:rPr lang="en-GB" sz="3200" dirty="0">
                <a:solidFill>
                  <a:schemeClr val="bg1"/>
                </a:solidFill>
              </a:rPr>
              <a:t>Experiences of frontline homelessness work</a:t>
            </a:r>
            <a:endParaRPr lang="en-US" sz="3200" dirty="0">
              <a:solidFill>
                <a:schemeClr val="bg1"/>
              </a:solidFill>
            </a:endParaRPr>
          </a:p>
        </p:txBody>
      </p:sp>
    </p:spTree>
    <p:extLst>
      <p:ext uri="{BB962C8B-B14F-4D97-AF65-F5344CB8AC3E}">
        <p14:creationId xmlns:p14="http://schemas.microsoft.com/office/powerpoint/2010/main" val="382466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E4B1-886E-D781-A613-6B9C5F57B3EC}"/>
              </a:ext>
            </a:extLst>
          </p:cNvPr>
          <p:cNvSpPr>
            <a:spLocks noGrp="1"/>
          </p:cNvSpPr>
          <p:nvPr>
            <p:ph type="title"/>
          </p:nvPr>
        </p:nvSpPr>
        <p:spPr/>
        <p:txBody>
          <a:bodyPr>
            <a:noAutofit/>
          </a:bodyPr>
          <a:lstStyle/>
          <a:p>
            <a:r>
              <a:rPr lang="en-GB" sz="3200" dirty="0"/>
              <a:t>Frontline staff are working under extremely challenging conditions.</a:t>
            </a:r>
          </a:p>
        </p:txBody>
      </p:sp>
      <p:sp>
        <p:nvSpPr>
          <p:cNvPr id="3" name="Content Placeholder 2">
            <a:extLst>
              <a:ext uri="{FF2B5EF4-FFF2-40B4-BE49-F238E27FC236}">
                <a16:creationId xmlns:a16="http://schemas.microsoft.com/office/drawing/2014/main" id="{CF692BAE-A709-DED4-BCFD-E4C958819911}"/>
              </a:ext>
            </a:extLst>
          </p:cNvPr>
          <p:cNvSpPr>
            <a:spLocks noGrp="1"/>
          </p:cNvSpPr>
          <p:nvPr>
            <p:ph idx="1"/>
          </p:nvPr>
        </p:nvSpPr>
        <p:spPr>
          <a:xfrm>
            <a:off x="7890204" y="1325072"/>
            <a:ext cx="3688022" cy="2445263"/>
          </a:xfrm>
        </p:spPr>
        <p:txBody>
          <a:bodyPr>
            <a:noAutofit/>
          </a:bodyPr>
          <a:lstStyle/>
          <a:p>
            <a:pPr marL="0" indent="0">
              <a:buNone/>
            </a:pPr>
            <a:r>
              <a:rPr lang="en-GB" sz="2000" i="1" dirty="0">
                <a:solidFill>
                  <a:srgbClr val="B30931"/>
                </a:solidFill>
                <a:effectLst/>
                <a:latin typeface="Arial" panose="020B0604020202020204" pitchFamily="34" charset="0"/>
                <a:ea typeface="Arial" panose="020B0604020202020204" pitchFamily="34" charset="0"/>
                <a:cs typeface="Times New Roman" panose="02020603050405020304" pitchFamily="18" charset="0"/>
              </a:rPr>
              <a:t>“If you were getting by before, you are now struggling, if you were struggling before, you are now in crisis.” </a:t>
            </a:r>
            <a:endParaRPr lang="en-GB" sz="1800" i="1" dirty="0">
              <a:solidFill>
                <a:srgbClr val="B30931"/>
              </a:solidFill>
              <a:latin typeface="Arial" panose="020B0604020202020204" pitchFamily="34" charset="0"/>
              <a:ea typeface="Arial" panose="020B0604020202020204" pitchFamily="34" charset="0"/>
              <a:cs typeface="Times New Roman" panose="02020603050405020304" pitchFamily="18" charset="0"/>
            </a:endParaRPr>
          </a:p>
          <a:p>
            <a:pPr marL="0" indent="0">
              <a:buNone/>
            </a:pPr>
            <a:r>
              <a:rPr lang="en-GB" sz="1800" dirty="0">
                <a:solidFill>
                  <a:srgbClr val="B30931"/>
                </a:solidFill>
                <a:effectLst/>
                <a:latin typeface="Arial" panose="020B0604020202020204" pitchFamily="34" charset="0"/>
                <a:ea typeface="Arial" panose="020B0604020202020204" pitchFamily="34" charset="0"/>
                <a:cs typeface="Times New Roman" panose="02020603050405020304" pitchFamily="18" charset="0"/>
              </a:rPr>
              <a:t>Frontline worker, Vale and Cardiff</a:t>
            </a:r>
          </a:p>
          <a:p>
            <a:pPr marL="0" indent="0">
              <a:buNone/>
            </a:pPr>
            <a:endParaRPr lang="en-GB" sz="500" i="1" dirty="0">
              <a:solidFill>
                <a:schemeClr val="tx2"/>
              </a:solidFill>
            </a:endParaRPr>
          </a:p>
          <a:p>
            <a:pPr marL="0" indent="0">
              <a:buNone/>
            </a:pPr>
            <a:endParaRPr lang="en-GB" sz="500" i="1" dirty="0">
              <a:solidFill>
                <a:schemeClr val="tx2"/>
              </a:solidFill>
            </a:endParaRPr>
          </a:p>
          <a:p>
            <a:pPr marL="0" indent="0">
              <a:buNone/>
            </a:pPr>
            <a:r>
              <a:rPr lang="en-GB" sz="2000" i="1" dirty="0">
                <a:solidFill>
                  <a:schemeClr val="tx2"/>
                </a:solidFill>
              </a:rPr>
              <a:t>"[We] seem to be firefighting all the time due to poor funding, staff shortages and lack of affordable accommodation.”</a:t>
            </a:r>
          </a:p>
          <a:p>
            <a:pPr marL="0" indent="0">
              <a:buNone/>
            </a:pPr>
            <a:endParaRPr lang="en-GB" sz="800" i="1" dirty="0">
              <a:solidFill>
                <a:schemeClr val="tx2"/>
              </a:solidFill>
            </a:endParaRPr>
          </a:p>
          <a:p>
            <a:pPr marL="0" indent="0">
              <a:spcBef>
                <a:spcPts val="0"/>
              </a:spcBef>
              <a:buNone/>
            </a:pPr>
            <a:r>
              <a:rPr lang="en-GB" sz="1800" dirty="0">
                <a:solidFill>
                  <a:schemeClr val="tx2"/>
                </a:solidFill>
              </a:rPr>
              <a:t>Frontline worker, </a:t>
            </a:r>
          </a:p>
          <a:p>
            <a:pPr marL="0" indent="0">
              <a:spcBef>
                <a:spcPts val="0"/>
              </a:spcBef>
              <a:buNone/>
            </a:pPr>
            <a:endParaRPr lang="en-GB" sz="700" dirty="0">
              <a:solidFill>
                <a:schemeClr val="tx2"/>
              </a:solidFill>
            </a:endParaRPr>
          </a:p>
          <a:p>
            <a:pPr marL="0" indent="0">
              <a:spcBef>
                <a:spcPts val="0"/>
              </a:spcBef>
              <a:buNone/>
            </a:pPr>
            <a:r>
              <a:rPr lang="en-GB" sz="1800" dirty="0">
                <a:solidFill>
                  <a:schemeClr val="tx2"/>
                </a:solidFill>
              </a:rPr>
              <a:t>South East England</a:t>
            </a:r>
          </a:p>
          <a:p>
            <a:pPr marL="0" indent="0">
              <a:buNone/>
            </a:pPr>
            <a:endParaRPr lang="en-GB" sz="1800" dirty="0">
              <a:solidFill>
                <a:schemeClr val="tx2"/>
              </a:solidFill>
            </a:endParaRPr>
          </a:p>
          <a:p>
            <a:pPr marL="0" indent="0">
              <a:buNone/>
            </a:pPr>
            <a:endParaRPr lang="en-GB" sz="1800" dirty="0">
              <a:solidFill>
                <a:schemeClr val="tx2"/>
              </a:solidFill>
            </a:endParaRPr>
          </a:p>
        </p:txBody>
      </p:sp>
      <p:graphicFrame>
        <p:nvGraphicFramePr>
          <p:cNvPr id="7" name="Diagram 6">
            <a:extLst>
              <a:ext uri="{FF2B5EF4-FFF2-40B4-BE49-F238E27FC236}">
                <a16:creationId xmlns:a16="http://schemas.microsoft.com/office/drawing/2014/main" id="{D9270017-512B-875E-80A6-6C8BDAFF52E7}"/>
              </a:ext>
            </a:extLst>
          </p:cNvPr>
          <p:cNvGraphicFramePr/>
          <p:nvPr>
            <p:extLst>
              <p:ext uri="{D42A27DB-BD31-4B8C-83A1-F6EECF244321}">
                <p14:modId xmlns:p14="http://schemas.microsoft.com/office/powerpoint/2010/main" val="1787511978"/>
              </p:ext>
            </p:extLst>
          </p:nvPr>
        </p:nvGraphicFramePr>
        <p:xfrm>
          <a:off x="613774" y="1665962"/>
          <a:ext cx="6989525" cy="4208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8316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E4B1-886E-D781-A613-6B9C5F57B3EC}"/>
              </a:ext>
            </a:extLst>
          </p:cNvPr>
          <p:cNvSpPr>
            <a:spLocks noGrp="1"/>
          </p:cNvSpPr>
          <p:nvPr>
            <p:ph type="title"/>
          </p:nvPr>
        </p:nvSpPr>
        <p:spPr/>
        <p:txBody>
          <a:bodyPr>
            <a:noAutofit/>
          </a:bodyPr>
          <a:lstStyle/>
          <a:p>
            <a:r>
              <a:rPr lang="en-GB" sz="3200" dirty="0"/>
              <a:t>This is having a significant impact on staff wellbeing, and threatens to force frontline workers to leave the sector.</a:t>
            </a:r>
          </a:p>
        </p:txBody>
      </p:sp>
      <p:sp>
        <p:nvSpPr>
          <p:cNvPr id="3" name="Content Placeholder 2">
            <a:extLst>
              <a:ext uri="{FF2B5EF4-FFF2-40B4-BE49-F238E27FC236}">
                <a16:creationId xmlns:a16="http://schemas.microsoft.com/office/drawing/2014/main" id="{CF692BAE-A709-DED4-BCFD-E4C958819911}"/>
              </a:ext>
            </a:extLst>
          </p:cNvPr>
          <p:cNvSpPr>
            <a:spLocks noGrp="1"/>
          </p:cNvSpPr>
          <p:nvPr>
            <p:ph idx="1"/>
          </p:nvPr>
        </p:nvSpPr>
        <p:spPr>
          <a:xfrm>
            <a:off x="407988" y="1579165"/>
            <a:ext cx="10903014" cy="3699670"/>
          </a:xfrm>
        </p:spPr>
        <p:txBody>
          <a:bodyPr>
            <a:normAutofit/>
          </a:bodyPr>
          <a:lstStyle/>
          <a:p>
            <a:pPr marL="0" indent="0">
              <a:buNone/>
            </a:pPr>
            <a:r>
              <a:rPr lang="en-GB" dirty="0"/>
              <a:t>The majority (58%) of frontline staff felt that their role had a </a:t>
            </a:r>
            <a:r>
              <a:rPr lang="en-GB" b="1" dirty="0"/>
              <a:t>negative impact on their wellbeing. </a:t>
            </a:r>
          </a:p>
          <a:p>
            <a:pPr marL="0" indent="0">
              <a:buNone/>
            </a:pPr>
            <a:r>
              <a:rPr lang="en-GB" dirty="0"/>
              <a:t>Whilst most (68%) frontline workers thought it was ‘very likely’ or ‘likely’ they would continue working in the homelessness sector long-term, the </a:t>
            </a:r>
            <a:r>
              <a:rPr lang="en-GB" b="1" dirty="0"/>
              <a:t>rising cost of living was contributing to increasing uncertainty:</a:t>
            </a:r>
          </a:p>
          <a:p>
            <a:endParaRPr lang="en-GB" dirty="0"/>
          </a:p>
        </p:txBody>
      </p:sp>
      <p:sp>
        <p:nvSpPr>
          <p:cNvPr id="6" name="Content Placeholder 2">
            <a:extLst>
              <a:ext uri="{FF2B5EF4-FFF2-40B4-BE49-F238E27FC236}">
                <a16:creationId xmlns:a16="http://schemas.microsoft.com/office/drawing/2014/main" id="{A97F2DD5-B80E-5DD9-4B36-D28E6D4E8E08}"/>
              </a:ext>
            </a:extLst>
          </p:cNvPr>
          <p:cNvSpPr txBox="1">
            <a:spLocks/>
          </p:cNvSpPr>
          <p:nvPr/>
        </p:nvSpPr>
        <p:spPr>
          <a:xfrm>
            <a:off x="577090" y="3733942"/>
            <a:ext cx="3337294" cy="24452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dirty="0">
                <a:solidFill>
                  <a:schemeClr val="tx2"/>
                </a:solidFill>
              </a:rPr>
              <a:t>“I love it. I value it. It is worthwhile and ever more important. I just don't know if I can survive it when I have a young family because our work is intense and doesn't pay well!”</a:t>
            </a:r>
          </a:p>
          <a:p>
            <a:pPr marL="0" indent="0">
              <a:buFont typeface="Arial" panose="020B0604020202020204" pitchFamily="34" charset="0"/>
              <a:buNone/>
            </a:pPr>
            <a:r>
              <a:rPr lang="en-GB" sz="1800" dirty="0">
                <a:solidFill>
                  <a:schemeClr val="tx2"/>
                </a:solidFill>
              </a:rPr>
              <a:t>Frontline worker, London</a:t>
            </a:r>
          </a:p>
          <a:p>
            <a:pPr marL="0" indent="0">
              <a:buFont typeface="Arial" panose="020B0604020202020204" pitchFamily="34" charset="0"/>
              <a:buNone/>
            </a:pPr>
            <a:endParaRPr lang="en-GB" sz="1800" dirty="0">
              <a:solidFill>
                <a:schemeClr val="tx2"/>
              </a:solidFill>
            </a:endParaRPr>
          </a:p>
        </p:txBody>
      </p:sp>
      <p:sp>
        <p:nvSpPr>
          <p:cNvPr id="5" name="TextBox 4">
            <a:extLst>
              <a:ext uri="{FF2B5EF4-FFF2-40B4-BE49-F238E27FC236}">
                <a16:creationId xmlns:a16="http://schemas.microsoft.com/office/drawing/2014/main" id="{64FB802F-869B-1CD5-1DAD-CA3FE02B219D}"/>
              </a:ext>
            </a:extLst>
          </p:cNvPr>
          <p:cNvSpPr txBox="1"/>
          <p:nvPr/>
        </p:nvSpPr>
        <p:spPr>
          <a:xfrm>
            <a:off x="4083486" y="3733942"/>
            <a:ext cx="6087649" cy="2292935"/>
          </a:xfrm>
          <a:prstGeom prst="rect">
            <a:avLst/>
          </a:prstGeom>
          <a:noFill/>
        </p:spPr>
        <p:txBody>
          <a:bodyPr wrap="square">
            <a:spAutoFit/>
          </a:bodyPr>
          <a:lstStyle/>
          <a:p>
            <a:pPr marL="0" indent="0">
              <a:buFont typeface="Arial" panose="020B0604020202020204" pitchFamily="34" charset="0"/>
              <a:buNone/>
            </a:pPr>
            <a:r>
              <a:rPr lang="en-GB" sz="2000" i="1" dirty="0">
                <a:solidFill>
                  <a:schemeClr val="tx2"/>
                </a:solidFill>
              </a:rPr>
              <a:t>“I love what I do and would love to be able to carry on doing it but unfortunately need to be making decisions for my own benefit - it’s hard to support people when you’re also struggling to keep the wolf from the door. I want to have stable accommodation and this income doesn’t provide that.” </a:t>
            </a:r>
          </a:p>
          <a:p>
            <a:pPr marL="0" indent="0">
              <a:spcBef>
                <a:spcPts val="600"/>
              </a:spcBef>
              <a:buFont typeface="Arial" panose="020B0604020202020204" pitchFamily="34" charset="0"/>
              <a:buNone/>
            </a:pPr>
            <a:r>
              <a:rPr lang="en-GB" dirty="0">
                <a:solidFill>
                  <a:schemeClr val="tx2"/>
                </a:solidFill>
              </a:rPr>
              <a:t>Frontline worker, South West England</a:t>
            </a:r>
          </a:p>
        </p:txBody>
      </p:sp>
    </p:spTree>
    <p:extLst>
      <p:ext uri="{BB962C8B-B14F-4D97-AF65-F5344CB8AC3E}">
        <p14:creationId xmlns:p14="http://schemas.microsoft.com/office/powerpoint/2010/main" val="99166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E4B1-886E-D781-A613-6B9C5F57B3EC}"/>
              </a:ext>
            </a:extLst>
          </p:cNvPr>
          <p:cNvSpPr>
            <a:spLocks noGrp="1"/>
          </p:cNvSpPr>
          <p:nvPr>
            <p:ph type="title"/>
          </p:nvPr>
        </p:nvSpPr>
        <p:spPr>
          <a:xfrm>
            <a:off x="407988" y="419352"/>
            <a:ext cx="11376025" cy="954428"/>
          </a:xfrm>
        </p:spPr>
        <p:txBody>
          <a:bodyPr>
            <a:noAutofit/>
          </a:bodyPr>
          <a:lstStyle/>
          <a:p>
            <a:r>
              <a:rPr lang="en-GB" sz="3200" dirty="0"/>
              <a:t>We need to act now to support frontline services through this cost-of-living crisis.</a:t>
            </a:r>
          </a:p>
        </p:txBody>
      </p:sp>
      <p:sp>
        <p:nvSpPr>
          <p:cNvPr id="3" name="Content Placeholder 2">
            <a:extLst>
              <a:ext uri="{FF2B5EF4-FFF2-40B4-BE49-F238E27FC236}">
                <a16:creationId xmlns:a16="http://schemas.microsoft.com/office/drawing/2014/main" id="{CF692BAE-A709-DED4-BCFD-E4C958819911}"/>
              </a:ext>
            </a:extLst>
          </p:cNvPr>
          <p:cNvSpPr>
            <a:spLocks noGrp="1"/>
          </p:cNvSpPr>
          <p:nvPr>
            <p:ph idx="1"/>
          </p:nvPr>
        </p:nvSpPr>
        <p:spPr>
          <a:xfrm>
            <a:off x="518143" y="1836523"/>
            <a:ext cx="10953656" cy="3870543"/>
          </a:xfrm>
        </p:spPr>
        <p:txBody>
          <a:bodyPr>
            <a:normAutofit/>
          </a:bodyPr>
          <a:lstStyle/>
          <a:p>
            <a:pPr marL="0" indent="0">
              <a:buNone/>
            </a:pPr>
            <a:r>
              <a:rPr lang="en-GB" b="1" dirty="0"/>
              <a:t>86% </a:t>
            </a:r>
            <a:r>
              <a:rPr lang="en-GB" dirty="0"/>
              <a:t>of frontline workers thought </a:t>
            </a:r>
            <a:r>
              <a:rPr lang="en-GB" b="1" dirty="0"/>
              <a:t>services needed additional support </a:t>
            </a:r>
            <a:r>
              <a:rPr lang="en-GB" dirty="0"/>
              <a:t>to help with the rising cost of living.</a:t>
            </a:r>
          </a:p>
          <a:p>
            <a:pPr marL="0" indent="0">
              <a:buNone/>
            </a:pPr>
            <a:endParaRPr lang="en-GB" dirty="0"/>
          </a:p>
          <a:p>
            <a:pPr marL="0" indent="0">
              <a:buNone/>
            </a:pPr>
            <a:endParaRPr lang="en-GB" dirty="0"/>
          </a:p>
          <a:p>
            <a:pPr marL="0" indent="0">
              <a:buNone/>
            </a:pPr>
            <a:endParaRPr lang="en-GB" sz="1100" dirty="0"/>
          </a:p>
          <a:p>
            <a:pPr marL="0" indent="0">
              <a:buFont typeface="Arial" panose="020B0604020202020204" pitchFamily="34" charset="0"/>
              <a:buNone/>
            </a:pPr>
            <a:endParaRPr lang="en-GB" sz="900" dirty="0">
              <a:solidFill>
                <a:schemeClr val="tx2"/>
              </a:solidFill>
            </a:endParaRPr>
          </a:p>
          <a:p>
            <a:endParaRPr lang="en-GB" dirty="0"/>
          </a:p>
        </p:txBody>
      </p:sp>
      <p:sp>
        <p:nvSpPr>
          <p:cNvPr id="13" name="TextBox 12">
            <a:extLst>
              <a:ext uri="{FF2B5EF4-FFF2-40B4-BE49-F238E27FC236}">
                <a16:creationId xmlns:a16="http://schemas.microsoft.com/office/drawing/2014/main" id="{C4AF50D4-9F5E-03E6-7936-06106856F213}"/>
              </a:ext>
            </a:extLst>
          </p:cNvPr>
          <p:cNvSpPr txBox="1"/>
          <p:nvPr/>
        </p:nvSpPr>
        <p:spPr>
          <a:xfrm>
            <a:off x="720201" y="2966217"/>
            <a:ext cx="9471811" cy="2600712"/>
          </a:xfrm>
          <a:prstGeom prst="rect">
            <a:avLst/>
          </a:prstGeom>
          <a:noFill/>
        </p:spPr>
        <p:txBody>
          <a:bodyPr wrap="square">
            <a:spAutoFit/>
          </a:bodyPr>
          <a:lstStyle/>
          <a:p>
            <a:r>
              <a:rPr lang="en-GB" sz="2000" i="1" dirty="0">
                <a:solidFill>
                  <a:schemeClr val="tx2"/>
                </a:solidFill>
              </a:rPr>
              <a:t>“Our service delivery is at risk of reduction due to increase in utility, salary uplifts and other costs which impact on a set funding pot which has not changed for 5 years and is not planned to change in the next 18 months.”</a:t>
            </a:r>
          </a:p>
          <a:p>
            <a:endParaRPr lang="en-GB" sz="200" i="1" dirty="0">
              <a:solidFill>
                <a:schemeClr val="tx2"/>
              </a:solidFill>
            </a:endParaRPr>
          </a:p>
          <a:p>
            <a:pPr marL="2743200" lvl="6" indent="0">
              <a:buNone/>
            </a:pPr>
            <a:endParaRPr lang="en-GB" sz="100" i="1" dirty="0">
              <a:solidFill>
                <a:schemeClr val="tx2"/>
              </a:solidFill>
            </a:endParaRPr>
          </a:p>
          <a:p>
            <a:pPr marL="2743200" lvl="6" indent="0">
              <a:buNone/>
            </a:pPr>
            <a:endParaRPr lang="en-GB" sz="100" i="1" dirty="0">
              <a:solidFill>
                <a:schemeClr val="tx2"/>
              </a:solidFill>
            </a:endParaRPr>
          </a:p>
          <a:p>
            <a:r>
              <a:rPr lang="en-GB" dirty="0">
                <a:solidFill>
                  <a:schemeClr val="tx2"/>
                </a:solidFill>
              </a:rPr>
              <a:t>Frontline worker, West Midlands</a:t>
            </a:r>
          </a:p>
          <a:p>
            <a:endParaRPr lang="en-GB" dirty="0">
              <a:solidFill>
                <a:schemeClr val="tx2"/>
              </a:solidFill>
            </a:endParaRPr>
          </a:p>
          <a:p>
            <a:r>
              <a:rPr lang="en-GB" sz="2000" i="1" dirty="0">
                <a:solidFill>
                  <a:schemeClr val="tx2"/>
                </a:solidFill>
              </a:rPr>
              <a:t>“We are covering some costs, like fuel, that we should be paid, and we are even personally buying food and other items for people in need.”</a:t>
            </a:r>
          </a:p>
          <a:p>
            <a:pPr>
              <a:spcBef>
                <a:spcPts val="600"/>
              </a:spcBef>
            </a:pPr>
            <a:r>
              <a:rPr lang="en-GB" dirty="0">
                <a:solidFill>
                  <a:schemeClr val="tx2"/>
                </a:solidFill>
              </a:rPr>
              <a:t>Frontline worker, Yorkshire and Humberside</a:t>
            </a:r>
          </a:p>
        </p:txBody>
      </p:sp>
    </p:spTree>
    <p:extLst>
      <p:ext uri="{BB962C8B-B14F-4D97-AF65-F5344CB8AC3E}">
        <p14:creationId xmlns:p14="http://schemas.microsoft.com/office/powerpoint/2010/main" val="8978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E4B1-886E-D781-A613-6B9C5F57B3EC}"/>
              </a:ext>
            </a:extLst>
          </p:cNvPr>
          <p:cNvSpPr>
            <a:spLocks noGrp="1"/>
          </p:cNvSpPr>
          <p:nvPr>
            <p:ph type="title"/>
          </p:nvPr>
        </p:nvSpPr>
        <p:spPr/>
        <p:txBody>
          <a:bodyPr>
            <a:noAutofit/>
          </a:bodyPr>
          <a:lstStyle/>
          <a:p>
            <a:r>
              <a:rPr lang="en-GB" sz="3200" dirty="0"/>
              <a:t>We need to act now to equip frontline workers with the tools they need to do their jobs effectively.</a:t>
            </a:r>
          </a:p>
        </p:txBody>
      </p:sp>
      <p:sp>
        <p:nvSpPr>
          <p:cNvPr id="3" name="Content Placeholder 2">
            <a:extLst>
              <a:ext uri="{FF2B5EF4-FFF2-40B4-BE49-F238E27FC236}">
                <a16:creationId xmlns:a16="http://schemas.microsoft.com/office/drawing/2014/main" id="{CF692BAE-A709-DED4-BCFD-E4C958819911}"/>
              </a:ext>
            </a:extLst>
          </p:cNvPr>
          <p:cNvSpPr>
            <a:spLocks noGrp="1"/>
          </p:cNvSpPr>
          <p:nvPr>
            <p:ph idx="1"/>
          </p:nvPr>
        </p:nvSpPr>
        <p:spPr>
          <a:xfrm>
            <a:off x="518143" y="1804117"/>
            <a:ext cx="10953656" cy="3870543"/>
          </a:xfrm>
        </p:spPr>
        <p:txBody>
          <a:bodyPr>
            <a:normAutofit/>
          </a:bodyPr>
          <a:lstStyle/>
          <a:p>
            <a:pPr marL="0" indent="0">
              <a:buNone/>
            </a:pPr>
            <a:r>
              <a:rPr lang="en-GB" sz="2400" dirty="0"/>
              <a:t>Wider recommendations from staff included improving </a:t>
            </a:r>
            <a:r>
              <a:rPr lang="en-GB" sz="2400" b="1" dirty="0"/>
              <a:t>working conditions</a:t>
            </a:r>
            <a:r>
              <a:rPr lang="en-GB" sz="2400" dirty="0"/>
              <a:t>, providing more opportunities for </a:t>
            </a:r>
            <a:r>
              <a:rPr lang="en-GB" sz="2400" b="1" dirty="0"/>
              <a:t>training</a:t>
            </a:r>
            <a:r>
              <a:rPr lang="en-GB" sz="2400" dirty="0"/>
              <a:t>, and </a:t>
            </a:r>
            <a:r>
              <a:rPr lang="en-GB" sz="2400" b="1" dirty="0"/>
              <a:t>implementing reforms and policy changes to prevent homelessness. </a:t>
            </a:r>
            <a:endParaRPr lang="en-GB" sz="2400" dirty="0"/>
          </a:p>
          <a:p>
            <a:pPr marL="0" indent="0">
              <a:buNone/>
            </a:pPr>
            <a:endParaRPr lang="en-GB" sz="1100" dirty="0"/>
          </a:p>
          <a:p>
            <a:pPr marL="0" indent="0">
              <a:buFont typeface="Arial" panose="020B0604020202020204" pitchFamily="34" charset="0"/>
              <a:buNone/>
            </a:pPr>
            <a:endParaRPr lang="en-GB" sz="900" dirty="0">
              <a:solidFill>
                <a:schemeClr val="tx2"/>
              </a:solidFill>
            </a:endParaRPr>
          </a:p>
          <a:p>
            <a:endParaRPr lang="en-GB" dirty="0"/>
          </a:p>
        </p:txBody>
      </p:sp>
      <p:sp>
        <p:nvSpPr>
          <p:cNvPr id="13" name="TextBox 12">
            <a:extLst>
              <a:ext uri="{FF2B5EF4-FFF2-40B4-BE49-F238E27FC236}">
                <a16:creationId xmlns:a16="http://schemas.microsoft.com/office/drawing/2014/main" id="{C4AF50D4-9F5E-03E6-7936-06106856F213}"/>
              </a:ext>
            </a:extLst>
          </p:cNvPr>
          <p:cNvSpPr txBox="1"/>
          <p:nvPr/>
        </p:nvSpPr>
        <p:spPr>
          <a:xfrm>
            <a:off x="2901375" y="3429000"/>
            <a:ext cx="7812577" cy="2888996"/>
          </a:xfrm>
          <a:prstGeom prst="rect">
            <a:avLst/>
          </a:prstGeom>
          <a:noFill/>
        </p:spPr>
        <p:txBody>
          <a:bodyPr wrap="square">
            <a:spAutoFit/>
          </a:bodyPr>
          <a:lstStyle/>
          <a:p>
            <a:pPr>
              <a:lnSpc>
                <a:spcPct val="107000"/>
              </a:lnSpc>
              <a:spcAft>
                <a:spcPts val="800"/>
              </a:spcAft>
            </a:pPr>
            <a:r>
              <a:rPr lang="en-GB" sz="2000" dirty="0">
                <a:solidFill>
                  <a:srgbClr val="3C3C3B"/>
                </a:solidFill>
                <a:effectLst/>
                <a:ea typeface="Arial" panose="020B0604020202020204" pitchFamily="34" charset="0"/>
                <a:cs typeface="Arial" panose="020B0604020202020204" pitchFamily="34" charset="0"/>
              </a:rPr>
              <a:t> </a:t>
            </a:r>
            <a:r>
              <a:rPr lang="en-GB" sz="2000" i="1" dirty="0">
                <a:solidFill>
                  <a:srgbClr val="B30931"/>
                </a:solidFill>
                <a:effectLst/>
                <a:ea typeface="Arial" panose="020B0604020202020204" pitchFamily="34" charset="0"/>
              </a:rPr>
              <a:t>"More investment into the staff here and a full staff/management team would mean less churn which would equal a more stable and productive service. Then we could actually look at improving our offer to service users and doing more rather than constantly keeping our head just above water...”</a:t>
            </a:r>
            <a:r>
              <a:rPr lang="en-GB" sz="2000" dirty="0">
                <a:solidFill>
                  <a:srgbClr val="B30931"/>
                </a:solidFill>
                <a:effectLst/>
                <a:ea typeface="Arial" panose="020B0604020202020204" pitchFamily="34" charset="0"/>
              </a:rPr>
              <a:t> </a:t>
            </a:r>
          </a:p>
          <a:p>
            <a:pPr>
              <a:lnSpc>
                <a:spcPct val="107000"/>
              </a:lnSpc>
              <a:spcAft>
                <a:spcPts val="800"/>
              </a:spcAft>
            </a:pPr>
            <a:r>
              <a:rPr lang="en-GB" dirty="0">
                <a:solidFill>
                  <a:srgbClr val="B30931"/>
                </a:solidFill>
                <a:effectLst/>
                <a:ea typeface="Arial" panose="020B0604020202020204" pitchFamily="34" charset="0"/>
              </a:rPr>
              <a:t>Frontline worker</a:t>
            </a:r>
            <a:r>
              <a:rPr lang="en-GB">
                <a:solidFill>
                  <a:srgbClr val="B30931"/>
                </a:solidFill>
                <a:effectLst/>
                <a:ea typeface="Arial" panose="020B0604020202020204" pitchFamily="34" charset="0"/>
              </a:rPr>
              <a:t>, London</a:t>
            </a:r>
            <a:endParaRPr lang="en-GB" dirty="0">
              <a:effectLst/>
              <a:ea typeface="Times New Roman" panose="02020603050405020304" pitchFamily="18" charset="0"/>
            </a:endParaRPr>
          </a:p>
          <a:p>
            <a:endParaRPr lang="en-GB" sz="2000" i="1" dirty="0">
              <a:solidFill>
                <a:schemeClr val="tx2"/>
              </a:solidFill>
            </a:endParaRPr>
          </a:p>
          <a:p>
            <a:pPr marL="2743200" lvl="6" indent="0">
              <a:buNone/>
            </a:pPr>
            <a:endParaRPr lang="en-GB" sz="2000" i="1" dirty="0">
              <a:solidFill>
                <a:schemeClr val="tx2"/>
              </a:solidFill>
            </a:endParaRPr>
          </a:p>
        </p:txBody>
      </p:sp>
      <p:pic>
        <p:nvPicPr>
          <p:cNvPr id="4" name="Picture 3" descr="Icon&#10;&#10;Description automatically generated">
            <a:extLst>
              <a:ext uri="{FF2B5EF4-FFF2-40B4-BE49-F238E27FC236}">
                <a16:creationId xmlns:a16="http://schemas.microsoft.com/office/drawing/2014/main" id="{8C177A8F-DFD3-FBAD-D8E2-248BC2A2E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69" y="3739388"/>
            <a:ext cx="1396653" cy="1396653"/>
          </a:xfrm>
          <a:prstGeom prst="rect">
            <a:avLst/>
          </a:prstGeom>
        </p:spPr>
      </p:pic>
    </p:spTree>
    <p:extLst>
      <p:ext uri="{BB962C8B-B14F-4D97-AF65-F5344CB8AC3E}">
        <p14:creationId xmlns:p14="http://schemas.microsoft.com/office/powerpoint/2010/main" val="263098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a:blip r:embed="rId2">
            <a:extLst>
              <a:ext uri="{28A0092B-C50C-407E-A947-70E740481C1C}">
                <a14:useLocalDpi xmlns:a14="http://schemas.microsoft.com/office/drawing/2010/main" val="0"/>
              </a:ext>
            </a:extLst>
          </a:blip>
          <a:srcRect t="2540" b="2540"/>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49806" y="3265740"/>
            <a:ext cx="3161940" cy="2640247"/>
          </a:xfrm>
        </p:spPr>
        <p:txBody>
          <a:bodyPr vert="horz" lIns="91440" tIns="45720" rIns="91440" bIns="45720" rtlCol="0" anchor="b">
            <a:normAutofit fontScale="90000"/>
          </a:bodyPr>
          <a:lstStyle/>
          <a:p>
            <a:r>
              <a:rPr lang="en-US" sz="3600" dirty="0">
                <a:solidFill>
                  <a:schemeClr val="bg1"/>
                </a:solidFill>
              </a:rPr>
              <a:t>Part 2: </a:t>
            </a:r>
            <a:r>
              <a:rPr lang="en-GB" sz="3600" dirty="0">
                <a:solidFill>
                  <a:schemeClr val="bg1"/>
                </a:solidFill>
              </a:rPr>
              <a:t>Frontline challenges and solutions to addressing homelessness</a:t>
            </a:r>
            <a:endParaRPr lang="en-US" sz="3600" dirty="0">
              <a:solidFill>
                <a:schemeClr val="bg1"/>
              </a:solidFill>
            </a:endParaRPr>
          </a:p>
        </p:txBody>
      </p:sp>
    </p:spTree>
    <p:extLst>
      <p:ext uri="{BB962C8B-B14F-4D97-AF65-F5344CB8AC3E}">
        <p14:creationId xmlns:p14="http://schemas.microsoft.com/office/powerpoint/2010/main" val="3770962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8AA6-45C0-4D36-A4DC-8B8468E67582}"/>
              </a:ext>
            </a:extLst>
          </p:cNvPr>
          <p:cNvSpPr>
            <a:spLocks noGrp="1"/>
          </p:cNvSpPr>
          <p:nvPr>
            <p:ph type="title"/>
          </p:nvPr>
        </p:nvSpPr>
        <p:spPr>
          <a:xfrm>
            <a:off x="407987" y="470998"/>
            <a:ext cx="11376025" cy="954428"/>
          </a:xfrm>
        </p:spPr>
        <p:txBody>
          <a:bodyPr>
            <a:noAutofit/>
          </a:bodyPr>
          <a:lstStyle/>
          <a:p>
            <a:r>
              <a:rPr lang="en-GB" sz="3200" dirty="0"/>
              <a:t>To address homelessness, we need to ensure the right resources are available. This means accessible, suitable accommodation.</a:t>
            </a:r>
            <a:endParaRPr lang="en-GB" sz="3200" dirty="0">
              <a:solidFill>
                <a:schemeClr val="tx2"/>
              </a:solidFill>
            </a:endParaRPr>
          </a:p>
        </p:txBody>
      </p:sp>
      <p:sp>
        <p:nvSpPr>
          <p:cNvPr id="3" name="Content Placeholder 2">
            <a:extLst>
              <a:ext uri="{FF2B5EF4-FFF2-40B4-BE49-F238E27FC236}">
                <a16:creationId xmlns:a16="http://schemas.microsoft.com/office/drawing/2014/main" id="{0DBC4761-F7AE-4D29-9942-206E260054A9}"/>
              </a:ext>
            </a:extLst>
          </p:cNvPr>
          <p:cNvSpPr>
            <a:spLocks noGrp="1"/>
          </p:cNvSpPr>
          <p:nvPr>
            <p:ph idx="1"/>
          </p:nvPr>
        </p:nvSpPr>
        <p:spPr>
          <a:xfrm>
            <a:off x="6914366" y="1791223"/>
            <a:ext cx="4622105" cy="3544865"/>
          </a:xfrm>
        </p:spPr>
        <p:txBody>
          <a:bodyPr>
            <a:normAutofit/>
          </a:bodyPr>
          <a:lstStyle/>
          <a:p>
            <a:pPr marL="0" indent="0" algn="l" rtl="0" fontAlgn="base">
              <a:buNone/>
            </a:pPr>
            <a:r>
              <a:rPr lang="en-GB" sz="2000" i="1" dirty="0">
                <a:solidFill>
                  <a:schemeClr val="tx2"/>
                </a:solidFill>
              </a:rPr>
              <a:t>"Housing is in huge crisis - any form of affordable housing is incredibly limited and private accommodation within LHA limits, near impossible. Supported accommodation is always full. Social Housing is blocked up and not enough. Much of temporary accommodation is of very poor quality and the landlords charge [Local Authorities] exorbitant amounts." </a:t>
            </a:r>
          </a:p>
          <a:p>
            <a:pPr marL="0" indent="0" algn="l" rtl="0" fontAlgn="base">
              <a:buNone/>
            </a:pPr>
            <a:endParaRPr lang="en-GB" sz="500" i="1" dirty="0">
              <a:solidFill>
                <a:schemeClr val="tx2"/>
              </a:solidFill>
            </a:endParaRPr>
          </a:p>
          <a:p>
            <a:pPr marL="0" indent="0" algn="l" rtl="0" fontAlgn="base">
              <a:spcBef>
                <a:spcPts val="0"/>
              </a:spcBef>
              <a:buNone/>
            </a:pPr>
            <a:r>
              <a:rPr lang="en-GB" sz="1800" dirty="0">
                <a:solidFill>
                  <a:schemeClr val="tx2"/>
                </a:solidFill>
              </a:rPr>
              <a:t>Frontline worker, </a:t>
            </a:r>
          </a:p>
          <a:p>
            <a:pPr marL="0" indent="0" algn="l" rtl="0" fontAlgn="base">
              <a:spcBef>
                <a:spcPts val="0"/>
              </a:spcBef>
              <a:buNone/>
            </a:pPr>
            <a:r>
              <a:rPr lang="en-GB" sz="1800" dirty="0">
                <a:solidFill>
                  <a:schemeClr val="tx2"/>
                </a:solidFill>
              </a:rPr>
              <a:t>North West England</a:t>
            </a:r>
            <a:endParaRPr lang="en-GB" sz="1800" b="0" i="0" dirty="0">
              <a:solidFill>
                <a:schemeClr val="tx2"/>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DFAB26EF-9865-59A6-19A9-D43767244DFF}"/>
              </a:ext>
            </a:extLst>
          </p:cNvPr>
          <p:cNvPicPr>
            <a:picLocks noChangeAspect="1"/>
          </p:cNvPicPr>
          <p:nvPr/>
        </p:nvPicPr>
        <p:blipFill rotWithShape="1">
          <a:blip r:embed="rId3"/>
          <a:srcRect r="26220"/>
          <a:stretch/>
        </p:blipFill>
        <p:spPr>
          <a:xfrm>
            <a:off x="407987" y="2024519"/>
            <a:ext cx="5987442" cy="4000500"/>
          </a:xfrm>
          <a:prstGeom prst="rect">
            <a:avLst/>
          </a:prstGeom>
        </p:spPr>
      </p:pic>
    </p:spTree>
    <p:extLst>
      <p:ext uri="{BB962C8B-B14F-4D97-AF65-F5344CB8AC3E}">
        <p14:creationId xmlns:p14="http://schemas.microsoft.com/office/powerpoint/2010/main" val="37509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8AA6-45C0-4D36-A4DC-8B8468E67582}"/>
              </a:ext>
            </a:extLst>
          </p:cNvPr>
          <p:cNvSpPr>
            <a:spLocks noGrp="1"/>
          </p:cNvSpPr>
          <p:nvPr>
            <p:ph type="title"/>
          </p:nvPr>
        </p:nvSpPr>
        <p:spPr>
          <a:xfrm>
            <a:off x="407987" y="470998"/>
            <a:ext cx="11376025" cy="954428"/>
          </a:xfrm>
        </p:spPr>
        <p:txBody>
          <a:bodyPr>
            <a:noAutofit/>
          </a:bodyPr>
          <a:lstStyle/>
          <a:p>
            <a:r>
              <a:rPr lang="en-GB" sz="3200" dirty="0"/>
              <a:t>It also means access to appropriate wider support where needed, particularly around healthcare.</a:t>
            </a:r>
            <a:endParaRPr lang="en-GB" sz="3200" dirty="0">
              <a:solidFill>
                <a:schemeClr val="tx2"/>
              </a:solidFill>
            </a:endParaRPr>
          </a:p>
        </p:txBody>
      </p:sp>
      <p:sp>
        <p:nvSpPr>
          <p:cNvPr id="6" name="Content Placeholder 5">
            <a:extLst>
              <a:ext uri="{FF2B5EF4-FFF2-40B4-BE49-F238E27FC236}">
                <a16:creationId xmlns:a16="http://schemas.microsoft.com/office/drawing/2014/main" id="{7461E562-6578-011E-EC07-B9C00AEC8C2B}"/>
              </a:ext>
            </a:extLst>
          </p:cNvPr>
          <p:cNvSpPr>
            <a:spLocks noGrp="1"/>
          </p:cNvSpPr>
          <p:nvPr>
            <p:ph idx="1"/>
          </p:nvPr>
        </p:nvSpPr>
        <p:spPr>
          <a:xfrm>
            <a:off x="407989" y="1557338"/>
            <a:ext cx="11028274" cy="4296809"/>
          </a:xfrm>
        </p:spPr>
        <p:txBody>
          <a:bodyPr/>
          <a:lstStyle/>
          <a:p>
            <a:pPr marL="0" indent="0">
              <a:buNone/>
            </a:pPr>
            <a:r>
              <a:rPr lang="en-GB" b="1" dirty="0"/>
              <a:t>75%</a:t>
            </a:r>
            <a:r>
              <a:rPr lang="en-GB" dirty="0"/>
              <a:t> of frontline workers stated it was </a:t>
            </a:r>
            <a:r>
              <a:rPr lang="en-GB" b="1" dirty="0"/>
              <a:t>‘very difficult’ or ‘difficult’ to obtain mental health support</a:t>
            </a:r>
            <a:r>
              <a:rPr lang="en-GB" dirty="0"/>
              <a:t> for the people they worked with. </a:t>
            </a:r>
          </a:p>
        </p:txBody>
      </p:sp>
      <p:sp>
        <p:nvSpPr>
          <p:cNvPr id="7" name="Content Placeholder 2">
            <a:extLst>
              <a:ext uri="{FF2B5EF4-FFF2-40B4-BE49-F238E27FC236}">
                <a16:creationId xmlns:a16="http://schemas.microsoft.com/office/drawing/2014/main" id="{C8473353-0555-07D7-290C-B13BEF51B52A}"/>
              </a:ext>
            </a:extLst>
          </p:cNvPr>
          <p:cNvSpPr txBox="1">
            <a:spLocks/>
          </p:cNvSpPr>
          <p:nvPr/>
        </p:nvSpPr>
        <p:spPr>
          <a:xfrm>
            <a:off x="2584381" y="2554038"/>
            <a:ext cx="8296408" cy="3544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2000" i="1" dirty="0">
                <a:solidFill>
                  <a:schemeClr val="tx2"/>
                </a:solidFill>
              </a:rPr>
              <a:t>“There are very long waits for mental health support and even when people get it </a:t>
            </a:r>
            <a:r>
              <a:rPr lang="en-GB" sz="2000" i="1" dirty="0" err="1">
                <a:solidFill>
                  <a:schemeClr val="tx2"/>
                </a:solidFill>
              </a:rPr>
              <a:t>it</a:t>
            </a:r>
            <a:r>
              <a:rPr lang="en-GB" sz="2000" i="1" dirty="0">
                <a:solidFill>
                  <a:schemeClr val="tx2"/>
                </a:solidFill>
              </a:rPr>
              <a:t> tends to be 6 sessions of CBT which does not meet the needs of those with serious trauma.” </a:t>
            </a:r>
          </a:p>
          <a:p>
            <a:pPr marL="0" indent="0" fontAlgn="base">
              <a:buFont typeface="Arial" panose="020B0604020202020204" pitchFamily="34" charset="0"/>
              <a:buNone/>
            </a:pPr>
            <a:r>
              <a:rPr lang="en-GB" sz="1800" dirty="0">
                <a:solidFill>
                  <a:schemeClr val="tx2"/>
                </a:solidFill>
              </a:rPr>
              <a:t>Frontline worker, North West England</a:t>
            </a:r>
          </a:p>
          <a:p>
            <a:pPr marL="0" indent="0" fontAlgn="base">
              <a:buFont typeface="Arial" panose="020B0604020202020204" pitchFamily="34" charset="0"/>
              <a:buNone/>
            </a:pPr>
            <a:endParaRPr lang="en-GB" sz="2000" dirty="0">
              <a:solidFill>
                <a:schemeClr val="tx2"/>
              </a:solidFill>
            </a:endParaRPr>
          </a:p>
          <a:p>
            <a:pPr marL="0" indent="0" fontAlgn="base">
              <a:buFont typeface="Arial" panose="020B0604020202020204" pitchFamily="34" charset="0"/>
              <a:buNone/>
            </a:pPr>
            <a:r>
              <a:rPr lang="en-GB" sz="2000" i="1" dirty="0">
                <a:solidFill>
                  <a:schemeClr val="tx2"/>
                </a:solidFill>
              </a:rPr>
              <a:t>“Some of the service users with mental health issues are deemed as not engaging but the support provided has not built a relationship to understand the person.” </a:t>
            </a:r>
          </a:p>
          <a:p>
            <a:pPr marL="0" indent="0" fontAlgn="base">
              <a:buFont typeface="Arial" panose="020B0604020202020204" pitchFamily="34" charset="0"/>
              <a:buNone/>
            </a:pPr>
            <a:r>
              <a:rPr lang="en-GB" sz="1800" dirty="0">
                <a:solidFill>
                  <a:schemeClr val="tx2"/>
                </a:solidFill>
              </a:rPr>
              <a:t>Frontline worker, South West England</a:t>
            </a:r>
          </a:p>
        </p:txBody>
      </p:sp>
      <p:pic>
        <p:nvPicPr>
          <p:cNvPr id="3" name="Picture 2" descr="Icon&#10;&#10;Description automatically generated">
            <a:extLst>
              <a:ext uri="{FF2B5EF4-FFF2-40B4-BE49-F238E27FC236}">
                <a16:creationId xmlns:a16="http://schemas.microsoft.com/office/drawing/2014/main" id="{161BCD83-5B9E-21FD-96A5-0CE3E450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37" y="3366369"/>
            <a:ext cx="1455732" cy="1398587"/>
          </a:xfrm>
          <a:prstGeom prst="rect">
            <a:avLst/>
          </a:prstGeom>
        </p:spPr>
      </p:pic>
    </p:spTree>
    <p:extLst>
      <p:ext uri="{BB962C8B-B14F-4D97-AF65-F5344CB8AC3E}">
        <p14:creationId xmlns:p14="http://schemas.microsoft.com/office/powerpoint/2010/main" val="157105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90812C-2314-4448-BDDC-F2C7589FFB20}"/>
              </a:ext>
            </a:extLst>
          </p:cNvPr>
          <p:cNvSpPr>
            <a:spLocks noGrp="1"/>
          </p:cNvSpPr>
          <p:nvPr>
            <p:ph type="title"/>
          </p:nvPr>
        </p:nvSpPr>
        <p:spPr>
          <a:xfrm>
            <a:off x="996711" y="920393"/>
            <a:ext cx="11376025" cy="954428"/>
          </a:xfrm>
        </p:spPr>
        <p:txBody>
          <a:bodyPr>
            <a:noAutofit/>
          </a:bodyPr>
          <a:lstStyle/>
          <a:p>
            <a:r>
              <a:rPr lang="en-GB" sz="4400" dirty="0"/>
              <a:t>This session</a:t>
            </a:r>
          </a:p>
        </p:txBody>
      </p:sp>
      <p:sp>
        <p:nvSpPr>
          <p:cNvPr id="3" name="TextBox 2">
            <a:extLst>
              <a:ext uri="{FF2B5EF4-FFF2-40B4-BE49-F238E27FC236}">
                <a16:creationId xmlns:a16="http://schemas.microsoft.com/office/drawing/2014/main" id="{D15CDA82-2A37-0C25-7F28-0D6496486DCF}"/>
              </a:ext>
            </a:extLst>
          </p:cNvPr>
          <p:cNvSpPr txBox="1"/>
          <p:nvPr/>
        </p:nvSpPr>
        <p:spPr>
          <a:xfrm>
            <a:off x="996711" y="2136431"/>
            <a:ext cx="10674262" cy="2501069"/>
          </a:xfrm>
          <a:prstGeom prst="rect">
            <a:avLst/>
          </a:prstGeom>
          <a:noFill/>
        </p:spPr>
        <p:txBody>
          <a:bodyPr wrap="square">
            <a:spAutoFit/>
          </a:bodyPr>
          <a:lstStyle/>
          <a:p>
            <a:pPr marL="342900" lvl="0" indent="-342900">
              <a:lnSpc>
                <a:spcPct val="107000"/>
              </a:lnSpc>
              <a:spcBef>
                <a:spcPts val="1200"/>
              </a:spcBef>
              <a:buFont typeface="Arial" panose="020B0604020202020204" pitchFamily="34" charset="0"/>
              <a:buChar char="•"/>
            </a:pPr>
            <a:r>
              <a:rPr lang="en-GB" sz="2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About St Martin-in-the-Fields Charity’s Frontline Network </a:t>
            </a:r>
          </a:p>
          <a:p>
            <a:pPr marL="342900" lvl="0" indent="-342900">
              <a:lnSpc>
                <a:spcPct val="107000"/>
              </a:lnSpc>
              <a:spcBef>
                <a:spcPts val="1200"/>
              </a:spcBef>
              <a:buFont typeface="Arial" panose="020B0604020202020204" pitchFamily="34" charset="0"/>
              <a:buChar char="•"/>
            </a:pPr>
            <a:r>
              <a:rPr lang="en-GB" sz="2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What’s happening to homelessness </a:t>
            </a:r>
          </a:p>
          <a:p>
            <a:pPr marL="342900" lvl="0" indent="-342900">
              <a:lnSpc>
                <a:spcPct val="107000"/>
              </a:lnSpc>
              <a:spcBef>
                <a:spcPts val="1200"/>
              </a:spcBef>
              <a:buFont typeface="Arial" panose="020B0604020202020204" pitchFamily="34" charset="0"/>
              <a:buChar char="•"/>
            </a:pPr>
            <a:r>
              <a:rPr lang="en-GB" sz="2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Our research with frontline homelessness workers</a:t>
            </a:r>
          </a:p>
          <a:p>
            <a:pPr marL="342900" lvl="0" indent="-342900">
              <a:lnSpc>
                <a:spcPct val="107000"/>
              </a:lnSpc>
              <a:spcBef>
                <a:spcPts val="1200"/>
              </a:spcBef>
              <a:buFont typeface="Arial" panose="020B0604020202020204" pitchFamily="34" charset="0"/>
              <a:buChar char="•"/>
            </a:pPr>
            <a:r>
              <a:rPr lang="en-GB" sz="2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Support for frontline staff </a:t>
            </a:r>
          </a:p>
          <a:p>
            <a:pPr marL="342900" lvl="0" indent="-342900">
              <a:lnSpc>
                <a:spcPct val="107000"/>
              </a:lnSpc>
              <a:spcBef>
                <a:spcPts val="1200"/>
              </a:spcBef>
              <a:buFont typeface="Arial" panose="020B0604020202020204" pitchFamily="34" charset="0"/>
              <a:buChar char="•"/>
            </a:pPr>
            <a:r>
              <a:rPr lang="en-GB" sz="2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Any questions </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118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8AA6-45C0-4D36-A4DC-8B8468E67582}"/>
              </a:ext>
            </a:extLst>
          </p:cNvPr>
          <p:cNvSpPr>
            <a:spLocks noGrp="1"/>
          </p:cNvSpPr>
          <p:nvPr>
            <p:ph type="title"/>
          </p:nvPr>
        </p:nvSpPr>
        <p:spPr>
          <a:xfrm>
            <a:off x="407987" y="470998"/>
            <a:ext cx="11376025" cy="954428"/>
          </a:xfrm>
        </p:spPr>
        <p:txBody>
          <a:bodyPr>
            <a:noAutofit/>
          </a:bodyPr>
          <a:lstStyle/>
          <a:p>
            <a:r>
              <a:rPr lang="en-GB" sz="3200" dirty="0"/>
              <a:t>We need to remove the barriers which stop people being able to access accommodation and support, to ensure services are inclusive of all people.</a:t>
            </a:r>
            <a:endParaRPr lang="en-GB" sz="3200" dirty="0">
              <a:solidFill>
                <a:schemeClr val="tx2"/>
              </a:solidFill>
            </a:endParaRPr>
          </a:p>
        </p:txBody>
      </p:sp>
      <p:graphicFrame>
        <p:nvGraphicFramePr>
          <p:cNvPr id="5" name="Diagram 4">
            <a:extLst>
              <a:ext uri="{FF2B5EF4-FFF2-40B4-BE49-F238E27FC236}">
                <a16:creationId xmlns:a16="http://schemas.microsoft.com/office/drawing/2014/main" id="{AE1A302F-3C39-6365-6AB5-5F0D3481C8F9}"/>
              </a:ext>
            </a:extLst>
          </p:cNvPr>
          <p:cNvGraphicFramePr/>
          <p:nvPr>
            <p:extLst>
              <p:ext uri="{D42A27DB-BD31-4B8C-83A1-F6EECF244321}">
                <p14:modId xmlns:p14="http://schemas.microsoft.com/office/powerpoint/2010/main" val="3844643561"/>
              </p:ext>
            </p:extLst>
          </p:nvPr>
        </p:nvGraphicFramePr>
        <p:xfrm>
          <a:off x="663880" y="2254685"/>
          <a:ext cx="4974920" cy="213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3B4CAA1C-32A4-43F1-1EDC-46DCA77B069E}"/>
              </a:ext>
            </a:extLst>
          </p:cNvPr>
          <p:cNvSpPr>
            <a:spLocks noGrp="1"/>
          </p:cNvSpPr>
          <p:nvPr>
            <p:ph idx="1"/>
          </p:nvPr>
        </p:nvSpPr>
        <p:spPr>
          <a:xfrm>
            <a:off x="6202681" y="2842137"/>
            <a:ext cx="4974920" cy="3544865"/>
          </a:xfrm>
        </p:spPr>
        <p:txBody>
          <a:bodyPr>
            <a:normAutofit/>
          </a:bodyPr>
          <a:lstStyle/>
          <a:p>
            <a:pPr marL="0" indent="0" algn="l" rtl="0" fontAlgn="base">
              <a:buNone/>
            </a:pPr>
            <a:r>
              <a:rPr lang="en-GB" sz="2000" i="1" dirty="0">
                <a:solidFill>
                  <a:schemeClr val="tx2"/>
                </a:solidFill>
              </a:rPr>
              <a:t>“Documentation is something the homed take for granted a requirement for housing and financial inclusion." </a:t>
            </a:r>
          </a:p>
          <a:p>
            <a:pPr marL="0" indent="0" algn="l" rtl="0" fontAlgn="base">
              <a:buNone/>
            </a:pPr>
            <a:r>
              <a:rPr lang="en-GB" sz="1800" dirty="0">
                <a:solidFill>
                  <a:schemeClr val="tx2"/>
                </a:solidFill>
              </a:rPr>
              <a:t>Frontline worker, Yorkshire and Humberside</a:t>
            </a:r>
          </a:p>
          <a:p>
            <a:pPr marL="0" indent="0" algn="l" rtl="0" fontAlgn="base">
              <a:buNone/>
            </a:pPr>
            <a:endParaRPr lang="en-GB" b="0" dirty="0">
              <a:solidFill>
                <a:schemeClr val="tx2"/>
              </a:solidFill>
              <a:effectLst/>
            </a:endParaRPr>
          </a:p>
        </p:txBody>
      </p:sp>
      <p:sp>
        <p:nvSpPr>
          <p:cNvPr id="4" name="TextBox 3">
            <a:extLst>
              <a:ext uri="{FF2B5EF4-FFF2-40B4-BE49-F238E27FC236}">
                <a16:creationId xmlns:a16="http://schemas.microsoft.com/office/drawing/2014/main" id="{A616D0E5-3ED7-1778-C6E3-DF76A35028A7}"/>
              </a:ext>
            </a:extLst>
          </p:cNvPr>
          <p:cNvSpPr txBox="1"/>
          <p:nvPr/>
        </p:nvSpPr>
        <p:spPr>
          <a:xfrm>
            <a:off x="663880" y="4853818"/>
            <a:ext cx="9607880" cy="1061829"/>
          </a:xfrm>
          <a:prstGeom prst="rect">
            <a:avLst/>
          </a:prstGeom>
          <a:noFill/>
        </p:spPr>
        <p:txBody>
          <a:bodyPr wrap="square">
            <a:spAutoFit/>
          </a:bodyPr>
          <a:lstStyle/>
          <a:p>
            <a:pPr marL="0" indent="0" algn="l" rtl="0" fontAlgn="base">
              <a:spcBef>
                <a:spcPts val="0"/>
              </a:spcBef>
              <a:buNone/>
            </a:pPr>
            <a:r>
              <a:rPr lang="en-GB" sz="2000" b="0" i="1" dirty="0">
                <a:solidFill>
                  <a:schemeClr val="tx2"/>
                </a:solidFill>
                <a:effectLst/>
              </a:rPr>
              <a:t>“Honestly it’s difficult for everyone across the board experiencing homelessness and [then there is] the intersection of difficulties that often accompany this.”</a:t>
            </a:r>
          </a:p>
          <a:p>
            <a:pPr marL="0" indent="0" algn="l" rtl="0" fontAlgn="base">
              <a:spcBef>
                <a:spcPts val="600"/>
              </a:spcBef>
              <a:buNone/>
            </a:pPr>
            <a:r>
              <a:rPr lang="en-GB" sz="1800" b="0" dirty="0">
                <a:solidFill>
                  <a:schemeClr val="tx2"/>
                </a:solidFill>
                <a:effectLst/>
              </a:rPr>
              <a:t>Frontline worker, South West England</a:t>
            </a:r>
          </a:p>
        </p:txBody>
      </p:sp>
    </p:spTree>
    <p:extLst>
      <p:ext uri="{BB962C8B-B14F-4D97-AF65-F5344CB8AC3E}">
        <p14:creationId xmlns:p14="http://schemas.microsoft.com/office/powerpoint/2010/main" val="246759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8AA6-45C0-4D36-A4DC-8B8468E67582}"/>
              </a:ext>
            </a:extLst>
          </p:cNvPr>
          <p:cNvSpPr>
            <a:spLocks noGrp="1"/>
          </p:cNvSpPr>
          <p:nvPr>
            <p:ph type="title"/>
          </p:nvPr>
        </p:nvSpPr>
        <p:spPr>
          <a:xfrm>
            <a:off x="407987" y="470998"/>
            <a:ext cx="11376025" cy="954428"/>
          </a:xfrm>
        </p:spPr>
        <p:txBody>
          <a:bodyPr>
            <a:noAutofit/>
          </a:bodyPr>
          <a:lstStyle/>
          <a:p>
            <a:r>
              <a:rPr lang="en-GB" sz="3200" dirty="0"/>
              <a:t>We need to act now to improve practice so people can access effective homelessness support.</a:t>
            </a:r>
          </a:p>
        </p:txBody>
      </p:sp>
      <p:graphicFrame>
        <p:nvGraphicFramePr>
          <p:cNvPr id="5" name="Diagram 4">
            <a:extLst>
              <a:ext uri="{FF2B5EF4-FFF2-40B4-BE49-F238E27FC236}">
                <a16:creationId xmlns:a16="http://schemas.microsoft.com/office/drawing/2014/main" id="{8AE90089-EFC2-9680-1A51-86B14695875B}"/>
              </a:ext>
            </a:extLst>
          </p:cNvPr>
          <p:cNvGraphicFramePr/>
          <p:nvPr>
            <p:extLst>
              <p:ext uri="{D42A27DB-BD31-4B8C-83A1-F6EECF244321}">
                <p14:modId xmlns:p14="http://schemas.microsoft.com/office/powerpoint/2010/main" val="904223474"/>
              </p:ext>
            </p:extLst>
          </p:nvPr>
        </p:nvGraphicFramePr>
        <p:xfrm>
          <a:off x="3341490" y="1813837"/>
          <a:ext cx="6076830" cy="4247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6B2670E-76A0-7B77-185D-4BB5D8AF5B5A}"/>
              </a:ext>
            </a:extLst>
          </p:cNvPr>
          <p:cNvSpPr txBox="1"/>
          <p:nvPr/>
        </p:nvSpPr>
        <p:spPr>
          <a:xfrm>
            <a:off x="7732207" y="2213431"/>
            <a:ext cx="3043825" cy="1015663"/>
          </a:xfrm>
          <a:prstGeom prst="rect">
            <a:avLst/>
          </a:prstGeom>
          <a:noFill/>
        </p:spPr>
        <p:txBody>
          <a:bodyPr wrap="square">
            <a:spAutoFit/>
          </a:bodyPr>
          <a:lstStyle/>
          <a:p>
            <a:pPr algn="r"/>
            <a:r>
              <a:rPr lang="en-GB" sz="2000" dirty="0"/>
              <a:t>Make </a:t>
            </a:r>
            <a:r>
              <a:rPr lang="en-GB" sz="2000" b="1" dirty="0"/>
              <a:t>support services easier to access and inclusive</a:t>
            </a:r>
            <a:r>
              <a:rPr lang="en-GB" sz="2000" dirty="0"/>
              <a:t> of all people</a:t>
            </a:r>
            <a:endParaRPr lang="en-GB" sz="2000" i="1" dirty="0">
              <a:latin typeface="+mj-lt"/>
            </a:endParaRPr>
          </a:p>
        </p:txBody>
      </p:sp>
      <p:sp>
        <p:nvSpPr>
          <p:cNvPr id="9" name="TextBox 8">
            <a:extLst>
              <a:ext uri="{FF2B5EF4-FFF2-40B4-BE49-F238E27FC236}">
                <a16:creationId xmlns:a16="http://schemas.microsoft.com/office/drawing/2014/main" id="{9A909577-C5AC-CDEF-820E-E5FDAFAEB59B}"/>
              </a:ext>
            </a:extLst>
          </p:cNvPr>
          <p:cNvSpPr txBox="1"/>
          <p:nvPr/>
        </p:nvSpPr>
        <p:spPr>
          <a:xfrm>
            <a:off x="2593378" y="3844647"/>
            <a:ext cx="2207222" cy="1938992"/>
          </a:xfrm>
          <a:prstGeom prst="rect">
            <a:avLst/>
          </a:prstGeom>
          <a:noFill/>
        </p:spPr>
        <p:txBody>
          <a:bodyPr wrap="square">
            <a:spAutoFit/>
          </a:bodyPr>
          <a:lstStyle/>
          <a:p>
            <a:r>
              <a:rPr lang="en-GB" sz="2000" dirty="0"/>
              <a:t>Provide </a:t>
            </a:r>
            <a:r>
              <a:rPr lang="en-GB" sz="2000" b="1" dirty="0"/>
              <a:t>early and quick support to prevent homelessness</a:t>
            </a:r>
            <a:r>
              <a:rPr lang="en-GB" sz="2000" dirty="0"/>
              <a:t> before it happens</a:t>
            </a:r>
            <a:endParaRPr lang="en-GB" sz="2000" i="1" dirty="0">
              <a:latin typeface="+mj-lt"/>
            </a:endParaRPr>
          </a:p>
        </p:txBody>
      </p:sp>
      <p:sp>
        <p:nvSpPr>
          <p:cNvPr id="10" name="TextBox 9">
            <a:extLst>
              <a:ext uri="{FF2B5EF4-FFF2-40B4-BE49-F238E27FC236}">
                <a16:creationId xmlns:a16="http://schemas.microsoft.com/office/drawing/2014/main" id="{CB6F7A27-BF54-5439-40F2-C49DBFAA713F}"/>
              </a:ext>
            </a:extLst>
          </p:cNvPr>
          <p:cNvSpPr txBox="1"/>
          <p:nvPr/>
        </p:nvSpPr>
        <p:spPr>
          <a:xfrm>
            <a:off x="1460117" y="1885510"/>
            <a:ext cx="3950083" cy="1063689"/>
          </a:xfrm>
          <a:prstGeom prst="rect">
            <a:avLst/>
          </a:prstGeom>
          <a:noFill/>
        </p:spPr>
        <p:txBody>
          <a:bodyPr wrap="square">
            <a:spAutoFit/>
          </a:bodyPr>
          <a:lstStyle/>
          <a:p>
            <a:pPr lvl="0">
              <a:lnSpc>
                <a:spcPct val="107000"/>
              </a:lnSpc>
              <a:spcAft>
                <a:spcPts val="800"/>
              </a:spcAft>
            </a:pPr>
            <a:r>
              <a:rPr lang="en-GB" sz="2000" dirty="0"/>
              <a:t>Listen to people with </a:t>
            </a:r>
            <a:r>
              <a:rPr lang="en-GB" sz="2000" b="1" dirty="0"/>
              <a:t>lived experience of homelessness </a:t>
            </a:r>
            <a:r>
              <a:rPr lang="en-GB" sz="2000" dirty="0"/>
              <a:t>and be led by their insights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8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8AA6-45C0-4D36-A4DC-8B8468E67582}"/>
              </a:ext>
            </a:extLst>
          </p:cNvPr>
          <p:cNvSpPr>
            <a:spLocks noGrp="1"/>
          </p:cNvSpPr>
          <p:nvPr>
            <p:ph type="title"/>
          </p:nvPr>
        </p:nvSpPr>
        <p:spPr>
          <a:xfrm>
            <a:off x="407987" y="470998"/>
            <a:ext cx="11376025" cy="954428"/>
          </a:xfrm>
        </p:spPr>
        <p:txBody>
          <a:bodyPr>
            <a:noAutofit/>
          </a:bodyPr>
          <a:lstStyle/>
          <a:p>
            <a:r>
              <a:rPr lang="en-GB" sz="3200" dirty="0"/>
              <a:t>We need to act now to improve policies and prevent homelessness.</a:t>
            </a:r>
            <a:endParaRPr lang="en-GB" sz="3200" dirty="0">
              <a:solidFill>
                <a:schemeClr val="tx2"/>
              </a:solidFill>
            </a:endParaRPr>
          </a:p>
        </p:txBody>
      </p:sp>
      <p:sp>
        <p:nvSpPr>
          <p:cNvPr id="15" name="TextBox 14">
            <a:extLst>
              <a:ext uri="{FF2B5EF4-FFF2-40B4-BE49-F238E27FC236}">
                <a16:creationId xmlns:a16="http://schemas.microsoft.com/office/drawing/2014/main" id="{8CF20BD4-494A-56DD-6CBB-287E085ED17C}"/>
              </a:ext>
            </a:extLst>
          </p:cNvPr>
          <p:cNvSpPr txBox="1"/>
          <p:nvPr/>
        </p:nvSpPr>
        <p:spPr>
          <a:xfrm>
            <a:off x="3949247" y="2951788"/>
            <a:ext cx="6276793" cy="2769989"/>
          </a:xfrm>
          <a:prstGeom prst="rect">
            <a:avLst/>
          </a:prstGeom>
          <a:noFill/>
        </p:spPr>
        <p:txBody>
          <a:bodyPr wrap="square">
            <a:spAutoFit/>
          </a:bodyPr>
          <a:lstStyle/>
          <a:p>
            <a:r>
              <a:rPr lang="en-GB" sz="2000" i="1" dirty="0">
                <a:solidFill>
                  <a:schemeClr val="tx2"/>
                </a:solidFill>
              </a:rPr>
              <a:t>"[We need] Systems (Justice, Education, Council, Housing etc) being more human focused and less budget and cutting costs orientated. If they looked [at] the bigger picture and the long-term preventative benefits of investment rather than always funding / putting resources into 'fighting fires’.” </a:t>
            </a:r>
          </a:p>
          <a:p>
            <a:endParaRPr lang="en-GB" dirty="0">
              <a:solidFill>
                <a:schemeClr val="tx2"/>
              </a:solidFill>
            </a:endParaRPr>
          </a:p>
          <a:p>
            <a:r>
              <a:rPr lang="en-GB" dirty="0">
                <a:solidFill>
                  <a:schemeClr val="tx2"/>
                </a:solidFill>
              </a:rPr>
              <a:t>Frontline worker, </a:t>
            </a:r>
          </a:p>
          <a:p>
            <a:r>
              <a:rPr lang="en-GB" dirty="0">
                <a:solidFill>
                  <a:schemeClr val="tx2"/>
                </a:solidFill>
              </a:rPr>
              <a:t>Tayside, Central and Fife</a:t>
            </a:r>
          </a:p>
        </p:txBody>
      </p:sp>
      <p:sp>
        <p:nvSpPr>
          <p:cNvPr id="4" name="TextBox 3">
            <a:extLst>
              <a:ext uri="{FF2B5EF4-FFF2-40B4-BE49-F238E27FC236}">
                <a16:creationId xmlns:a16="http://schemas.microsoft.com/office/drawing/2014/main" id="{E489A196-395B-98A0-8726-E629F4CC6F86}"/>
              </a:ext>
            </a:extLst>
          </p:cNvPr>
          <p:cNvSpPr txBox="1"/>
          <p:nvPr/>
        </p:nvSpPr>
        <p:spPr>
          <a:xfrm>
            <a:off x="407987" y="1834664"/>
            <a:ext cx="11098213" cy="707886"/>
          </a:xfrm>
          <a:prstGeom prst="rect">
            <a:avLst/>
          </a:prstGeom>
          <a:noFill/>
        </p:spPr>
        <p:txBody>
          <a:bodyPr wrap="square">
            <a:spAutoFit/>
          </a:bodyPr>
          <a:lstStyle/>
          <a:p>
            <a:r>
              <a:rPr lang="en-GB" sz="2000" dirty="0"/>
              <a:t>The majority (63%) of </a:t>
            </a:r>
            <a:r>
              <a:rPr lang="en-GB" sz="2000" b="1" dirty="0"/>
              <a:t>frontline workers thought that keeping the LHA rate frozen at 2020/21 levels would increase homelessness</a:t>
            </a:r>
            <a:r>
              <a:rPr lang="en-GB" sz="2000" dirty="0"/>
              <a:t> ‘significantly’ or ‘slightly’ over the next year. </a:t>
            </a:r>
          </a:p>
        </p:txBody>
      </p:sp>
      <p:pic>
        <p:nvPicPr>
          <p:cNvPr id="7" name="Picture 6" descr="Icon&#10;&#10;Description automatically generated">
            <a:extLst>
              <a:ext uri="{FF2B5EF4-FFF2-40B4-BE49-F238E27FC236}">
                <a16:creationId xmlns:a16="http://schemas.microsoft.com/office/drawing/2014/main" id="{049B013B-5989-3C3A-03AB-2E7D4F018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972720"/>
            <a:ext cx="2103121" cy="2103121"/>
          </a:xfrm>
          <a:prstGeom prst="rect">
            <a:avLst/>
          </a:prstGeom>
        </p:spPr>
      </p:pic>
    </p:spTree>
    <p:extLst>
      <p:ext uri="{BB962C8B-B14F-4D97-AF65-F5344CB8AC3E}">
        <p14:creationId xmlns:p14="http://schemas.microsoft.com/office/powerpoint/2010/main" val="3759710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6D6068-295B-D26A-0221-2D4CAD08227B}"/>
              </a:ext>
            </a:extLst>
          </p:cNvPr>
          <p:cNvSpPr>
            <a:spLocks noGrp="1"/>
          </p:cNvSpPr>
          <p:nvPr>
            <p:ph type="title"/>
          </p:nvPr>
        </p:nvSpPr>
        <p:spPr>
          <a:xfrm>
            <a:off x="1136015" y="390106"/>
            <a:ext cx="11376025" cy="954428"/>
          </a:xfrm>
        </p:spPr>
        <p:txBody>
          <a:bodyPr>
            <a:normAutofit/>
          </a:bodyPr>
          <a:lstStyle/>
          <a:p>
            <a:r>
              <a:rPr lang="en-GB" sz="3600" dirty="0"/>
              <a:t>Read more online…</a:t>
            </a:r>
          </a:p>
        </p:txBody>
      </p:sp>
      <p:pic>
        <p:nvPicPr>
          <p:cNvPr id="16" name="Picture 15">
            <a:extLst>
              <a:ext uri="{FF2B5EF4-FFF2-40B4-BE49-F238E27FC236}">
                <a16:creationId xmlns:a16="http://schemas.microsoft.com/office/drawing/2014/main" id="{5D1BE44E-E356-0926-00C2-46F045F6BD3C}"/>
              </a:ext>
            </a:extLst>
          </p:cNvPr>
          <p:cNvPicPr>
            <a:picLocks noChangeAspect="1"/>
          </p:cNvPicPr>
          <p:nvPr/>
        </p:nvPicPr>
        <p:blipFill>
          <a:blip r:embed="rId3"/>
          <a:stretch>
            <a:fillRect/>
          </a:stretch>
        </p:blipFill>
        <p:spPr>
          <a:xfrm>
            <a:off x="0" y="1199754"/>
            <a:ext cx="12192000" cy="5658246"/>
          </a:xfrm>
          <a:prstGeom prst="rect">
            <a:avLst/>
          </a:prstGeom>
        </p:spPr>
      </p:pic>
      <p:pic>
        <p:nvPicPr>
          <p:cNvPr id="17" name="Graphic 16" descr="Cursor outline">
            <a:extLst>
              <a:ext uri="{FF2B5EF4-FFF2-40B4-BE49-F238E27FC236}">
                <a16:creationId xmlns:a16="http://schemas.microsoft.com/office/drawing/2014/main" id="{16CD541B-7F2E-BBE4-EFAE-6418DD925F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4853" y="1489314"/>
            <a:ext cx="914400" cy="914400"/>
          </a:xfrm>
          <a:prstGeom prst="rect">
            <a:avLst/>
          </a:prstGeom>
        </p:spPr>
      </p:pic>
    </p:spTree>
    <p:extLst>
      <p:ext uri="{BB962C8B-B14F-4D97-AF65-F5344CB8AC3E}">
        <p14:creationId xmlns:p14="http://schemas.microsoft.com/office/powerpoint/2010/main" val="4225142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a:blip r:embed="rId2">
            <a:extLst>
              <a:ext uri="{28A0092B-C50C-407E-A947-70E740481C1C}">
                <a14:useLocalDpi xmlns:a14="http://schemas.microsoft.com/office/drawing/2010/main" val="0"/>
              </a:ext>
            </a:extLst>
          </a:blip>
          <a:srcRect l="11906" r="11906"/>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49806" y="3265740"/>
            <a:ext cx="3161940" cy="2640247"/>
          </a:xfrm>
        </p:spPr>
        <p:txBody>
          <a:bodyPr vert="horz" lIns="91440" tIns="45720" rIns="91440" bIns="45720" rtlCol="0" anchor="b">
            <a:normAutofit/>
          </a:bodyPr>
          <a:lstStyle/>
          <a:p>
            <a:r>
              <a:rPr lang="en-US" sz="3600" dirty="0">
                <a:solidFill>
                  <a:schemeClr val="bg1"/>
                </a:solidFill>
              </a:rPr>
              <a:t>Taking these </a:t>
            </a:r>
            <a:r>
              <a:rPr lang="en-US" sz="3600" dirty="0"/>
              <a:t>findings </a:t>
            </a:r>
            <a:r>
              <a:rPr lang="en-US" sz="3600" dirty="0">
                <a:solidFill>
                  <a:schemeClr val="bg1"/>
                </a:solidFill>
              </a:rPr>
              <a:t>forward</a:t>
            </a:r>
          </a:p>
        </p:txBody>
      </p:sp>
    </p:spTree>
    <p:extLst>
      <p:ext uri="{BB962C8B-B14F-4D97-AF65-F5344CB8AC3E}">
        <p14:creationId xmlns:p14="http://schemas.microsoft.com/office/powerpoint/2010/main" val="3451352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a:blip r:embed="rId2">
            <a:extLst>
              <a:ext uri="{28A0092B-C50C-407E-A947-70E740481C1C}">
                <a14:useLocalDpi xmlns:a14="http://schemas.microsoft.com/office/drawing/2010/main" val="0"/>
              </a:ext>
            </a:extLst>
          </a:blip>
          <a:srcRect l="4911" r="491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438411" y="2668044"/>
            <a:ext cx="3573335" cy="3237943"/>
          </a:xfrm>
        </p:spPr>
        <p:txBody>
          <a:bodyPr vert="horz" lIns="91440" tIns="45720" rIns="91440" bIns="45720" rtlCol="0" anchor="b">
            <a:normAutofit/>
          </a:bodyPr>
          <a:lstStyle/>
          <a:p>
            <a:r>
              <a:rPr lang="en-US" sz="3600" dirty="0">
                <a:solidFill>
                  <a:schemeClr val="bg1"/>
                </a:solidFill>
              </a:rPr>
              <a:t>Support for frontline staff </a:t>
            </a:r>
          </a:p>
        </p:txBody>
      </p:sp>
    </p:spTree>
    <p:extLst>
      <p:ext uri="{BB962C8B-B14F-4D97-AF65-F5344CB8AC3E}">
        <p14:creationId xmlns:p14="http://schemas.microsoft.com/office/powerpoint/2010/main" val="423894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A597-5DDD-FF6A-1F17-95D8545E283B}"/>
              </a:ext>
            </a:extLst>
          </p:cNvPr>
          <p:cNvSpPr>
            <a:spLocks noGrp="1"/>
          </p:cNvSpPr>
          <p:nvPr>
            <p:ph type="title"/>
          </p:nvPr>
        </p:nvSpPr>
        <p:spPr/>
        <p:txBody>
          <a:bodyPr>
            <a:normAutofit fontScale="90000"/>
          </a:bodyPr>
          <a:lstStyle/>
          <a:p>
            <a:r>
              <a:rPr lang="en-GB" dirty="0"/>
              <a:t>Crowdsourced recommendations…</a:t>
            </a:r>
          </a:p>
        </p:txBody>
      </p:sp>
      <p:sp>
        <p:nvSpPr>
          <p:cNvPr id="3" name="Content Placeholder 2">
            <a:extLst>
              <a:ext uri="{FF2B5EF4-FFF2-40B4-BE49-F238E27FC236}">
                <a16:creationId xmlns:a16="http://schemas.microsoft.com/office/drawing/2014/main" id="{1EB79F20-358B-C545-A5E3-75366343089B}"/>
              </a:ext>
            </a:extLst>
          </p:cNvPr>
          <p:cNvSpPr>
            <a:spLocks noGrp="1"/>
          </p:cNvSpPr>
          <p:nvPr>
            <p:ph idx="1"/>
          </p:nvPr>
        </p:nvSpPr>
        <p:spPr/>
        <p:txBody>
          <a:bodyPr>
            <a:normAutofit/>
          </a:bodyPr>
          <a:lstStyle/>
          <a:p>
            <a:pPr algn="l">
              <a:buFont typeface="+mj-lt"/>
              <a:buAutoNum type="arabicPeriod"/>
            </a:pPr>
            <a:r>
              <a:rPr lang="en-GB" b="0" i="0" dirty="0">
                <a:solidFill>
                  <a:srgbClr val="455565"/>
                </a:solidFill>
                <a:effectLst/>
              </a:rPr>
              <a:t> “</a:t>
            </a:r>
            <a:r>
              <a:rPr lang="en-GB" b="0" i="1" dirty="0">
                <a:solidFill>
                  <a:srgbClr val="455565"/>
                </a:solidFill>
                <a:effectLst/>
              </a:rPr>
              <a:t>Benefit check to maximise income and claim all entitlements</a:t>
            </a:r>
            <a:r>
              <a:rPr lang="en-GB" b="0" i="0" dirty="0">
                <a:solidFill>
                  <a:srgbClr val="455565"/>
                </a:solidFill>
                <a:effectLst/>
              </a:rPr>
              <a:t>" - why not use the </a:t>
            </a:r>
            <a:r>
              <a:rPr lang="en-GB" b="0" i="0" u="sng" dirty="0">
                <a:solidFill>
                  <a:srgbClr val="455565"/>
                </a:solidFill>
                <a:effectLst/>
                <a:hlinkClick r:id="rId2"/>
              </a:rPr>
              <a:t>Turn2us Benefits Calculator</a:t>
            </a:r>
            <a:r>
              <a:rPr lang="en-GB" b="0" i="0" dirty="0">
                <a:solidFill>
                  <a:srgbClr val="455565"/>
                </a:solidFill>
                <a:effectLst/>
              </a:rPr>
              <a:t>? </a:t>
            </a:r>
          </a:p>
          <a:p>
            <a:pPr algn="l">
              <a:buFont typeface="+mj-lt"/>
              <a:buAutoNum type="arabicPeriod"/>
            </a:pPr>
            <a:r>
              <a:rPr lang="en-GB" b="0" i="0" dirty="0">
                <a:solidFill>
                  <a:srgbClr val="455565"/>
                </a:solidFill>
                <a:effectLst/>
              </a:rPr>
              <a:t> Access available grants, for example "</a:t>
            </a:r>
            <a:r>
              <a:rPr lang="en-GB" b="0" i="1" dirty="0">
                <a:solidFill>
                  <a:srgbClr val="455565"/>
                </a:solidFill>
                <a:effectLst/>
              </a:rPr>
              <a:t>Sure Start Maternity grant for first child</a:t>
            </a:r>
            <a:r>
              <a:rPr lang="en-GB" b="0" i="0" dirty="0">
                <a:solidFill>
                  <a:srgbClr val="455565"/>
                </a:solidFill>
                <a:effectLst/>
              </a:rPr>
              <a:t>" - </a:t>
            </a:r>
            <a:r>
              <a:rPr lang="en-GB" b="0" i="0" u="sng" dirty="0">
                <a:solidFill>
                  <a:srgbClr val="455565"/>
                </a:solidFill>
                <a:effectLst/>
                <a:hlinkClick r:id="rId3"/>
              </a:rPr>
              <a:t>use the Grant Search to explore more options</a:t>
            </a:r>
            <a:r>
              <a:rPr lang="en-GB" b="0" i="0" dirty="0">
                <a:solidFill>
                  <a:srgbClr val="455565"/>
                </a:solidFill>
                <a:effectLst/>
              </a:rPr>
              <a:t>. </a:t>
            </a:r>
          </a:p>
          <a:p>
            <a:pPr algn="l">
              <a:buFont typeface="+mj-lt"/>
              <a:buAutoNum type="arabicPeriod"/>
            </a:pPr>
            <a:r>
              <a:rPr lang="en-GB" b="0" i="0" dirty="0">
                <a:solidFill>
                  <a:srgbClr val="455565"/>
                </a:solidFill>
                <a:effectLst/>
              </a:rPr>
              <a:t> "</a:t>
            </a:r>
            <a:r>
              <a:rPr lang="en-GB" b="0" i="1" dirty="0">
                <a:solidFill>
                  <a:srgbClr val="455565"/>
                </a:solidFill>
                <a:effectLst/>
              </a:rPr>
              <a:t>Explore more flex with DHP, not just for people in receipt of benefits but for those with low income</a:t>
            </a:r>
            <a:r>
              <a:rPr lang="en-GB" b="0" i="0" dirty="0">
                <a:solidFill>
                  <a:srgbClr val="455565"/>
                </a:solidFill>
                <a:effectLst/>
              </a:rPr>
              <a:t>" - find out more about </a:t>
            </a:r>
            <a:r>
              <a:rPr lang="en-GB" b="0" i="0" u="sng" dirty="0">
                <a:solidFill>
                  <a:srgbClr val="455565"/>
                </a:solidFill>
                <a:effectLst/>
                <a:hlinkClick r:id="rId4"/>
              </a:rPr>
              <a:t>Discretionary Housing Payment.</a:t>
            </a:r>
            <a:r>
              <a:rPr lang="en-GB" b="0" i="0" dirty="0">
                <a:solidFill>
                  <a:srgbClr val="455565"/>
                </a:solidFill>
                <a:effectLst/>
              </a:rPr>
              <a:t> </a:t>
            </a:r>
          </a:p>
          <a:p>
            <a:pPr algn="l">
              <a:buFont typeface="+mj-lt"/>
              <a:buAutoNum type="arabicPeriod"/>
            </a:pPr>
            <a:r>
              <a:rPr lang="en-GB" b="0" i="0" dirty="0">
                <a:solidFill>
                  <a:srgbClr val="455565"/>
                </a:solidFill>
                <a:effectLst/>
              </a:rPr>
              <a:t> "</a:t>
            </a:r>
            <a:r>
              <a:rPr lang="en-GB" b="0" i="1" dirty="0">
                <a:solidFill>
                  <a:srgbClr val="455565"/>
                </a:solidFill>
                <a:effectLst/>
              </a:rPr>
              <a:t>Look for exemptions from the benefit cap</a:t>
            </a:r>
            <a:r>
              <a:rPr lang="en-GB" b="0" i="0" dirty="0">
                <a:solidFill>
                  <a:srgbClr val="455565"/>
                </a:solidFill>
                <a:effectLst/>
              </a:rPr>
              <a:t>" - </a:t>
            </a:r>
            <a:r>
              <a:rPr lang="en-GB" b="0" i="0" u="sng" dirty="0">
                <a:solidFill>
                  <a:srgbClr val="455565"/>
                </a:solidFill>
                <a:effectLst/>
                <a:hlinkClick r:id="rId5"/>
              </a:rPr>
              <a:t>read more about who this affects.</a:t>
            </a:r>
            <a:r>
              <a:rPr lang="en-GB" b="0" i="0" dirty="0">
                <a:solidFill>
                  <a:srgbClr val="455565"/>
                </a:solidFill>
                <a:effectLst/>
              </a:rPr>
              <a:t>  </a:t>
            </a:r>
          </a:p>
          <a:p>
            <a:pPr algn="l">
              <a:buFont typeface="+mj-lt"/>
              <a:buAutoNum type="arabicPeriod"/>
            </a:pPr>
            <a:r>
              <a:rPr lang="en-GB" b="0" i="0" dirty="0">
                <a:solidFill>
                  <a:srgbClr val="455565"/>
                </a:solidFill>
                <a:effectLst/>
              </a:rPr>
              <a:t> Keep an eye out for schemes in your local area, for example "</a:t>
            </a:r>
            <a:r>
              <a:rPr lang="en-GB" b="0" i="1" dirty="0">
                <a:solidFill>
                  <a:srgbClr val="455565"/>
                </a:solidFill>
                <a:effectLst/>
              </a:rPr>
              <a:t>Severn Trent areas - Big Difference Scheme can cut water bills</a:t>
            </a:r>
            <a:r>
              <a:rPr lang="en-GB" b="0" i="0" dirty="0">
                <a:solidFill>
                  <a:srgbClr val="455565"/>
                </a:solidFill>
                <a:effectLst/>
              </a:rPr>
              <a:t>".  </a:t>
            </a:r>
          </a:p>
          <a:p>
            <a:endParaRPr lang="en-GB" dirty="0"/>
          </a:p>
        </p:txBody>
      </p:sp>
    </p:spTree>
    <p:extLst>
      <p:ext uri="{BB962C8B-B14F-4D97-AF65-F5344CB8AC3E}">
        <p14:creationId xmlns:p14="http://schemas.microsoft.com/office/powerpoint/2010/main" val="262509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A597-5DDD-FF6A-1F17-95D8545E283B}"/>
              </a:ext>
            </a:extLst>
          </p:cNvPr>
          <p:cNvSpPr>
            <a:spLocks noGrp="1"/>
          </p:cNvSpPr>
          <p:nvPr>
            <p:ph type="title"/>
          </p:nvPr>
        </p:nvSpPr>
        <p:spPr>
          <a:xfrm>
            <a:off x="582328" y="1026314"/>
            <a:ext cx="11376025" cy="954428"/>
          </a:xfrm>
        </p:spPr>
        <p:txBody>
          <a:bodyPr>
            <a:noAutofit/>
          </a:bodyPr>
          <a:lstStyle/>
          <a:p>
            <a:r>
              <a:rPr lang="en-GB" sz="4000" dirty="0"/>
              <a:t>For more resources, check out our website:</a:t>
            </a:r>
          </a:p>
        </p:txBody>
      </p:sp>
      <p:pic>
        <p:nvPicPr>
          <p:cNvPr id="7" name="Picture 6">
            <a:extLst>
              <a:ext uri="{FF2B5EF4-FFF2-40B4-BE49-F238E27FC236}">
                <a16:creationId xmlns:a16="http://schemas.microsoft.com/office/drawing/2014/main" id="{729229D6-A8E0-60F4-57B9-7C172FF12CCB}"/>
              </a:ext>
            </a:extLst>
          </p:cNvPr>
          <p:cNvPicPr>
            <a:picLocks noChangeAspect="1"/>
          </p:cNvPicPr>
          <p:nvPr/>
        </p:nvPicPr>
        <p:blipFill>
          <a:blip r:embed="rId2"/>
          <a:stretch>
            <a:fillRect/>
          </a:stretch>
        </p:blipFill>
        <p:spPr>
          <a:xfrm>
            <a:off x="582328" y="1980742"/>
            <a:ext cx="7058547" cy="4108546"/>
          </a:xfrm>
          <a:prstGeom prst="rect">
            <a:avLst/>
          </a:prstGeom>
        </p:spPr>
      </p:pic>
      <p:sp>
        <p:nvSpPr>
          <p:cNvPr id="8" name="Title 1">
            <a:extLst>
              <a:ext uri="{FF2B5EF4-FFF2-40B4-BE49-F238E27FC236}">
                <a16:creationId xmlns:a16="http://schemas.microsoft.com/office/drawing/2014/main" id="{82A44FBA-BBA7-2145-1C6F-88A43E21F083}"/>
              </a:ext>
            </a:extLst>
          </p:cNvPr>
          <p:cNvSpPr txBox="1">
            <a:spLocks/>
          </p:cNvSpPr>
          <p:nvPr/>
        </p:nvSpPr>
        <p:spPr>
          <a:xfrm>
            <a:off x="7827704" y="2079321"/>
            <a:ext cx="3781968" cy="3031298"/>
          </a:xfrm>
          <a:prstGeom prst="rect">
            <a:avLst/>
          </a:prstGeom>
        </p:spPr>
        <p:txBody>
          <a:bodyPr vert="horz" wrap="square" lIns="91440" tIns="45720" rIns="91440" bIns="45720" rtlCol="0" anchor="t" anchorCtr="0">
            <a:normAutofit fontScale="37500" lnSpcReduction="20000"/>
          </a:bodyPr>
          <a:lstStyle>
            <a:lvl1pPr algn="l" defTabSz="914400" rtl="0" eaLnBrk="1" latinLnBrk="0" hangingPunct="1">
              <a:lnSpc>
                <a:spcPct val="90000"/>
              </a:lnSpc>
              <a:spcBef>
                <a:spcPct val="0"/>
              </a:spcBef>
              <a:buNone/>
              <a:defRPr sz="5400" b="1" kern="1200">
                <a:solidFill>
                  <a:schemeClr val="accent1"/>
                </a:solidFill>
                <a:latin typeface="+mj-lt"/>
                <a:ea typeface="+mj-ea"/>
                <a:cs typeface="+mj-cs"/>
              </a:defRPr>
            </a:lvl1pPr>
          </a:lstStyle>
          <a:p>
            <a:r>
              <a:rPr lang="en-GB" b="0" dirty="0">
                <a:solidFill>
                  <a:schemeClr val="tx1"/>
                </a:solidFill>
              </a:rPr>
              <a:t>Here you can find further details of our Training Fund and upcoming events across the Network, alongside free resources to support you in your work. </a:t>
            </a:r>
          </a:p>
          <a:p>
            <a:endParaRPr lang="en-GB" b="0" dirty="0">
              <a:solidFill>
                <a:schemeClr val="tx1"/>
              </a:solidFill>
            </a:endParaRPr>
          </a:p>
          <a:p>
            <a:r>
              <a:rPr lang="en-GB" b="0" dirty="0">
                <a:solidFill>
                  <a:schemeClr val="tx1"/>
                </a:solidFill>
              </a:rPr>
              <a:t>And do join us at our next </a:t>
            </a:r>
          </a:p>
          <a:p>
            <a:r>
              <a:rPr lang="en-GB" b="0" dirty="0">
                <a:solidFill>
                  <a:schemeClr val="tx1"/>
                </a:solidFill>
              </a:rPr>
              <a:t>Frontline Network Annual Conference – save the date </a:t>
            </a:r>
          </a:p>
          <a:p>
            <a:r>
              <a:rPr lang="en-GB" dirty="0">
                <a:solidFill>
                  <a:schemeClr val="tx1"/>
                </a:solidFill>
              </a:rPr>
              <a:t>Thursday 29</a:t>
            </a:r>
            <a:r>
              <a:rPr lang="en-GB" baseline="30000" dirty="0">
                <a:solidFill>
                  <a:schemeClr val="tx1"/>
                </a:solidFill>
              </a:rPr>
              <a:t>th</a:t>
            </a:r>
            <a:r>
              <a:rPr lang="en-GB" dirty="0">
                <a:solidFill>
                  <a:schemeClr val="tx1"/>
                </a:solidFill>
              </a:rPr>
              <a:t> June! </a:t>
            </a:r>
          </a:p>
        </p:txBody>
      </p:sp>
    </p:spTree>
    <p:extLst>
      <p:ext uri="{BB962C8B-B14F-4D97-AF65-F5344CB8AC3E}">
        <p14:creationId xmlns:p14="http://schemas.microsoft.com/office/powerpoint/2010/main" val="1242216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90812C-2314-4448-BDDC-F2C7589FFB20}"/>
              </a:ext>
            </a:extLst>
          </p:cNvPr>
          <p:cNvSpPr>
            <a:spLocks noGrp="1"/>
          </p:cNvSpPr>
          <p:nvPr>
            <p:ph type="title"/>
          </p:nvPr>
        </p:nvSpPr>
        <p:spPr>
          <a:xfrm>
            <a:off x="1334914" y="5229346"/>
            <a:ext cx="11376025" cy="954428"/>
          </a:xfrm>
        </p:spPr>
        <p:txBody>
          <a:bodyPr>
            <a:noAutofit/>
          </a:bodyPr>
          <a:lstStyle/>
          <a:p>
            <a:r>
              <a:rPr lang="en-GB" sz="4400" dirty="0"/>
              <a:t>Thank you and any questions?</a:t>
            </a:r>
          </a:p>
        </p:txBody>
      </p:sp>
      <p:sp>
        <p:nvSpPr>
          <p:cNvPr id="4" name="TextBox 3">
            <a:extLst>
              <a:ext uri="{FF2B5EF4-FFF2-40B4-BE49-F238E27FC236}">
                <a16:creationId xmlns:a16="http://schemas.microsoft.com/office/drawing/2014/main" id="{1F16F071-AE90-3124-BDDC-314D4ACFAE54}"/>
              </a:ext>
            </a:extLst>
          </p:cNvPr>
          <p:cNvSpPr txBox="1"/>
          <p:nvPr/>
        </p:nvSpPr>
        <p:spPr>
          <a:xfrm>
            <a:off x="598118" y="411591"/>
            <a:ext cx="7744216" cy="3477875"/>
          </a:xfrm>
          <a:prstGeom prst="rect">
            <a:avLst/>
          </a:prstGeom>
          <a:noFill/>
        </p:spPr>
        <p:txBody>
          <a:bodyPr wrap="square">
            <a:spAutoFit/>
          </a:bodyPr>
          <a:lstStyle/>
          <a:p>
            <a:r>
              <a:rPr lang="en-GB" sz="2000" b="0" dirty="0">
                <a:solidFill>
                  <a:schemeClr val="bg1"/>
                </a:solidFill>
              </a:rPr>
              <a:t>Finally, we encourage you to continue sharing your insights into current challenges and solutions related to homelessness and the rising cost of living. This helps build understanding and influence the wider change that is needed. We are committed to amplifying your voices.</a:t>
            </a:r>
          </a:p>
          <a:p>
            <a:endParaRPr lang="en-GB" sz="2000" b="0" dirty="0">
              <a:solidFill>
                <a:schemeClr val="bg1"/>
              </a:solidFill>
            </a:endParaRPr>
          </a:p>
          <a:p>
            <a:r>
              <a:rPr lang="en-GB" sz="2000" b="0" dirty="0">
                <a:solidFill>
                  <a:schemeClr val="bg1"/>
                </a:solidFill>
              </a:rPr>
              <a:t>If you would like to stay in touch with the Frontline Network, we share various opportunities and updates through our regular e-newsletter. </a:t>
            </a:r>
          </a:p>
          <a:p>
            <a:endParaRPr lang="en-GB" sz="2000" dirty="0">
              <a:solidFill>
                <a:schemeClr val="bg1"/>
              </a:solidFill>
            </a:endParaRPr>
          </a:p>
          <a:p>
            <a:r>
              <a:rPr lang="en-GB" sz="2000" b="1" dirty="0">
                <a:solidFill>
                  <a:schemeClr val="bg1"/>
                </a:solidFill>
              </a:rPr>
              <a:t>Find out more: www.frontlinenetwork.org.uk</a:t>
            </a:r>
          </a:p>
        </p:txBody>
      </p:sp>
    </p:spTree>
    <p:extLst>
      <p:ext uri="{BB962C8B-B14F-4D97-AF65-F5344CB8AC3E}">
        <p14:creationId xmlns:p14="http://schemas.microsoft.com/office/powerpoint/2010/main" val="11281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F4EC277-6FF6-4CF8-9CBE-9106BD490753}"/>
              </a:ext>
            </a:extLst>
          </p:cNvPr>
          <p:cNvGraphicFramePr>
            <a:graphicFrameLocks/>
          </p:cNvGraphicFramePr>
          <p:nvPr/>
        </p:nvGraphicFramePr>
        <p:xfrm>
          <a:off x="810591" y="2047461"/>
          <a:ext cx="10570817" cy="469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logo&#10;&#10;Description automatically generated">
            <a:extLst>
              <a:ext uri="{FF2B5EF4-FFF2-40B4-BE49-F238E27FC236}">
                <a16:creationId xmlns:a16="http://schemas.microsoft.com/office/drawing/2014/main" id="{051CDB5C-7207-42BD-BD1A-45657B148A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649" y="367549"/>
            <a:ext cx="5303520" cy="1889760"/>
          </a:xfrm>
          <a:prstGeom prst="rect">
            <a:avLst/>
          </a:prstGeom>
        </p:spPr>
      </p:pic>
      <p:sp>
        <p:nvSpPr>
          <p:cNvPr id="20" name="TextBox 19">
            <a:extLst>
              <a:ext uri="{FF2B5EF4-FFF2-40B4-BE49-F238E27FC236}">
                <a16:creationId xmlns:a16="http://schemas.microsoft.com/office/drawing/2014/main" id="{83AB9812-561A-416C-849A-7FD1D320B3D2}"/>
              </a:ext>
            </a:extLst>
          </p:cNvPr>
          <p:cNvSpPr txBox="1"/>
          <p:nvPr/>
        </p:nvSpPr>
        <p:spPr>
          <a:xfrm>
            <a:off x="6286832" y="367549"/>
            <a:ext cx="5402907" cy="1569660"/>
          </a:xfrm>
          <a:prstGeom prst="rect">
            <a:avLst/>
          </a:prstGeom>
          <a:noFill/>
        </p:spPr>
        <p:txBody>
          <a:bodyPr wrap="square">
            <a:spAutoFit/>
          </a:bodyPr>
          <a:lstStyle/>
          <a:p>
            <a:r>
              <a:rPr lang="en-US" sz="2400" dirty="0"/>
              <a:t>We support staff from the public, statutory and voluntary sectors across the UK, working on the frontline with people experiencing homelessness.</a:t>
            </a:r>
          </a:p>
        </p:txBody>
      </p:sp>
    </p:spTree>
    <p:extLst>
      <p:ext uri="{BB962C8B-B14F-4D97-AF65-F5344CB8AC3E}">
        <p14:creationId xmlns:p14="http://schemas.microsoft.com/office/powerpoint/2010/main" val="13054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E6A3C07-35AB-4E2C-8B08-DB2BEDFD48F5}"/>
              </a:ext>
            </a:extLst>
          </p:cNvPr>
          <p:cNvGraphicFramePr/>
          <p:nvPr>
            <p:extLst>
              <p:ext uri="{D42A27DB-BD31-4B8C-83A1-F6EECF244321}">
                <p14:modId xmlns:p14="http://schemas.microsoft.com/office/powerpoint/2010/main" val="3845481672"/>
              </p:ext>
            </p:extLst>
          </p:nvPr>
        </p:nvGraphicFramePr>
        <p:xfrm>
          <a:off x="1060450" y="133350"/>
          <a:ext cx="10680976" cy="672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538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10;&#10;Description automatically generated with low confidence">
            <a:extLst>
              <a:ext uri="{FF2B5EF4-FFF2-40B4-BE49-F238E27FC236}">
                <a16:creationId xmlns:a16="http://schemas.microsoft.com/office/drawing/2014/main" id="{49815B24-A589-37C7-7B07-4EE5CF129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3919"/>
            <a:ext cx="12192000" cy="3204081"/>
          </a:xfrm>
          <a:prstGeom prst="rect">
            <a:avLst/>
          </a:prstGeom>
        </p:spPr>
      </p:pic>
      <p:sp>
        <p:nvSpPr>
          <p:cNvPr id="4" name="TextBox 3">
            <a:extLst>
              <a:ext uri="{FF2B5EF4-FFF2-40B4-BE49-F238E27FC236}">
                <a16:creationId xmlns:a16="http://schemas.microsoft.com/office/drawing/2014/main" id="{F00EBEB1-5BB5-A544-8FB4-1170EEEE979E}"/>
              </a:ext>
            </a:extLst>
          </p:cNvPr>
          <p:cNvSpPr txBox="1"/>
          <p:nvPr/>
        </p:nvSpPr>
        <p:spPr>
          <a:xfrm>
            <a:off x="703064" y="721870"/>
            <a:ext cx="11131825" cy="4154984"/>
          </a:xfrm>
          <a:prstGeom prst="rect">
            <a:avLst/>
          </a:prstGeom>
          <a:noFill/>
        </p:spPr>
        <p:txBody>
          <a:bodyPr wrap="square" lIns="91440" tIns="45720" rIns="91440" bIns="45720" numCol="2" anchor="t">
            <a:spAutoFit/>
          </a:bodyPr>
          <a:lstStyle/>
          <a:p>
            <a:pPr algn="l"/>
            <a:r>
              <a:rPr lang="en-GB" sz="2400" b="0" i="0" dirty="0">
                <a:solidFill>
                  <a:srgbClr val="455565"/>
                </a:solidFill>
                <a:effectLst/>
              </a:rPr>
              <a:t>Our Partners are:</a:t>
            </a:r>
          </a:p>
          <a:p>
            <a:pPr marL="342900" indent="-342900">
              <a:buFont typeface="Arial" panose="020B0604020202020204" pitchFamily="34" charset="0"/>
              <a:buChar char="•"/>
            </a:pPr>
            <a:r>
              <a:rPr lang="en-GB" b="0" i="0" u="sng" dirty="0">
                <a:solidFill>
                  <a:srgbClr val="455565"/>
                </a:solidFill>
                <a:effectLst/>
                <a:hlinkClick r:id="rId3"/>
              </a:rPr>
              <a:t>Cyrenians</a:t>
            </a:r>
            <a:r>
              <a:rPr lang="en-GB" b="0" i="0" dirty="0">
                <a:solidFill>
                  <a:srgbClr val="455565"/>
                </a:solidFill>
                <a:effectLst/>
              </a:rPr>
              <a:t> - Scottish Frontline Network</a:t>
            </a:r>
            <a:r>
              <a:rPr lang="en-GB" dirty="0">
                <a:solidFill>
                  <a:srgbClr val="455565"/>
                </a:solidFill>
              </a:rPr>
              <a:t> and </a:t>
            </a:r>
            <a:r>
              <a:rPr lang="en-GB" dirty="0">
                <a:solidFill>
                  <a:srgbClr val="455565"/>
                </a:solidFill>
                <a:ea typeface="+mn-lt"/>
                <a:cs typeface="+mn-lt"/>
              </a:rPr>
              <a:t>All in for Change </a:t>
            </a:r>
          </a:p>
          <a:p>
            <a:pPr marL="342900" indent="-342900" algn="l">
              <a:buFont typeface="Arial" panose="020B0604020202020204" pitchFamily="34" charset="0"/>
              <a:buChar char="•"/>
            </a:pPr>
            <a:r>
              <a:rPr lang="en-GB" b="0" i="0" u="sng" dirty="0">
                <a:solidFill>
                  <a:srgbClr val="455565"/>
                </a:solidFill>
                <a:effectLst/>
                <a:hlinkClick r:id="rId4"/>
              </a:rPr>
              <a:t>Cymorth Cymru</a:t>
            </a:r>
            <a:r>
              <a:rPr lang="en-GB" b="0" i="0" dirty="0">
                <a:solidFill>
                  <a:srgbClr val="455565"/>
                </a:solidFill>
                <a:effectLst/>
              </a:rPr>
              <a:t> - Frontline Network Wales</a:t>
            </a:r>
          </a:p>
          <a:p>
            <a:pPr marL="342900" indent="-342900" algn="l">
              <a:buFont typeface="Arial" panose="020B0604020202020204" pitchFamily="34" charset="0"/>
              <a:buChar char="•"/>
            </a:pPr>
            <a:r>
              <a:rPr lang="en-GB" b="0" i="0" u="sng" dirty="0">
                <a:solidFill>
                  <a:srgbClr val="455565"/>
                </a:solidFill>
                <a:effectLst/>
                <a:hlinkClick r:id="rId5"/>
              </a:rPr>
              <a:t>Homeless Connect</a:t>
            </a:r>
            <a:r>
              <a:rPr lang="en-GB" b="0" i="0" dirty="0">
                <a:solidFill>
                  <a:srgbClr val="455565"/>
                </a:solidFill>
                <a:effectLst/>
              </a:rPr>
              <a:t> - Northern Ireland Frontline Network</a:t>
            </a:r>
          </a:p>
          <a:p>
            <a:pPr marL="342900" indent="-342900" algn="l">
              <a:buFont typeface="Arial" panose="020B0604020202020204" pitchFamily="34" charset="0"/>
              <a:buChar char="•"/>
            </a:pPr>
            <a:r>
              <a:rPr lang="en-GB" b="0" i="0" u="sng" dirty="0">
                <a:solidFill>
                  <a:srgbClr val="455565"/>
                </a:solidFill>
                <a:effectLst/>
                <a:hlinkClick r:id="rId6"/>
              </a:rPr>
              <a:t>Justlife</a:t>
            </a:r>
            <a:r>
              <a:rPr lang="en-GB" b="0" i="0" dirty="0">
                <a:solidFill>
                  <a:srgbClr val="455565"/>
                </a:solidFill>
                <a:effectLst/>
              </a:rPr>
              <a:t> - Brighton and Hove Frontline Network</a:t>
            </a:r>
          </a:p>
          <a:p>
            <a:pPr marL="342900" indent="-342900" algn="l">
              <a:buFont typeface="Arial" panose="020B0604020202020204" pitchFamily="34" charset="0"/>
              <a:buChar char="•"/>
            </a:pPr>
            <a:r>
              <a:rPr lang="en-GB" b="0" i="0" u="sng" dirty="0">
                <a:solidFill>
                  <a:srgbClr val="455565"/>
                </a:solidFill>
                <a:effectLst/>
                <a:hlinkClick r:id="rId7"/>
              </a:rPr>
              <a:t>Praxis</a:t>
            </a:r>
            <a:r>
              <a:rPr lang="en-GB" b="0" i="0" dirty="0">
                <a:solidFill>
                  <a:srgbClr val="455565"/>
                </a:solidFill>
                <a:effectLst/>
              </a:rPr>
              <a:t> - Pan-London Migrant Frontline Network</a:t>
            </a:r>
          </a:p>
          <a:p>
            <a:pPr marL="342900" indent="-342900" algn="l">
              <a:buFont typeface="Arial" panose="020B0604020202020204" pitchFamily="34" charset="0"/>
              <a:buChar char="•"/>
            </a:pPr>
            <a:r>
              <a:rPr lang="en-GB" b="0" i="0" u="sng" dirty="0">
                <a:solidFill>
                  <a:srgbClr val="455565"/>
                </a:solidFill>
                <a:effectLst/>
                <a:hlinkClick r:id="rId8"/>
              </a:rPr>
              <a:t>Street Life Trust</a:t>
            </a:r>
            <a:r>
              <a:rPr lang="en-GB" b="0" i="0" dirty="0">
                <a:solidFill>
                  <a:srgbClr val="455565"/>
                </a:solidFill>
                <a:effectLst/>
              </a:rPr>
              <a:t> - Blackpool, Wyre and Fylde Frontline Network</a:t>
            </a:r>
          </a:p>
          <a:p>
            <a:pPr marL="342900" indent="-342900" algn="l">
              <a:buFont typeface="Arial" panose="020B0604020202020204" pitchFamily="34" charset="0"/>
              <a:buChar char="•"/>
            </a:pPr>
            <a:endParaRPr lang="en-GB" dirty="0">
              <a:solidFill>
                <a:srgbClr val="455565"/>
              </a:solidFill>
            </a:endParaRPr>
          </a:p>
          <a:p>
            <a:pPr marL="342900" indent="-342900" algn="l">
              <a:buFont typeface="Arial" panose="020B0604020202020204" pitchFamily="34" charset="0"/>
              <a:buChar char="•"/>
            </a:pPr>
            <a:endParaRPr lang="en-GB" b="0" i="0" dirty="0">
              <a:solidFill>
                <a:srgbClr val="455565"/>
              </a:solidFill>
              <a:effectLst/>
            </a:endParaRPr>
          </a:p>
          <a:p>
            <a:pPr marL="342900" indent="-342900" algn="l">
              <a:buFont typeface="Arial" panose="020B0604020202020204" pitchFamily="34" charset="0"/>
              <a:buChar char="•"/>
            </a:pPr>
            <a:endParaRPr lang="en-GB" dirty="0">
              <a:solidFill>
                <a:srgbClr val="455565"/>
              </a:solidFill>
            </a:endParaRPr>
          </a:p>
          <a:p>
            <a:pPr marL="342900" indent="-342900" algn="l">
              <a:buFont typeface="Arial" panose="020B0604020202020204" pitchFamily="34" charset="0"/>
              <a:buChar char="•"/>
            </a:pPr>
            <a:endParaRPr lang="en-GB" b="0" i="0" dirty="0">
              <a:solidFill>
                <a:srgbClr val="455565"/>
              </a:solidFill>
              <a:effectLst/>
            </a:endParaRPr>
          </a:p>
          <a:p>
            <a:pPr marL="342900" indent="-342900" algn="l">
              <a:buFont typeface="Arial" panose="020B0604020202020204" pitchFamily="34" charset="0"/>
              <a:buChar char="•"/>
            </a:pPr>
            <a:endParaRPr lang="en-GB" dirty="0">
              <a:solidFill>
                <a:srgbClr val="455565"/>
              </a:solidFill>
            </a:endParaRPr>
          </a:p>
          <a:p>
            <a:pPr marL="342900" indent="-342900" algn="l">
              <a:buFont typeface="Arial" panose="020B0604020202020204" pitchFamily="34" charset="0"/>
              <a:buChar char="•"/>
            </a:pPr>
            <a:r>
              <a:rPr lang="en-GB" b="0" i="0" u="sng" dirty="0">
                <a:solidFill>
                  <a:srgbClr val="455565"/>
                </a:solidFill>
                <a:effectLst/>
                <a:hlinkClick r:id="rId9"/>
              </a:rPr>
              <a:t>Coventry Citizens Advice</a:t>
            </a:r>
            <a:r>
              <a:rPr lang="en-GB" b="0" i="0" dirty="0">
                <a:solidFill>
                  <a:srgbClr val="455565"/>
                </a:solidFill>
                <a:effectLst/>
              </a:rPr>
              <a:t> - Coventry Frontline Network</a:t>
            </a:r>
          </a:p>
          <a:p>
            <a:pPr marL="342900" indent="-342900" algn="l">
              <a:buFont typeface="Arial" panose="020B0604020202020204" pitchFamily="34" charset="0"/>
              <a:buChar char="•"/>
            </a:pPr>
            <a:r>
              <a:rPr lang="en-GB" b="0" i="0" u="sng" dirty="0">
                <a:solidFill>
                  <a:srgbClr val="455565"/>
                </a:solidFill>
                <a:effectLst/>
                <a:hlinkClick r:id="rId10"/>
              </a:rPr>
              <a:t>Basis Yorkshire</a:t>
            </a:r>
            <a:r>
              <a:rPr lang="en-GB" b="0" i="0" dirty="0">
                <a:solidFill>
                  <a:srgbClr val="455565"/>
                </a:solidFill>
                <a:effectLst/>
              </a:rPr>
              <a:t> in partnership with </a:t>
            </a:r>
            <a:r>
              <a:rPr lang="en-GB" b="0" i="0" u="sng" dirty="0">
                <a:solidFill>
                  <a:srgbClr val="455565"/>
                </a:solidFill>
                <a:effectLst/>
                <a:hlinkClick r:id="rId11"/>
              </a:rPr>
              <a:t>Together Women</a:t>
            </a:r>
            <a:r>
              <a:rPr lang="en-GB" b="0" i="0" dirty="0">
                <a:solidFill>
                  <a:srgbClr val="455565"/>
                </a:solidFill>
                <a:effectLst/>
              </a:rPr>
              <a:t> and </a:t>
            </a:r>
            <a:r>
              <a:rPr lang="en-GB" b="0" i="0" u="sng" dirty="0">
                <a:solidFill>
                  <a:srgbClr val="455565"/>
                </a:solidFill>
                <a:effectLst/>
                <a:hlinkClick r:id="rId12"/>
              </a:rPr>
              <a:t>Leeds Women’s Aid</a:t>
            </a:r>
            <a:r>
              <a:rPr lang="en-GB" b="0" i="0" dirty="0">
                <a:solidFill>
                  <a:srgbClr val="455565"/>
                </a:solidFill>
                <a:effectLst/>
              </a:rPr>
              <a:t> - Leeds Women’s Homelessness and Housing Frontline Network</a:t>
            </a:r>
          </a:p>
          <a:p>
            <a:pPr marL="342900" indent="-342900" algn="l">
              <a:buFont typeface="Arial" panose="020B0604020202020204" pitchFamily="34" charset="0"/>
              <a:buChar char="•"/>
            </a:pPr>
            <a:r>
              <a:rPr lang="en-GB" b="0" i="0" u="sng" dirty="0">
                <a:solidFill>
                  <a:srgbClr val="455565"/>
                </a:solidFill>
                <a:effectLst/>
                <a:hlinkClick r:id="rId13"/>
              </a:rPr>
              <a:t>Depaul UK</a:t>
            </a:r>
            <a:r>
              <a:rPr lang="en-GB" b="0" i="0" dirty="0">
                <a:solidFill>
                  <a:srgbClr val="455565"/>
                </a:solidFill>
                <a:effectLst/>
              </a:rPr>
              <a:t> - South Yorkshire Frontline Network</a:t>
            </a:r>
          </a:p>
          <a:p>
            <a:pPr marL="342900" indent="-342900">
              <a:buFont typeface="Arial" panose="020B0604020202020204" pitchFamily="34" charset="0"/>
              <a:buChar char="•"/>
            </a:pPr>
            <a:endParaRPr lang="en-GB" dirty="0">
              <a:solidFill>
                <a:srgbClr val="455565"/>
              </a:solidFill>
              <a:cs typeface="Arial" panose="020B0604020202020204"/>
            </a:endParaRPr>
          </a:p>
        </p:txBody>
      </p:sp>
    </p:spTree>
    <p:extLst>
      <p:ext uri="{BB962C8B-B14F-4D97-AF65-F5344CB8AC3E}">
        <p14:creationId xmlns:p14="http://schemas.microsoft.com/office/powerpoint/2010/main" val="212458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868149-27F0-40DA-BC17-0678CF7C2D4C}"/>
              </a:ext>
            </a:extLst>
          </p:cNvPr>
          <p:cNvSpPr/>
          <p:nvPr/>
        </p:nvSpPr>
        <p:spPr>
          <a:xfrm>
            <a:off x="815752" y="538516"/>
            <a:ext cx="2863508" cy="5509200"/>
          </a:xfrm>
          <a:prstGeom prst="rect">
            <a:avLst/>
          </a:prstGeom>
        </p:spPr>
        <p:txBody>
          <a:bodyPr wrap="square">
            <a:spAutoFit/>
          </a:bodyPr>
          <a:lstStyle/>
          <a:p>
            <a:r>
              <a:rPr lang="en-US" sz="3200" dirty="0"/>
              <a:t>It’s not about us, </a:t>
            </a:r>
            <a:r>
              <a:rPr lang="en-US" sz="3200" dirty="0">
                <a:solidFill>
                  <a:schemeClr val="tx2"/>
                </a:solidFill>
              </a:rPr>
              <a:t>it’s about you</a:t>
            </a:r>
            <a:r>
              <a:rPr lang="en-US" sz="3200" dirty="0"/>
              <a:t>. </a:t>
            </a:r>
          </a:p>
          <a:p>
            <a:endParaRPr lang="en-US" sz="3200" dirty="0"/>
          </a:p>
          <a:p>
            <a:r>
              <a:rPr lang="en-US" sz="3200" dirty="0"/>
              <a:t>We work with your </a:t>
            </a:r>
            <a:r>
              <a:rPr lang="en-US" sz="3200" dirty="0">
                <a:solidFill>
                  <a:schemeClr val="tx2"/>
                </a:solidFill>
              </a:rPr>
              <a:t>ideas and expertise</a:t>
            </a:r>
            <a:r>
              <a:rPr lang="en-US" sz="3200" dirty="0"/>
              <a:t>, finding ways to help best support you and your work. </a:t>
            </a:r>
          </a:p>
        </p:txBody>
      </p:sp>
      <p:sp>
        <p:nvSpPr>
          <p:cNvPr id="7" name="Speech Bubble: Oval 6">
            <a:extLst>
              <a:ext uri="{FF2B5EF4-FFF2-40B4-BE49-F238E27FC236}">
                <a16:creationId xmlns:a16="http://schemas.microsoft.com/office/drawing/2014/main" id="{913F640D-2FB8-4822-8918-E5F8FB1929C2}"/>
              </a:ext>
            </a:extLst>
          </p:cNvPr>
          <p:cNvSpPr/>
          <p:nvPr/>
        </p:nvSpPr>
        <p:spPr>
          <a:xfrm>
            <a:off x="7189836" y="283406"/>
            <a:ext cx="3518452" cy="1969770"/>
          </a:xfrm>
          <a:prstGeom prst="wedgeEllipseCallout">
            <a:avLst>
              <a:gd name="adj1" fmla="val -60475"/>
              <a:gd name="adj2" fmla="val -361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bg1"/>
                </a:solidFill>
                <a:effectLst/>
                <a:latin typeface="Arial" panose="020B0604020202020204" pitchFamily="34" charset="0"/>
                <a:cs typeface="Arial" panose="020B0604020202020204" pitchFamily="34" charset="0"/>
              </a:rPr>
              <a:t>“It's great to have a space for frontline workers to network and feel listened to, with a focus on wellbeing”</a:t>
            </a:r>
          </a:p>
        </p:txBody>
      </p:sp>
      <p:sp>
        <p:nvSpPr>
          <p:cNvPr id="9" name="Speech Bubble: Oval 8">
            <a:extLst>
              <a:ext uri="{FF2B5EF4-FFF2-40B4-BE49-F238E27FC236}">
                <a16:creationId xmlns:a16="http://schemas.microsoft.com/office/drawing/2014/main" id="{0DFCE788-56AA-4EAA-AB3A-826E9ABAE96A}"/>
              </a:ext>
            </a:extLst>
          </p:cNvPr>
          <p:cNvSpPr/>
          <p:nvPr/>
        </p:nvSpPr>
        <p:spPr>
          <a:xfrm>
            <a:off x="3886296" y="588128"/>
            <a:ext cx="3041940" cy="2101983"/>
          </a:xfrm>
          <a:prstGeom prst="wedgeEllipseCallout">
            <a:avLst>
              <a:gd name="adj1" fmla="val -34465"/>
              <a:gd name="adj2" fmla="val 577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bg1"/>
                </a:solidFill>
                <a:effectLst/>
                <a:latin typeface="Arial" panose="020B0604020202020204" pitchFamily="34" charset="0"/>
                <a:cs typeface="Arial" panose="020B0604020202020204" pitchFamily="34" charset="0"/>
              </a:rPr>
              <a:t>“I'm not just a small cog but part of a wider group, a hive of like-minded and warm hearted people”</a:t>
            </a:r>
          </a:p>
        </p:txBody>
      </p:sp>
      <p:sp>
        <p:nvSpPr>
          <p:cNvPr id="10" name="Speech Bubble: Oval 9">
            <a:extLst>
              <a:ext uri="{FF2B5EF4-FFF2-40B4-BE49-F238E27FC236}">
                <a16:creationId xmlns:a16="http://schemas.microsoft.com/office/drawing/2014/main" id="{9B855796-848D-41D8-9A13-B74469CCDEFE}"/>
              </a:ext>
            </a:extLst>
          </p:cNvPr>
          <p:cNvSpPr/>
          <p:nvPr/>
        </p:nvSpPr>
        <p:spPr>
          <a:xfrm>
            <a:off x="6749804" y="2403890"/>
            <a:ext cx="4896000" cy="1764000"/>
          </a:xfrm>
          <a:prstGeom prst="wedgeEllipseCallout">
            <a:avLst>
              <a:gd name="adj1" fmla="val -70340"/>
              <a:gd name="adj2" fmla="val 323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bg1"/>
                </a:solidFill>
                <a:effectLst/>
                <a:latin typeface="Arial" panose="020B0604020202020204" pitchFamily="34" charset="0"/>
                <a:cs typeface="Arial" panose="020B0604020202020204" pitchFamily="34" charset="0"/>
              </a:rPr>
              <a:t>“[I feel] hopeful about changes that can be made, new organisations to work with and hearing about actions other organisations are implementing”</a:t>
            </a:r>
          </a:p>
        </p:txBody>
      </p:sp>
      <p:sp>
        <p:nvSpPr>
          <p:cNvPr id="11" name="Speech Bubble: Oval 10">
            <a:extLst>
              <a:ext uri="{FF2B5EF4-FFF2-40B4-BE49-F238E27FC236}">
                <a16:creationId xmlns:a16="http://schemas.microsoft.com/office/drawing/2014/main" id="{2C3046DF-69A3-4EAE-B1D3-0B0CCD6CC02D}"/>
              </a:ext>
            </a:extLst>
          </p:cNvPr>
          <p:cNvSpPr/>
          <p:nvPr/>
        </p:nvSpPr>
        <p:spPr>
          <a:xfrm>
            <a:off x="4196545" y="4167890"/>
            <a:ext cx="5176434" cy="1969770"/>
          </a:xfrm>
          <a:prstGeom prst="wedgeEllipseCallout">
            <a:avLst>
              <a:gd name="adj1" fmla="val -50459"/>
              <a:gd name="adj2" fmla="val -5889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bg1"/>
                </a:solidFill>
                <a:effectLst/>
                <a:latin typeface="Arial" panose="020B0604020202020204" pitchFamily="34" charset="0"/>
                <a:cs typeface="Arial" panose="020B0604020202020204" pitchFamily="34" charset="0"/>
              </a:rPr>
              <a:t>“People outside my organisation experience the same issues &amp; difficulties as I do. Phrases such as vicarious trauma, compassion fatigue give a phrase to define how we often feel!”</a:t>
            </a:r>
          </a:p>
        </p:txBody>
      </p:sp>
    </p:spTree>
    <p:extLst>
      <p:ext uri="{BB962C8B-B14F-4D97-AF65-F5344CB8AC3E}">
        <p14:creationId xmlns:p14="http://schemas.microsoft.com/office/powerpoint/2010/main" val="333935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40" name="Rectangle 22">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4">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26E168-2D0B-9951-8F6F-6E7CB0E546B4}"/>
              </a:ext>
            </a:extLst>
          </p:cNvPr>
          <p:cNvPicPr>
            <a:picLocks noChangeAspect="1"/>
          </p:cNvPicPr>
          <p:nvPr/>
        </p:nvPicPr>
        <p:blipFill>
          <a:blip r:embed="rId3">
            <a:extLst>
              <a:ext uri="{28A0092B-C50C-407E-A947-70E740481C1C}">
                <a14:useLocalDpi xmlns:a14="http://schemas.microsoft.com/office/drawing/2010/main" val="0"/>
              </a:ext>
            </a:extLst>
          </a:blip>
          <a:srcRect l="11956" r="11956"/>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49806" y="3265740"/>
            <a:ext cx="3161940" cy="2640247"/>
          </a:xfrm>
        </p:spPr>
        <p:txBody>
          <a:bodyPr vert="horz" lIns="91440" tIns="45720" rIns="91440" bIns="45720" rtlCol="0" anchor="b">
            <a:normAutofit/>
          </a:bodyPr>
          <a:lstStyle/>
          <a:p>
            <a:r>
              <a:rPr lang="en-US" sz="3200" dirty="0">
                <a:solidFill>
                  <a:schemeClr val="bg1"/>
                </a:solidFill>
              </a:rPr>
              <a:t>What’s happening to homelessness</a:t>
            </a:r>
          </a:p>
        </p:txBody>
      </p:sp>
    </p:spTree>
    <p:extLst>
      <p:ext uri="{BB962C8B-B14F-4D97-AF65-F5344CB8AC3E}">
        <p14:creationId xmlns:p14="http://schemas.microsoft.com/office/powerpoint/2010/main" val="238723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D29F-208D-2D72-7BE2-0FA76DEEE730}"/>
              </a:ext>
            </a:extLst>
          </p:cNvPr>
          <p:cNvSpPr>
            <a:spLocks noGrp="1"/>
          </p:cNvSpPr>
          <p:nvPr>
            <p:ph type="title"/>
          </p:nvPr>
        </p:nvSpPr>
        <p:spPr/>
        <p:txBody>
          <a:bodyPr>
            <a:normAutofit fontScale="90000"/>
          </a:bodyPr>
          <a:lstStyle/>
          <a:p>
            <a:r>
              <a:rPr lang="en-GB" dirty="0"/>
              <a:t>What do we mean by homelessness?</a:t>
            </a:r>
          </a:p>
        </p:txBody>
      </p:sp>
      <p:sp>
        <p:nvSpPr>
          <p:cNvPr id="3" name="Content Placeholder 2">
            <a:extLst>
              <a:ext uri="{FF2B5EF4-FFF2-40B4-BE49-F238E27FC236}">
                <a16:creationId xmlns:a16="http://schemas.microsoft.com/office/drawing/2014/main" id="{B5B5259D-A68A-80C5-C5BB-21CE587EB841}"/>
              </a:ext>
            </a:extLst>
          </p:cNvPr>
          <p:cNvSpPr>
            <a:spLocks noGrp="1"/>
          </p:cNvSpPr>
          <p:nvPr>
            <p:ph idx="1"/>
          </p:nvPr>
        </p:nvSpPr>
        <p:spPr>
          <a:xfrm>
            <a:off x="407989" y="1557338"/>
            <a:ext cx="10314290" cy="4617994"/>
          </a:xfrm>
        </p:spPr>
        <p:txBody>
          <a:bodyPr>
            <a:normAutofit fontScale="70000" lnSpcReduction="20000"/>
          </a:bodyPr>
          <a:lstStyle/>
          <a:p>
            <a:pPr marL="0" indent="0">
              <a:buNone/>
            </a:pPr>
            <a:r>
              <a:rPr lang="en-GB" sz="3100" dirty="0"/>
              <a:t>“A wide definition of homelessness is adopted in the Homelessness Monitor, and considers the impacts of relevant policy and economic changes on all of the following homeless groups: </a:t>
            </a:r>
          </a:p>
          <a:p>
            <a:r>
              <a:rPr lang="en-GB" sz="3100" dirty="0"/>
              <a:t>People sleeping rough. </a:t>
            </a:r>
          </a:p>
          <a:p>
            <a:r>
              <a:rPr lang="en-GB" sz="3100" dirty="0"/>
              <a:t>Single homeless people living in hostels, shelters and temporary supported accommodation. </a:t>
            </a:r>
          </a:p>
          <a:p>
            <a:r>
              <a:rPr lang="en-GB" sz="3100" dirty="0"/>
              <a:t>Statutorily homeless households – households who seek housing assistance from local authorities on grounds of being currently or imminently without accommodation. </a:t>
            </a:r>
          </a:p>
          <a:p>
            <a:r>
              <a:rPr lang="en-GB" sz="3100" dirty="0"/>
              <a:t>‘Hidden homeless’ households – people who may be considered homeless but whose situation is not ‘visible’ either on the streets or in official statistics.” </a:t>
            </a:r>
          </a:p>
          <a:p>
            <a:pPr marL="0" indent="0">
              <a:buNone/>
            </a:pPr>
            <a:endParaRPr lang="en-GB" dirty="0"/>
          </a:p>
          <a:p>
            <a:pPr marL="0" indent="0">
              <a:buNone/>
            </a:pPr>
            <a:r>
              <a:rPr lang="en-GB" sz="2300" dirty="0"/>
              <a:t>The Homelessness Monitor is a longitudinal study, commissioned by Crisis and is funded by Crisis and the Joseph Rowntree Foundation, providing an independent analysis of the homelessness impacts of recent economic and policy developments in the United Kingdom. </a:t>
            </a:r>
          </a:p>
          <a:p>
            <a:pPr marL="0" indent="0">
              <a:buNone/>
            </a:pPr>
            <a:r>
              <a:rPr lang="en-GB" sz="2000" dirty="0"/>
              <a:t>Source: </a:t>
            </a:r>
            <a:r>
              <a:rPr lang="en-GB" sz="2000" dirty="0">
                <a:hlinkClick r:id="rId2"/>
              </a:rPr>
              <a:t>https://www.crisis.org.uk/ending-homelessness/homelessness-knowledge-hub/homelessness-monitor/</a:t>
            </a:r>
            <a:r>
              <a:rPr lang="en-GB" sz="2000" dirty="0"/>
              <a:t> </a:t>
            </a:r>
          </a:p>
        </p:txBody>
      </p:sp>
    </p:spTree>
    <p:extLst>
      <p:ext uri="{BB962C8B-B14F-4D97-AF65-F5344CB8AC3E}">
        <p14:creationId xmlns:p14="http://schemas.microsoft.com/office/powerpoint/2010/main" val="185693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A597-5DDD-FF6A-1F17-95D8545E283B}"/>
              </a:ext>
            </a:extLst>
          </p:cNvPr>
          <p:cNvSpPr>
            <a:spLocks noGrp="1"/>
          </p:cNvSpPr>
          <p:nvPr>
            <p:ph type="title"/>
          </p:nvPr>
        </p:nvSpPr>
        <p:spPr/>
        <p:txBody>
          <a:bodyPr/>
          <a:lstStyle/>
          <a:p>
            <a:r>
              <a:rPr lang="en-GB" dirty="0"/>
              <a:t>Concerning trends…	</a:t>
            </a:r>
          </a:p>
        </p:txBody>
      </p:sp>
      <p:sp>
        <p:nvSpPr>
          <p:cNvPr id="3" name="Content Placeholder 2">
            <a:extLst>
              <a:ext uri="{FF2B5EF4-FFF2-40B4-BE49-F238E27FC236}">
                <a16:creationId xmlns:a16="http://schemas.microsoft.com/office/drawing/2014/main" id="{1EB79F20-358B-C545-A5E3-75366343089B}"/>
              </a:ext>
            </a:extLst>
          </p:cNvPr>
          <p:cNvSpPr>
            <a:spLocks noGrp="1"/>
          </p:cNvSpPr>
          <p:nvPr>
            <p:ph idx="1"/>
          </p:nvPr>
        </p:nvSpPr>
        <p:spPr/>
        <p:txBody>
          <a:bodyPr>
            <a:normAutofit/>
          </a:bodyPr>
          <a:lstStyle/>
          <a:p>
            <a:pPr marL="0" indent="0">
              <a:buNone/>
            </a:pPr>
            <a:r>
              <a:rPr lang="en-GB" i="0" dirty="0">
                <a:effectLst/>
              </a:rPr>
              <a:t>Figures released in February 2023 show that </a:t>
            </a:r>
            <a:r>
              <a:rPr lang="en-GB" b="1" i="0" dirty="0">
                <a:effectLst/>
              </a:rPr>
              <a:t>rough sleeping in England rose last year for the first time in half a decade. </a:t>
            </a:r>
          </a:p>
          <a:p>
            <a:pPr marL="457200" lvl="1" indent="0">
              <a:buNone/>
            </a:pPr>
            <a:endParaRPr lang="en-GB" b="0" i="0" dirty="0">
              <a:effectLst/>
            </a:endParaRPr>
          </a:p>
          <a:p>
            <a:pPr marL="457200" lvl="1" indent="0">
              <a:buNone/>
            </a:pPr>
            <a:r>
              <a:rPr lang="en-GB" b="0" i="0" dirty="0">
                <a:effectLst/>
              </a:rPr>
              <a:t>(See: </a:t>
            </a:r>
            <a:r>
              <a:rPr lang="en-GB" dirty="0">
                <a:hlinkClick r:id="rId2"/>
              </a:rPr>
              <a:t>Rough sleeping snapshot in England: autumn 2022 - GOV.UK) </a:t>
            </a:r>
            <a:endParaRPr lang="en-GB" dirty="0"/>
          </a:p>
          <a:p>
            <a:pPr marL="0" indent="0" algn="l">
              <a:buNone/>
            </a:pPr>
            <a:endParaRPr lang="en-GB" i="0" dirty="0">
              <a:solidFill>
                <a:srgbClr val="333333"/>
              </a:solidFill>
              <a:effectLst/>
              <a:latin typeface="+mj-lt"/>
            </a:endParaRPr>
          </a:p>
          <a:p>
            <a:pPr marL="0" indent="0" algn="l">
              <a:buNone/>
            </a:pPr>
            <a:r>
              <a:rPr lang="en-GB" i="0" dirty="0">
                <a:solidFill>
                  <a:srgbClr val="333333"/>
                </a:solidFill>
                <a:effectLst/>
                <a:latin typeface="+mj-lt"/>
              </a:rPr>
              <a:t>“We saw a huge increase in people accessing our webpages on housing related issues last year. </a:t>
            </a:r>
            <a:r>
              <a:rPr lang="en-GB" b="1" i="0" dirty="0">
                <a:solidFill>
                  <a:srgbClr val="333333"/>
                </a:solidFill>
                <a:effectLst/>
                <a:latin typeface="+mj-lt"/>
              </a:rPr>
              <a:t>In 2022 our webpage on ''dealing with a rent increase'' was viewed by more than twice as many people as in 2021.”</a:t>
            </a:r>
            <a:endParaRPr lang="en-GB" dirty="0"/>
          </a:p>
          <a:p>
            <a:pPr marL="457200" lvl="1" indent="0">
              <a:buNone/>
            </a:pPr>
            <a:endParaRPr lang="en-GB" dirty="0"/>
          </a:p>
          <a:p>
            <a:pPr marL="457200" lvl="1" indent="0">
              <a:buNone/>
            </a:pPr>
            <a:r>
              <a:rPr lang="en-GB" dirty="0"/>
              <a:t>(See: </a:t>
            </a:r>
            <a:r>
              <a:rPr lang="en-GB" dirty="0">
                <a:hlinkClick r:id="rId3"/>
              </a:rPr>
              <a:t>Citizens Advice cost of living data dashboard | Flourish</a:t>
            </a:r>
            <a:r>
              <a:rPr lang="en-GB" dirty="0"/>
              <a:t>)</a:t>
            </a:r>
          </a:p>
        </p:txBody>
      </p:sp>
    </p:spTree>
    <p:extLst>
      <p:ext uri="{BB962C8B-B14F-4D97-AF65-F5344CB8AC3E}">
        <p14:creationId xmlns:p14="http://schemas.microsoft.com/office/powerpoint/2010/main" val="4045717178"/>
      </p:ext>
    </p:extLst>
  </p:cSld>
  <p:clrMapOvr>
    <a:masterClrMapping/>
  </p:clrMapOvr>
</p:sld>
</file>

<file path=ppt/theme/theme1.xml><?xml version="1.0" encoding="utf-8"?>
<a:theme xmlns:a="http://schemas.openxmlformats.org/drawingml/2006/main" name="1_Office Theme">
  <a:themeElements>
    <a:clrScheme name="SMT brand colours">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MT brand colours">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BDD193A2D305499E707058B149DD6A" ma:contentTypeVersion="16" ma:contentTypeDescription="Create a new document." ma:contentTypeScope="" ma:versionID="5d426373aaa50d1dba12c81722d7abb7">
  <xsd:schema xmlns:xsd="http://www.w3.org/2001/XMLSchema" xmlns:xs="http://www.w3.org/2001/XMLSchema" xmlns:p="http://schemas.microsoft.com/office/2006/metadata/properties" xmlns:ns2="3b557957-13a2-406a-9353-9d69d3c57766" xmlns:ns3="bca9822e-211d-4723-85f2-b3c70f22749b" targetNamespace="http://schemas.microsoft.com/office/2006/metadata/properties" ma:root="true" ma:fieldsID="515ae1e8d72a1ce019bd5f345384c091" ns2:_="" ns3:_="">
    <xsd:import namespace="3b557957-13a2-406a-9353-9d69d3c57766"/>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7957-13a2-406a-9353-9d69d3c57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43f032-56bb-40c6-bb6e-407f91632b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1026a81-d9d5-4fbb-8e6d-0b2192053e50}" ma:internalName="TaxCatchAll" ma:showField="CatchAllData" ma:web="bca9822e-211d-4723-85f2-b3c70f2274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a9822e-211d-4723-85f2-b3c70f22749b" xsi:nil="true"/>
    <lcf76f155ced4ddcb4097134ff3c332f xmlns="3b557957-13a2-406a-9353-9d69d3c5776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E18367-08FA-469A-91AA-46A8A69392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557957-13a2-406a-9353-9d69d3c57766"/>
    <ds:schemaRef ds:uri="bca9822e-211d-4723-85f2-b3c70f2274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1A65A-636B-4807-AC5F-19CBDF5A81D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ca9822e-211d-4723-85f2-b3c70f22749b"/>
    <ds:schemaRef ds:uri="3b557957-13a2-406a-9353-9d69d3c57766"/>
    <ds:schemaRef ds:uri="http://www.w3.org/XML/1998/namespace"/>
    <ds:schemaRef ds:uri="http://purl.org/dc/dcmitype/"/>
  </ds:schemaRefs>
</ds:datastoreItem>
</file>

<file path=customXml/itemProps3.xml><?xml version="1.0" encoding="utf-8"?>
<ds:datastoreItem xmlns:ds="http://schemas.openxmlformats.org/officeDocument/2006/customXml" ds:itemID="{C33848FF-67A0-4DCF-9483-B7528F2A5E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4531</TotalTime>
  <Words>1984</Words>
  <Application>Microsoft Office PowerPoint</Application>
  <PresentationFormat>Widescreen</PresentationFormat>
  <Paragraphs>173</Paragraphs>
  <Slides>28</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Segoe UI</vt:lpstr>
      <vt:lpstr>1_Office Theme</vt:lpstr>
      <vt:lpstr>Office Theme</vt:lpstr>
      <vt:lpstr>ACO Virtual Caseworker Conference</vt:lpstr>
      <vt:lpstr>This session</vt:lpstr>
      <vt:lpstr>PowerPoint Presentation</vt:lpstr>
      <vt:lpstr>PowerPoint Presentation</vt:lpstr>
      <vt:lpstr>PowerPoint Presentation</vt:lpstr>
      <vt:lpstr>PowerPoint Presentation</vt:lpstr>
      <vt:lpstr>What’s happening to homelessness</vt:lpstr>
      <vt:lpstr>What do we mean by homelessness?</vt:lpstr>
      <vt:lpstr>Concerning trends… </vt:lpstr>
      <vt:lpstr>Our research with Frontline Homelessness Workers</vt:lpstr>
      <vt:lpstr>Methodology </vt:lpstr>
      <vt:lpstr>Part 1: Experiences of frontline homelessness work</vt:lpstr>
      <vt:lpstr>Frontline staff are working under extremely challenging conditions.</vt:lpstr>
      <vt:lpstr>This is having a significant impact on staff wellbeing, and threatens to force frontline workers to leave the sector.</vt:lpstr>
      <vt:lpstr>We need to act now to support frontline services through this cost-of-living crisis.</vt:lpstr>
      <vt:lpstr>We need to act now to equip frontline workers with the tools they need to do their jobs effectively.</vt:lpstr>
      <vt:lpstr>Part 2: Frontline challenges and solutions to addressing homelessness</vt:lpstr>
      <vt:lpstr>To address homelessness, we need to ensure the right resources are available. This means accessible, suitable accommodation.</vt:lpstr>
      <vt:lpstr>It also means access to appropriate wider support where needed, particularly around healthcare.</vt:lpstr>
      <vt:lpstr>We need to remove the barriers which stop people being able to access accommodation and support, to ensure services are inclusive of all people.</vt:lpstr>
      <vt:lpstr>We need to act now to improve practice so people can access effective homelessness support.</vt:lpstr>
      <vt:lpstr>We need to act now to improve policies and prevent homelessness.</vt:lpstr>
      <vt:lpstr>Read more online…</vt:lpstr>
      <vt:lpstr>Taking these findings forward</vt:lpstr>
      <vt:lpstr>Support for frontline staff </vt:lpstr>
      <vt:lpstr>Crowdsourced recommendations…</vt:lpstr>
      <vt:lpstr>For more resources, check out our website:</vt:lpstr>
      <vt:lpstr>Thank you and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Marshall</dc:creator>
  <cp:lastModifiedBy>Rachel Marshall</cp:lastModifiedBy>
  <cp:revision>6</cp:revision>
  <dcterms:created xsi:type="dcterms:W3CDTF">2021-06-06T17:27:19Z</dcterms:created>
  <dcterms:modified xsi:type="dcterms:W3CDTF">2023-03-28T09:13:37Z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0x01010001BDD193A2D305499E707058B149DD6A</vt:lpwstr>
  </property>
  <property fmtid="{D5CDD505-2E9C-101B-9397-08002B2CF9AE}" pid="3" name="MediaServiceImageTags">
    <vt:lpwstr/>
  </property>
</Properties>
</file>