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8"/>
  </p:notesMasterIdLst>
  <p:sldIdLst>
    <p:sldId id="256" r:id="rId2"/>
    <p:sldId id="399" r:id="rId3"/>
    <p:sldId id="422" r:id="rId4"/>
    <p:sldId id="407" r:id="rId5"/>
    <p:sldId id="421" r:id="rId6"/>
    <p:sldId id="39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69111" autoAdjust="0"/>
  </p:normalViewPr>
  <p:slideViewPr>
    <p:cSldViewPr snapToGrid="0">
      <p:cViewPr varScale="1">
        <p:scale>
          <a:sx n="75" d="100"/>
          <a:sy n="75" d="100"/>
        </p:scale>
        <p:origin x="16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Sapey" userId="b219105bddd9677a" providerId="LiveId" clId="{ACDCBCFA-BA59-4E12-9C94-D218B9C5A561}"/>
    <pc:docChg chg="undo custSel addSld delSld modSld sldOrd">
      <pc:chgData name="Phil Sapey" userId="b219105bddd9677a" providerId="LiveId" clId="{ACDCBCFA-BA59-4E12-9C94-D218B9C5A561}" dt="2023-01-30T20:52:05.557" v="1697" actId="208"/>
      <pc:docMkLst>
        <pc:docMk/>
      </pc:docMkLst>
      <pc:sldChg chg="modSp mod">
        <pc:chgData name="Phil Sapey" userId="b219105bddd9677a" providerId="LiveId" clId="{ACDCBCFA-BA59-4E12-9C94-D218B9C5A561}" dt="2023-01-29T19:59:55.610" v="66" actId="20577"/>
        <pc:sldMkLst>
          <pc:docMk/>
          <pc:sldMk cId="1216358548" sldId="256"/>
        </pc:sldMkLst>
        <pc:spChg chg="mod">
          <ac:chgData name="Phil Sapey" userId="b219105bddd9677a" providerId="LiveId" clId="{ACDCBCFA-BA59-4E12-9C94-D218B9C5A561}" dt="2023-01-29T19:59:55.610" v="66" actId="20577"/>
          <ac:spMkLst>
            <pc:docMk/>
            <pc:sldMk cId="1216358548" sldId="256"/>
            <ac:spMk id="2" creationId="{2A855957-A918-4AC2-9B14-71816209179F}"/>
          </ac:spMkLst>
        </pc:spChg>
      </pc:sldChg>
      <pc:sldChg chg="del">
        <pc:chgData name="Phil Sapey" userId="b219105bddd9677a" providerId="LiveId" clId="{ACDCBCFA-BA59-4E12-9C94-D218B9C5A561}" dt="2023-01-30T20:33:41.947" v="1420" actId="47"/>
        <pc:sldMkLst>
          <pc:docMk/>
          <pc:sldMk cId="2980795759" sldId="387"/>
        </pc:sldMkLst>
      </pc:sldChg>
      <pc:sldChg chg="del">
        <pc:chgData name="Phil Sapey" userId="b219105bddd9677a" providerId="LiveId" clId="{ACDCBCFA-BA59-4E12-9C94-D218B9C5A561}" dt="2023-01-30T20:33:46.073" v="1421" actId="47"/>
        <pc:sldMkLst>
          <pc:docMk/>
          <pc:sldMk cId="2390353041" sldId="392"/>
        </pc:sldMkLst>
      </pc:sldChg>
      <pc:sldChg chg="del">
        <pc:chgData name="Phil Sapey" userId="b219105bddd9677a" providerId="LiveId" clId="{ACDCBCFA-BA59-4E12-9C94-D218B9C5A561}" dt="2023-01-30T20:32:37.724" v="1419" actId="47"/>
        <pc:sldMkLst>
          <pc:docMk/>
          <pc:sldMk cId="1657133551" sldId="395"/>
        </pc:sldMkLst>
      </pc:sldChg>
      <pc:sldChg chg="add del">
        <pc:chgData name="Phil Sapey" userId="b219105bddd9677a" providerId="LiveId" clId="{ACDCBCFA-BA59-4E12-9C94-D218B9C5A561}" dt="2023-01-30T20:37:31.900" v="1427" actId="47"/>
        <pc:sldMkLst>
          <pc:docMk/>
          <pc:sldMk cId="1523776368" sldId="396"/>
        </pc:sldMkLst>
      </pc:sldChg>
      <pc:sldChg chg="modSp modNotesTx">
        <pc:chgData name="Phil Sapey" userId="b219105bddd9677a" providerId="LiveId" clId="{ACDCBCFA-BA59-4E12-9C94-D218B9C5A561}" dt="2023-01-30T20:41:37.120" v="1443" actId="20577"/>
        <pc:sldMkLst>
          <pc:docMk/>
          <pc:sldMk cId="2549349784" sldId="399"/>
        </pc:sldMkLst>
        <pc:graphicFrameChg chg="mod">
          <ac:chgData name="Phil Sapey" userId="b219105bddd9677a" providerId="LiveId" clId="{ACDCBCFA-BA59-4E12-9C94-D218B9C5A561}" dt="2023-01-30T20:41:37.120" v="1443" actId="20577"/>
          <ac:graphicFrameMkLst>
            <pc:docMk/>
            <pc:sldMk cId="2549349784" sldId="399"/>
            <ac:graphicFrameMk id="8" creationId="{0CA8F7EF-011A-4398-A4A8-E365FE9E92F2}"/>
          </ac:graphicFrameMkLst>
        </pc:graphicFrameChg>
      </pc:sldChg>
      <pc:sldChg chg="del">
        <pc:chgData name="Phil Sapey" userId="b219105bddd9677a" providerId="LiveId" clId="{ACDCBCFA-BA59-4E12-9C94-D218B9C5A561}" dt="2023-01-29T20:17:36.139" v="334" actId="47"/>
        <pc:sldMkLst>
          <pc:docMk/>
          <pc:sldMk cId="776149915" sldId="400"/>
        </pc:sldMkLst>
      </pc:sldChg>
      <pc:sldChg chg="del ord">
        <pc:chgData name="Phil Sapey" userId="b219105bddd9677a" providerId="LiveId" clId="{ACDCBCFA-BA59-4E12-9C94-D218B9C5A561}" dt="2023-01-29T20:18:24.103" v="337" actId="47"/>
        <pc:sldMkLst>
          <pc:docMk/>
          <pc:sldMk cId="3409028531" sldId="402"/>
        </pc:sldMkLst>
      </pc:sldChg>
      <pc:sldChg chg="modSp del mod">
        <pc:chgData name="Phil Sapey" userId="b219105bddd9677a" providerId="LiveId" clId="{ACDCBCFA-BA59-4E12-9C94-D218B9C5A561}" dt="2023-01-30T20:26:57.136" v="1396" actId="47"/>
        <pc:sldMkLst>
          <pc:docMk/>
          <pc:sldMk cId="3437296795" sldId="403"/>
        </pc:sldMkLst>
        <pc:spChg chg="mod">
          <ac:chgData name="Phil Sapey" userId="b219105bddd9677a" providerId="LiveId" clId="{ACDCBCFA-BA59-4E12-9C94-D218B9C5A561}" dt="2023-01-29T20:02:17.270" v="225" actId="20577"/>
          <ac:spMkLst>
            <pc:docMk/>
            <pc:sldMk cId="3437296795" sldId="403"/>
            <ac:spMk id="2" creationId="{35447187-ECBE-4E91-863F-A18C51BE480D}"/>
          </ac:spMkLst>
        </pc:spChg>
      </pc:sldChg>
      <pc:sldChg chg="add del">
        <pc:chgData name="Phil Sapey" userId="b219105bddd9677a" providerId="LiveId" clId="{ACDCBCFA-BA59-4E12-9C94-D218B9C5A561}" dt="2023-01-30T20:37:37.806" v="1428" actId="47"/>
        <pc:sldMkLst>
          <pc:docMk/>
          <pc:sldMk cId="828261644" sldId="404"/>
        </pc:sldMkLst>
      </pc:sldChg>
      <pc:sldChg chg="add del">
        <pc:chgData name="Phil Sapey" userId="b219105bddd9677a" providerId="LiveId" clId="{ACDCBCFA-BA59-4E12-9C94-D218B9C5A561}" dt="2023-01-30T20:38:07.795" v="1429" actId="47"/>
        <pc:sldMkLst>
          <pc:docMk/>
          <pc:sldMk cId="3774436228" sldId="405"/>
        </pc:sldMkLst>
      </pc:sldChg>
      <pc:sldChg chg="modSp new del mod">
        <pc:chgData name="Phil Sapey" userId="b219105bddd9677a" providerId="LiveId" clId="{ACDCBCFA-BA59-4E12-9C94-D218B9C5A561}" dt="2023-01-30T20:31:58.979" v="1418" actId="47"/>
        <pc:sldMkLst>
          <pc:docMk/>
          <pc:sldMk cId="4091497555" sldId="406"/>
        </pc:sldMkLst>
        <pc:spChg chg="mod">
          <ac:chgData name="Phil Sapey" userId="b219105bddd9677a" providerId="LiveId" clId="{ACDCBCFA-BA59-4E12-9C94-D218B9C5A561}" dt="2023-01-29T20:02:38.406" v="240" actId="20577"/>
          <ac:spMkLst>
            <pc:docMk/>
            <pc:sldMk cId="4091497555" sldId="406"/>
            <ac:spMk id="2" creationId="{96273060-5C26-B0D1-69C0-906E39537D4A}"/>
          </ac:spMkLst>
        </pc:spChg>
        <pc:spChg chg="mod">
          <ac:chgData name="Phil Sapey" userId="b219105bddd9677a" providerId="LiveId" clId="{ACDCBCFA-BA59-4E12-9C94-D218B9C5A561}" dt="2023-01-30T17:36:25.379" v="522" actId="5793"/>
          <ac:spMkLst>
            <pc:docMk/>
            <pc:sldMk cId="4091497555" sldId="406"/>
            <ac:spMk id="3" creationId="{5ABF4D8B-8D82-1E64-B8FF-0BB4EBF6EBCE}"/>
          </ac:spMkLst>
        </pc:spChg>
      </pc:sldChg>
      <pc:sldChg chg="modSp new mod ord">
        <pc:chgData name="Phil Sapey" userId="b219105bddd9677a" providerId="LiveId" clId="{ACDCBCFA-BA59-4E12-9C94-D218B9C5A561}" dt="2023-01-30T20:30:41.733" v="1417"/>
        <pc:sldMkLst>
          <pc:docMk/>
          <pc:sldMk cId="3411265539" sldId="407"/>
        </pc:sldMkLst>
        <pc:spChg chg="mod">
          <ac:chgData name="Phil Sapey" userId="b219105bddd9677a" providerId="LiveId" clId="{ACDCBCFA-BA59-4E12-9C94-D218B9C5A561}" dt="2023-01-29T20:09:30.364" v="250" actId="20577"/>
          <ac:spMkLst>
            <pc:docMk/>
            <pc:sldMk cId="3411265539" sldId="407"/>
            <ac:spMk id="2" creationId="{0BE5510F-269F-9617-31EC-07C12D55ACA1}"/>
          </ac:spMkLst>
        </pc:spChg>
        <pc:spChg chg="mod">
          <ac:chgData name="Phil Sapey" userId="b219105bddd9677a" providerId="LiveId" clId="{ACDCBCFA-BA59-4E12-9C94-D218B9C5A561}" dt="2023-01-29T20:29:40.866" v="456" actId="179"/>
          <ac:spMkLst>
            <pc:docMk/>
            <pc:sldMk cId="3411265539" sldId="407"/>
            <ac:spMk id="3" creationId="{67C4D2CD-E906-5615-36D1-466E6E2BB241}"/>
          </ac:spMkLst>
        </pc:spChg>
      </pc:sldChg>
      <pc:sldChg chg="new del">
        <pc:chgData name="Phil Sapey" userId="b219105bddd9677a" providerId="LiveId" clId="{ACDCBCFA-BA59-4E12-9C94-D218B9C5A561}" dt="2023-01-30T19:14:28.981" v="612" actId="680"/>
        <pc:sldMkLst>
          <pc:docMk/>
          <pc:sldMk cId="2339994925" sldId="408"/>
        </pc:sldMkLst>
      </pc:sldChg>
      <pc:sldChg chg="del">
        <pc:chgData name="Phil Sapey" userId="b219105bddd9677a" providerId="LiveId" clId="{ACDCBCFA-BA59-4E12-9C94-D218B9C5A561}" dt="2023-01-30T20:50:30.694" v="1693" actId="47"/>
        <pc:sldMkLst>
          <pc:docMk/>
          <pc:sldMk cId="2844550675" sldId="408"/>
        </pc:sldMkLst>
      </pc:sldChg>
      <pc:sldChg chg="addSp modSp mod ord modAnim modNotesTx">
        <pc:chgData name="Phil Sapey" userId="b219105bddd9677a" providerId="LiveId" clId="{ACDCBCFA-BA59-4E12-9C94-D218B9C5A561}" dt="2023-01-30T20:49:31.186" v="1692" actId="1076"/>
        <pc:sldMkLst>
          <pc:docMk/>
          <pc:sldMk cId="2910414197" sldId="421"/>
        </pc:sldMkLst>
        <pc:spChg chg="mod">
          <ac:chgData name="Phil Sapey" userId="b219105bddd9677a" providerId="LiveId" clId="{ACDCBCFA-BA59-4E12-9C94-D218B9C5A561}" dt="2023-01-30T20:42:19.373" v="1462" actId="20577"/>
          <ac:spMkLst>
            <pc:docMk/>
            <pc:sldMk cId="2910414197" sldId="421"/>
            <ac:spMk id="2" creationId="{2C3BCA61-322B-4253-8E19-030BEB878610}"/>
          </ac:spMkLst>
        </pc:spChg>
        <pc:spChg chg="add mod">
          <ac:chgData name="Phil Sapey" userId="b219105bddd9677a" providerId="LiveId" clId="{ACDCBCFA-BA59-4E12-9C94-D218B9C5A561}" dt="2023-01-30T20:46:51.026" v="1511" actId="14100"/>
          <ac:spMkLst>
            <pc:docMk/>
            <pc:sldMk cId="2910414197" sldId="421"/>
            <ac:spMk id="3" creationId="{F3004757-7436-6BD9-1C99-AA5D6EAFABA8}"/>
          </ac:spMkLst>
        </pc:spChg>
        <pc:spChg chg="mod">
          <ac:chgData name="Phil Sapey" userId="b219105bddd9677a" providerId="LiveId" clId="{ACDCBCFA-BA59-4E12-9C94-D218B9C5A561}" dt="2023-01-30T20:45:54.882" v="1498" actId="14100"/>
          <ac:spMkLst>
            <pc:docMk/>
            <pc:sldMk cId="2910414197" sldId="421"/>
            <ac:spMk id="4" creationId="{A7E35885-3529-46F3-8830-0EC4AB713ED4}"/>
          </ac:spMkLst>
        </pc:spChg>
        <pc:spChg chg="mod">
          <ac:chgData name="Phil Sapey" userId="b219105bddd9677a" providerId="LiveId" clId="{ACDCBCFA-BA59-4E12-9C94-D218B9C5A561}" dt="2023-01-30T20:46:18.449" v="1502" actId="1076"/>
          <ac:spMkLst>
            <pc:docMk/>
            <pc:sldMk cId="2910414197" sldId="421"/>
            <ac:spMk id="9" creationId="{BC063D2D-B8A3-4FBC-86A1-956F5118FBE8}"/>
          </ac:spMkLst>
        </pc:spChg>
        <pc:spChg chg="mod">
          <ac:chgData name="Phil Sapey" userId="b219105bddd9677a" providerId="LiveId" clId="{ACDCBCFA-BA59-4E12-9C94-D218B9C5A561}" dt="2023-01-30T20:48:55.814" v="1678" actId="1076"/>
          <ac:spMkLst>
            <pc:docMk/>
            <pc:sldMk cId="2910414197" sldId="421"/>
            <ac:spMk id="10" creationId="{075BF363-421A-4A9E-A664-42A493ECA2FC}"/>
          </ac:spMkLst>
        </pc:spChg>
        <pc:spChg chg="mod">
          <ac:chgData name="Phil Sapey" userId="b219105bddd9677a" providerId="LiveId" clId="{ACDCBCFA-BA59-4E12-9C94-D218B9C5A561}" dt="2023-01-30T20:49:31.186" v="1692" actId="1076"/>
          <ac:spMkLst>
            <pc:docMk/>
            <pc:sldMk cId="2910414197" sldId="421"/>
            <ac:spMk id="11" creationId="{4A6CE587-8375-493B-8CAE-9AADA3782908}"/>
          </ac:spMkLst>
        </pc:spChg>
      </pc:sldChg>
      <pc:sldChg chg="addSp delSp modSp new mod ord delAnim modAnim modNotesTx">
        <pc:chgData name="Phil Sapey" userId="b219105bddd9677a" providerId="LiveId" clId="{ACDCBCFA-BA59-4E12-9C94-D218B9C5A561}" dt="2023-01-30T20:52:05.557" v="1697" actId="208"/>
        <pc:sldMkLst>
          <pc:docMk/>
          <pc:sldMk cId="293848853" sldId="422"/>
        </pc:sldMkLst>
        <pc:spChg chg="mod">
          <ac:chgData name="Phil Sapey" userId="b219105bddd9677a" providerId="LiveId" clId="{ACDCBCFA-BA59-4E12-9C94-D218B9C5A561}" dt="2023-01-30T20:19:50.209" v="1233" actId="20577"/>
          <ac:spMkLst>
            <pc:docMk/>
            <pc:sldMk cId="293848853" sldId="422"/>
            <ac:spMk id="2" creationId="{E9E2576A-E141-BCAE-41AB-A8DCA479080A}"/>
          </ac:spMkLst>
        </pc:spChg>
        <pc:spChg chg="add del">
          <ac:chgData name="Phil Sapey" userId="b219105bddd9677a" providerId="LiveId" clId="{ACDCBCFA-BA59-4E12-9C94-D218B9C5A561}" dt="2023-01-30T20:16:33.379" v="1206" actId="478"/>
          <ac:spMkLst>
            <pc:docMk/>
            <pc:sldMk cId="293848853" sldId="422"/>
            <ac:spMk id="3" creationId="{4432B598-C80F-6953-C6B6-1FE2B783A1DA}"/>
          </ac:spMkLst>
        </pc:spChg>
        <pc:spChg chg="add del mod">
          <ac:chgData name="Phil Sapey" userId="b219105bddd9677a" providerId="LiveId" clId="{ACDCBCFA-BA59-4E12-9C94-D218B9C5A561}" dt="2023-01-30T20:19:20.570" v="1218" actId="478"/>
          <ac:spMkLst>
            <pc:docMk/>
            <pc:sldMk cId="293848853" sldId="422"/>
            <ac:spMk id="4" creationId="{115DF329-B83C-0453-0CB2-5137B5CB8C9E}"/>
          </ac:spMkLst>
        </pc:spChg>
        <pc:spChg chg="add del mod">
          <ac:chgData name="Phil Sapey" userId="b219105bddd9677a" providerId="LiveId" clId="{ACDCBCFA-BA59-4E12-9C94-D218B9C5A561}" dt="2023-01-30T20:16:29.640" v="1205"/>
          <ac:spMkLst>
            <pc:docMk/>
            <pc:sldMk cId="293848853" sldId="422"/>
            <ac:spMk id="5" creationId="{87DB45CC-1E8F-DDDD-2E17-AA5A23B3F199}"/>
          </ac:spMkLst>
        </pc:spChg>
        <pc:spChg chg="add mod">
          <ac:chgData name="Phil Sapey" userId="b219105bddd9677a" providerId="LiveId" clId="{ACDCBCFA-BA59-4E12-9C94-D218B9C5A561}" dt="2023-01-30T20:51:42.775" v="1694" actId="208"/>
          <ac:spMkLst>
            <pc:docMk/>
            <pc:sldMk cId="293848853" sldId="422"/>
            <ac:spMk id="6" creationId="{11B786A9-D8D2-3BD5-E349-DC84054426C7}"/>
          </ac:spMkLst>
        </pc:spChg>
        <pc:spChg chg="add mod">
          <ac:chgData name="Phil Sapey" userId="b219105bddd9677a" providerId="LiveId" clId="{ACDCBCFA-BA59-4E12-9C94-D218B9C5A561}" dt="2023-01-30T20:51:51.238" v="1695" actId="208"/>
          <ac:spMkLst>
            <pc:docMk/>
            <pc:sldMk cId="293848853" sldId="422"/>
            <ac:spMk id="7" creationId="{14A9DA83-1CA7-5697-3A9A-44B5D20CEC77}"/>
          </ac:spMkLst>
        </pc:spChg>
        <pc:spChg chg="add mod">
          <ac:chgData name="Phil Sapey" userId="b219105bddd9677a" providerId="LiveId" clId="{ACDCBCFA-BA59-4E12-9C94-D218B9C5A561}" dt="2023-01-30T20:51:59.515" v="1696" actId="208"/>
          <ac:spMkLst>
            <pc:docMk/>
            <pc:sldMk cId="293848853" sldId="422"/>
            <ac:spMk id="8" creationId="{EF7E2AEF-C382-C59F-686D-C1F9AB4AB1D5}"/>
          </ac:spMkLst>
        </pc:spChg>
        <pc:spChg chg="add mod">
          <ac:chgData name="Phil Sapey" userId="b219105bddd9677a" providerId="LiveId" clId="{ACDCBCFA-BA59-4E12-9C94-D218B9C5A561}" dt="2023-01-30T20:52:05.557" v="1697" actId="208"/>
          <ac:spMkLst>
            <pc:docMk/>
            <pc:sldMk cId="293848853" sldId="422"/>
            <ac:spMk id="9" creationId="{01E579D5-74CF-24D4-3611-5E86F5E0C17C}"/>
          </ac:spMkLst>
        </pc:spChg>
      </pc:sldChg>
      <pc:sldChg chg="new del ord">
        <pc:chgData name="Phil Sapey" userId="b219105bddd9677a" providerId="LiveId" clId="{ACDCBCFA-BA59-4E12-9C94-D218B9C5A561}" dt="2023-01-30T20:13:49.140" v="1199" actId="47"/>
        <pc:sldMkLst>
          <pc:docMk/>
          <pc:sldMk cId="3920084089" sldId="422"/>
        </pc:sldMkLst>
      </pc:sldChg>
      <pc:sldMasterChg chg="delSldLayout">
        <pc:chgData name="Phil Sapey" userId="b219105bddd9677a" providerId="LiveId" clId="{ACDCBCFA-BA59-4E12-9C94-D218B9C5A561}" dt="2023-01-30T20:33:46.073" v="1421" actId="47"/>
        <pc:sldMasterMkLst>
          <pc:docMk/>
          <pc:sldMasterMk cId="2984421332" sldId="2147483711"/>
        </pc:sldMasterMkLst>
        <pc:sldLayoutChg chg="del">
          <pc:chgData name="Phil Sapey" userId="b219105bddd9677a" providerId="LiveId" clId="{ACDCBCFA-BA59-4E12-9C94-D218B9C5A561}" dt="2023-01-30T20:33:46.073" v="1421" actId="47"/>
          <pc:sldLayoutMkLst>
            <pc:docMk/>
            <pc:sldMasterMk cId="2984421332" sldId="2147483711"/>
            <pc:sldLayoutMk cId="3216697740" sldId="214748372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C779F-839A-4A6C-BDF7-7435877A95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48A20F4-BD9D-4A45-9FD1-FC50A75CC943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dirty="0"/>
            <a:t>What is fraud?</a:t>
          </a:r>
        </a:p>
      </dgm:t>
    </dgm:pt>
    <dgm:pt modelId="{7DD41EDB-D3EB-4316-87E1-E560D6A378EB}" type="parTrans" cxnId="{21831700-34A1-4A75-B7D2-0835BADC02AF}">
      <dgm:prSet/>
      <dgm:spPr/>
      <dgm:t>
        <a:bodyPr/>
        <a:lstStyle/>
        <a:p>
          <a:endParaRPr lang="en-GB"/>
        </a:p>
      </dgm:t>
    </dgm:pt>
    <dgm:pt modelId="{4DC84E41-B519-4FF7-9D79-9F1626FDCD2E}" type="sibTrans" cxnId="{21831700-34A1-4A75-B7D2-0835BADC02AF}">
      <dgm:prSet/>
      <dgm:spPr/>
      <dgm:t>
        <a:bodyPr/>
        <a:lstStyle/>
        <a:p>
          <a:endParaRPr lang="en-GB"/>
        </a:p>
      </dgm:t>
    </dgm:pt>
    <dgm:pt modelId="{89AF83AC-ED57-45CC-AED6-7F700132CC2E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dirty="0"/>
            <a:t>Sector updates</a:t>
          </a:r>
        </a:p>
      </dgm:t>
    </dgm:pt>
    <dgm:pt modelId="{4DB88540-3851-480F-854F-76C441190F1F}" type="parTrans" cxnId="{18DFF3AB-2058-44ED-B89F-B396063EA154}">
      <dgm:prSet/>
      <dgm:spPr/>
      <dgm:t>
        <a:bodyPr/>
        <a:lstStyle/>
        <a:p>
          <a:endParaRPr lang="en-GB"/>
        </a:p>
      </dgm:t>
    </dgm:pt>
    <dgm:pt modelId="{A78BA887-43C6-4B8C-96BB-D320915E396B}" type="sibTrans" cxnId="{18DFF3AB-2058-44ED-B89F-B396063EA154}">
      <dgm:prSet/>
      <dgm:spPr/>
      <dgm:t>
        <a:bodyPr/>
        <a:lstStyle/>
        <a:p>
          <a:endParaRPr lang="en-GB"/>
        </a:p>
      </dgm:t>
    </dgm:pt>
    <dgm:pt modelId="{8CBB84B6-AE03-4273-8B70-6C9D3AD1CD7B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dirty="0"/>
            <a:t>Managing fraud</a:t>
          </a:r>
        </a:p>
      </dgm:t>
    </dgm:pt>
    <dgm:pt modelId="{3252EB3F-84C8-49CF-B212-515D421EB050}" type="parTrans" cxnId="{258D4E04-5191-4092-86AE-F3818A3E06B6}">
      <dgm:prSet/>
      <dgm:spPr/>
      <dgm:t>
        <a:bodyPr/>
        <a:lstStyle/>
        <a:p>
          <a:endParaRPr lang="en-GB"/>
        </a:p>
      </dgm:t>
    </dgm:pt>
    <dgm:pt modelId="{3F8D655E-981B-4467-94BA-F0DE67F78A73}" type="sibTrans" cxnId="{258D4E04-5191-4092-86AE-F3818A3E06B6}">
      <dgm:prSet/>
      <dgm:spPr/>
      <dgm:t>
        <a:bodyPr/>
        <a:lstStyle/>
        <a:p>
          <a:endParaRPr lang="en-GB"/>
        </a:p>
      </dgm:t>
    </dgm:pt>
    <dgm:pt modelId="{181258EF-D1CA-42D2-9636-95BFE076E00C}" type="pres">
      <dgm:prSet presAssocID="{09CC779F-839A-4A6C-BDF7-7435877A950A}" presName="linear" presStyleCnt="0">
        <dgm:presLayoutVars>
          <dgm:animLvl val="lvl"/>
          <dgm:resizeHandles val="exact"/>
        </dgm:presLayoutVars>
      </dgm:prSet>
      <dgm:spPr/>
    </dgm:pt>
    <dgm:pt modelId="{3DDC054C-0059-43BA-9F46-CC180BCAC833}" type="pres">
      <dgm:prSet presAssocID="{748A20F4-BD9D-4A45-9FD1-FC50A75CC94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C16293-940D-4B8F-B7F4-E5AAE0A1EB51}" type="pres">
      <dgm:prSet presAssocID="{4DC84E41-B519-4FF7-9D79-9F1626FDCD2E}" presName="spacer" presStyleCnt="0"/>
      <dgm:spPr/>
    </dgm:pt>
    <dgm:pt modelId="{379462EB-46C9-4E6D-87EE-1E6985D35DEF}" type="pres">
      <dgm:prSet presAssocID="{89AF83AC-ED57-45CC-AED6-7F700132CC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6B09D8E-C1DB-4916-8CC9-DBB7F54C6F37}" type="pres">
      <dgm:prSet presAssocID="{A78BA887-43C6-4B8C-96BB-D320915E396B}" presName="spacer" presStyleCnt="0"/>
      <dgm:spPr/>
    </dgm:pt>
    <dgm:pt modelId="{A292F907-9A76-401B-9E6F-B207C97F6175}" type="pres">
      <dgm:prSet presAssocID="{8CBB84B6-AE03-4273-8B70-6C9D3AD1CD7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1831700-34A1-4A75-B7D2-0835BADC02AF}" srcId="{09CC779F-839A-4A6C-BDF7-7435877A950A}" destId="{748A20F4-BD9D-4A45-9FD1-FC50A75CC943}" srcOrd="0" destOrd="0" parTransId="{7DD41EDB-D3EB-4316-87E1-E560D6A378EB}" sibTransId="{4DC84E41-B519-4FF7-9D79-9F1626FDCD2E}"/>
    <dgm:cxn modelId="{258D4E04-5191-4092-86AE-F3818A3E06B6}" srcId="{09CC779F-839A-4A6C-BDF7-7435877A950A}" destId="{8CBB84B6-AE03-4273-8B70-6C9D3AD1CD7B}" srcOrd="2" destOrd="0" parTransId="{3252EB3F-84C8-49CF-B212-515D421EB050}" sibTransId="{3F8D655E-981B-4467-94BA-F0DE67F78A73}"/>
    <dgm:cxn modelId="{E142FF25-B3E7-48A1-9C8B-7FF187A6BD9C}" type="presOf" srcId="{8CBB84B6-AE03-4273-8B70-6C9D3AD1CD7B}" destId="{A292F907-9A76-401B-9E6F-B207C97F6175}" srcOrd="0" destOrd="0" presId="urn:microsoft.com/office/officeart/2005/8/layout/vList2"/>
    <dgm:cxn modelId="{D6D32D5C-134E-4150-8B67-FB296BF31898}" type="presOf" srcId="{89AF83AC-ED57-45CC-AED6-7F700132CC2E}" destId="{379462EB-46C9-4E6D-87EE-1E6985D35DEF}" srcOrd="0" destOrd="0" presId="urn:microsoft.com/office/officeart/2005/8/layout/vList2"/>
    <dgm:cxn modelId="{8FFE2042-B24A-4E16-92FF-8FA014E57BC2}" type="presOf" srcId="{748A20F4-BD9D-4A45-9FD1-FC50A75CC943}" destId="{3DDC054C-0059-43BA-9F46-CC180BCAC833}" srcOrd="0" destOrd="0" presId="urn:microsoft.com/office/officeart/2005/8/layout/vList2"/>
    <dgm:cxn modelId="{84636595-8311-4B1F-A6C4-331C0C313151}" type="presOf" srcId="{09CC779F-839A-4A6C-BDF7-7435877A950A}" destId="{181258EF-D1CA-42D2-9636-95BFE076E00C}" srcOrd="0" destOrd="0" presId="urn:microsoft.com/office/officeart/2005/8/layout/vList2"/>
    <dgm:cxn modelId="{18DFF3AB-2058-44ED-B89F-B396063EA154}" srcId="{09CC779F-839A-4A6C-BDF7-7435877A950A}" destId="{89AF83AC-ED57-45CC-AED6-7F700132CC2E}" srcOrd="1" destOrd="0" parTransId="{4DB88540-3851-480F-854F-76C441190F1F}" sibTransId="{A78BA887-43C6-4B8C-96BB-D320915E396B}"/>
    <dgm:cxn modelId="{82D0F52B-17C5-4A8D-90B5-A30982CA45E0}" type="presParOf" srcId="{181258EF-D1CA-42D2-9636-95BFE076E00C}" destId="{3DDC054C-0059-43BA-9F46-CC180BCAC833}" srcOrd="0" destOrd="0" presId="urn:microsoft.com/office/officeart/2005/8/layout/vList2"/>
    <dgm:cxn modelId="{12C017D4-CD86-4AEF-9C3A-3E82F951E33C}" type="presParOf" srcId="{181258EF-D1CA-42D2-9636-95BFE076E00C}" destId="{A2C16293-940D-4B8F-B7F4-E5AAE0A1EB51}" srcOrd="1" destOrd="0" presId="urn:microsoft.com/office/officeart/2005/8/layout/vList2"/>
    <dgm:cxn modelId="{70687B74-8D4E-45ED-83E2-5918CF7D500B}" type="presParOf" srcId="{181258EF-D1CA-42D2-9636-95BFE076E00C}" destId="{379462EB-46C9-4E6D-87EE-1E6985D35DEF}" srcOrd="2" destOrd="0" presId="urn:microsoft.com/office/officeart/2005/8/layout/vList2"/>
    <dgm:cxn modelId="{3807EDFE-1FB6-4FCA-9621-DB20FE2F438A}" type="presParOf" srcId="{181258EF-D1CA-42D2-9636-95BFE076E00C}" destId="{96B09D8E-C1DB-4916-8CC9-DBB7F54C6F37}" srcOrd="3" destOrd="0" presId="urn:microsoft.com/office/officeart/2005/8/layout/vList2"/>
    <dgm:cxn modelId="{ECC7C806-CD29-4968-B00D-7A0E165C2A36}" type="presParOf" srcId="{181258EF-D1CA-42D2-9636-95BFE076E00C}" destId="{A292F907-9A76-401B-9E6F-B207C97F617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C054C-0059-43BA-9F46-CC180BCAC833}">
      <dsp:nvSpPr>
        <dsp:cNvPr id="0" name=""/>
        <dsp:cNvSpPr/>
      </dsp:nvSpPr>
      <dsp:spPr>
        <a:xfrm>
          <a:off x="0" y="7978"/>
          <a:ext cx="7227503" cy="1319175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500" kern="1200" dirty="0"/>
            <a:t>What is fraud?</a:t>
          </a:r>
        </a:p>
      </dsp:txBody>
      <dsp:txXfrm>
        <a:off x="64397" y="72375"/>
        <a:ext cx="7098709" cy="1190381"/>
      </dsp:txXfrm>
    </dsp:sp>
    <dsp:sp modelId="{379462EB-46C9-4E6D-87EE-1E6985D35DEF}">
      <dsp:nvSpPr>
        <dsp:cNvPr id="0" name=""/>
        <dsp:cNvSpPr/>
      </dsp:nvSpPr>
      <dsp:spPr>
        <a:xfrm>
          <a:off x="0" y="1485553"/>
          <a:ext cx="7227503" cy="1319175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500" kern="1200" dirty="0"/>
            <a:t>Sector updates</a:t>
          </a:r>
        </a:p>
      </dsp:txBody>
      <dsp:txXfrm>
        <a:off x="64397" y="1549950"/>
        <a:ext cx="7098709" cy="1190381"/>
      </dsp:txXfrm>
    </dsp:sp>
    <dsp:sp modelId="{A292F907-9A76-401B-9E6F-B207C97F6175}">
      <dsp:nvSpPr>
        <dsp:cNvPr id="0" name=""/>
        <dsp:cNvSpPr/>
      </dsp:nvSpPr>
      <dsp:spPr>
        <a:xfrm>
          <a:off x="0" y="2963128"/>
          <a:ext cx="7227503" cy="1319175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500" kern="1200" dirty="0"/>
            <a:t>Managing fraud</a:t>
          </a:r>
        </a:p>
      </dsp:txBody>
      <dsp:txXfrm>
        <a:off x="64397" y="3027525"/>
        <a:ext cx="7098709" cy="11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2DCB7-D6D6-42FB-8BE1-771442E8945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18E2E-040C-447C-ADA9-827FB14889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60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Fraud – Theft with a trick</a:t>
            </a:r>
          </a:p>
          <a:p>
            <a:r>
              <a:rPr lang="en-GB" dirty="0"/>
              <a:t>Telling a lie to get money</a:t>
            </a:r>
          </a:p>
          <a:p>
            <a:endParaRPr lang="en-GB" dirty="0"/>
          </a:p>
          <a:p>
            <a:r>
              <a:rPr lang="en-GB" dirty="0"/>
              <a:t>Sector update:</a:t>
            </a:r>
          </a:p>
          <a:p>
            <a:r>
              <a:rPr lang="en-GB" dirty="0"/>
              <a:t>There's nothing new</a:t>
            </a:r>
          </a:p>
          <a:p>
            <a:r>
              <a:rPr lang="en-GB" dirty="0"/>
              <a:t>Economic uncertainty drives financial crime – internal and external</a:t>
            </a:r>
          </a:p>
          <a:p>
            <a:r>
              <a:rPr lang="en-GB" dirty="0"/>
              <a:t>Grant giving organised actors especially where </a:t>
            </a:r>
            <a:r>
              <a:rPr lang="en-GB" dirty="0" err="1"/>
              <a:t>cobnrtrols</a:t>
            </a:r>
            <a:r>
              <a:rPr lang="en-GB" dirty="0"/>
              <a:t> have been relaxed</a:t>
            </a:r>
          </a:p>
          <a:p>
            <a:r>
              <a:rPr lang="en-GB" dirty="0"/>
              <a:t>Duplicate claims (claims for the same purpose from the same person/people)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18E2E-040C-447C-ADA9-827FB14889E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Sector update:</a:t>
            </a:r>
          </a:p>
          <a:p>
            <a:r>
              <a:rPr lang="en-GB" dirty="0"/>
              <a:t>There's nothing new</a:t>
            </a:r>
          </a:p>
          <a:p>
            <a:r>
              <a:rPr lang="en-GB" dirty="0"/>
              <a:t>Economic uncertainty drives financial crime – internal and external</a:t>
            </a:r>
          </a:p>
          <a:p>
            <a:r>
              <a:rPr lang="en-GB" dirty="0"/>
              <a:t>Grant giving organised actors especially where </a:t>
            </a:r>
            <a:r>
              <a:rPr lang="en-GB" dirty="0" err="1"/>
              <a:t>cobnrtrols</a:t>
            </a:r>
            <a:r>
              <a:rPr lang="en-GB" dirty="0"/>
              <a:t> have been relaxed</a:t>
            </a:r>
          </a:p>
          <a:p>
            <a:r>
              <a:rPr lang="en-GB" dirty="0"/>
              <a:t>Duplicate claims (claims for the same purpose from the same person/people)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18E2E-040C-447C-ADA9-827FB14889E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9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do we encourage honesty?</a:t>
            </a:r>
          </a:p>
          <a:p>
            <a:r>
              <a:rPr lang="en-GB" dirty="0"/>
              <a:t>Proportionate verification</a:t>
            </a:r>
          </a:p>
          <a:p>
            <a:r>
              <a:rPr lang="en-GB" dirty="0"/>
              <a:t>Using our data – looking for duplicates, people and purpose, matching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18E2E-040C-447C-ADA9-827FB14889E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14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Sapeyassociates.co.uk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56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48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60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00000"/>
                </a:solidFill>
              </a:defRPr>
            </a:lvl1pPr>
          </a:lstStyle>
          <a:p>
            <a:r>
              <a:rPr lang="en-GB" dirty="0"/>
              <a:t>October 2020</a:t>
            </a:r>
          </a:p>
        </p:txBody>
      </p:sp>
      <p:pic>
        <p:nvPicPr>
          <p:cNvPr id="7" name="Content Placeholder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A0DF39BF-D662-4C7A-97F8-5D01597422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7223"/>
            <a:ext cx="3050638" cy="67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59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98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4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12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4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13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2E16A-8AE0-4665-87D5-A97D9E309BED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0F58E-241B-4AAB-9FC9-BEAC0E411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42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eventcharityfraud.org.uk/resources/" TargetMode="External"/><Relationship Id="rId2" Type="http://schemas.openxmlformats.org/officeDocument/2006/relationships/hyperlink" Target="https://lovebusiness-hatefraud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ybergriffin.police.uk/video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phil-sapey-b1b3121a?lipi=urn%3Ali%3Apage%3Ad_flagship3_profile_view_base_contact_details%3BhnfKyBGVREiMWiLUEQDaYg%3D%3D" TargetMode="External"/><Relationship Id="rId2" Type="http://schemas.openxmlformats.org/officeDocument/2006/relationships/hyperlink" Target="mailto:Phil@Sapeyassociates.co.uk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55957-A918-4AC2-9B14-718162091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GB" sz="3700" dirty="0">
                <a:solidFill>
                  <a:srgbClr val="FFFFFF"/>
                </a:solidFill>
              </a:rPr>
              <a:t>Fraud Update</a:t>
            </a:r>
            <a:br>
              <a:rPr lang="en-GB" sz="3700" dirty="0">
                <a:solidFill>
                  <a:srgbClr val="FFFFFF"/>
                </a:solidFill>
              </a:rPr>
            </a:br>
            <a:r>
              <a:rPr lang="en-GB" sz="3700" dirty="0">
                <a:solidFill>
                  <a:srgbClr val="FFFFFF"/>
                </a:solidFill>
              </a:rPr>
              <a:t>January 2023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19596EFE-B935-45CE-B6B8-B3252F03E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rgbClr val="FFC000"/>
                </a:solidFill>
              </a:rPr>
              <a:t>Phil Sapey</a:t>
            </a:r>
          </a:p>
          <a:p>
            <a:pPr algn="l"/>
            <a:r>
              <a:rPr lang="en-GB" sz="2000" dirty="0">
                <a:solidFill>
                  <a:srgbClr val="FFC000"/>
                </a:solidFill>
              </a:rPr>
              <a:t>Counter Fraud Consultant</a:t>
            </a: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237C8E83-B866-4BC0-B10C-D82987F835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68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35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5374D-F930-4C80-AB4A-32C3470C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Fraud risk assessments</a:t>
            </a:r>
          </a:p>
        </p:txBody>
      </p:sp>
      <p:pic>
        <p:nvPicPr>
          <p:cNvPr id="7" name="Content Placeholder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927E478D-0AA5-4538-939F-45AF5F6E18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918"/>
            <a:ext cx="3050638" cy="717082"/>
          </a:xfr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CA8F7EF-011A-4398-A4A8-E365FE9E9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2219697"/>
              </p:ext>
            </p:extLst>
          </p:nvPr>
        </p:nvGraphicFramePr>
        <p:xfrm>
          <a:off x="2482248" y="1283859"/>
          <a:ext cx="7227503" cy="4290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4934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2576A-E141-BCAE-41AB-A8DCA479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Sector updates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B786A9-D8D2-3BD5-E349-DC84054426C7}"/>
              </a:ext>
            </a:extLst>
          </p:cNvPr>
          <p:cNvSpPr/>
          <p:nvPr/>
        </p:nvSpPr>
        <p:spPr>
          <a:xfrm>
            <a:off x="562351" y="2100943"/>
            <a:ext cx="2710543" cy="2656114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There’s no great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surprises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4A9DA83-1CA7-5697-3A9A-44B5D20CEC77}"/>
              </a:ext>
            </a:extLst>
          </p:cNvPr>
          <p:cNvSpPr/>
          <p:nvPr/>
        </p:nvSpPr>
        <p:spPr>
          <a:xfrm>
            <a:off x="2728608" y="1590221"/>
            <a:ext cx="3799115" cy="3677557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Weaknesses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where controls are relaxed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7E2AEF-C382-C59F-686D-C1F9AB4AB1D5}"/>
              </a:ext>
            </a:extLst>
          </p:cNvPr>
          <p:cNvSpPr/>
          <p:nvPr/>
        </p:nvSpPr>
        <p:spPr>
          <a:xfrm>
            <a:off x="6072489" y="2097654"/>
            <a:ext cx="3006198" cy="2763157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Duplicate claims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1E579D5-74CF-24D4-3611-5E86F5E0C17C}"/>
              </a:ext>
            </a:extLst>
          </p:cNvPr>
          <p:cNvSpPr/>
          <p:nvPr/>
        </p:nvSpPr>
        <p:spPr>
          <a:xfrm>
            <a:off x="8900887" y="2314120"/>
            <a:ext cx="2255309" cy="2229757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Cyber</a:t>
            </a:r>
          </a:p>
        </p:txBody>
      </p:sp>
    </p:spTree>
    <p:extLst>
      <p:ext uri="{BB962C8B-B14F-4D97-AF65-F5344CB8AC3E}">
        <p14:creationId xmlns:p14="http://schemas.microsoft.com/office/powerpoint/2010/main" val="29384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5510F-269F-9617-31EC-07C12D55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D2CD-E906-5615-36D1-466E6E2BB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Love business hate fraud:</a:t>
            </a:r>
          </a:p>
          <a:p>
            <a:pPr marL="176213" indent="0">
              <a:buNone/>
            </a:pPr>
            <a:r>
              <a:rPr lang="en-GB" dirty="0">
                <a:hlinkClick r:id="rId2"/>
              </a:rPr>
              <a:t>https://lovebusiness-hatefraud.org.uk/</a:t>
            </a:r>
            <a:endParaRPr lang="en-GB" dirty="0"/>
          </a:p>
          <a:p>
            <a:r>
              <a:rPr lang="en-GB" dirty="0"/>
              <a:t>Prevent charity fraud:</a:t>
            </a:r>
          </a:p>
          <a:p>
            <a:pPr marL="176213" indent="0">
              <a:buNone/>
            </a:pPr>
            <a:r>
              <a:rPr lang="en-GB" dirty="0">
                <a:hlinkClick r:id="rId3"/>
              </a:rPr>
              <a:t>https://preventcharityfraud.org.uk/resources/</a:t>
            </a:r>
            <a:endParaRPr lang="en-GB" dirty="0"/>
          </a:p>
          <a:p>
            <a:pPr marL="268288" indent="-268288"/>
            <a:r>
              <a:rPr lang="en-GB" dirty="0"/>
              <a:t>Cyber griffin</a:t>
            </a:r>
          </a:p>
          <a:p>
            <a:pPr marL="176213" indent="0">
              <a:buNone/>
            </a:pPr>
            <a:r>
              <a:rPr lang="en-GB" dirty="0">
                <a:hlinkClick r:id="rId4"/>
              </a:rPr>
              <a:t>https://cybergriffin.police.uk/videos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26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CA61-322B-4253-8E19-030BEB87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Encouraging honesty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E35885-3529-46F3-8830-0EC4AB713ED4}"/>
              </a:ext>
            </a:extLst>
          </p:cNvPr>
          <p:cNvSpPr/>
          <p:nvPr/>
        </p:nvSpPr>
        <p:spPr>
          <a:xfrm>
            <a:off x="63195" y="2208894"/>
            <a:ext cx="1931607" cy="2020206"/>
          </a:xfrm>
          <a:prstGeom prst="ellipse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How?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063D2D-B8A3-4FBC-86A1-956F5118FBE8}"/>
              </a:ext>
            </a:extLst>
          </p:cNvPr>
          <p:cNvSpPr/>
          <p:nvPr/>
        </p:nvSpPr>
        <p:spPr>
          <a:xfrm>
            <a:off x="1519933" y="1859644"/>
            <a:ext cx="4196363" cy="4210956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Proportionate verification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5BF363-421A-4A9E-A664-42A493ECA2FC}"/>
              </a:ext>
            </a:extLst>
          </p:cNvPr>
          <p:cNvSpPr/>
          <p:nvPr/>
        </p:nvSpPr>
        <p:spPr>
          <a:xfrm>
            <a:off x="6051295" y="1913330"/>
            <a:ext cx="2950333" cy="2883558"/>
          </a:xfrm>
          <a:prstGeom prst="ellipse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Fraud response plan 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6CE587-8375-493B-8CAE-9AADA3782908}"/>
              </a:ext>
            </a:extLst>
          </p:cNvPr>
          <p:cNvSpPr/>
          <p:nvPr/>
        </p:nvSpPr>
        <p:spPr>
          <a:xfrm>
            <a:off x="8526759" y="2865582"/>
            <a:ext cx="2585153" cy="2735776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Data sharing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3004757-7436-6BD9-1C99-AA5D6EAFABA8}"/>
              </a:ext>
            </a:extLst>
          </p:cNvPr>
          <p:cNvSpPr/>
          <p:nvPr/>
        </p:nvSpPr>
        <p:spPr>
          <a:xfrm>
            <a:off x="4805265" y="3581152"/>
            <a:ext cx="1931608" cy="2020206"/>
          </a:xfrm>
          <a:prstGeom prst="ellipse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91041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F3D3-5D07-42F6-8A6E-60C65768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Sapey Associates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C81B0-75CB-4D09-B61A-5D6E790B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Phil@Sapeyassociates.co.uk</a:t>
            </a:r>
            <a:endParaRPr lang="en-GB" dirty="0"/>
          </a:p>
          <a:p>
            <a:r>
              <a:rPr lang="en-GB" dirty="0"/>
              <a:t>@</a:t>
            </a:r>
            <a:r>
              <a:rPr lang="en-GB" dirty="0" err="1"/>
              <a:t>philsapey</a:t>
            </a:r>
            <a:endParaRPr lang="en-GB" dirty="0"/>
          </a:p>
          <a:p>
            <a:r>
              <a:rPr lang="en-GB"/>
              <a:t> </a:t>
            </a:r>
            <a:r>
              <a:rPr lang="en-GB" u="sng">
                <a:hlinkClick r:id="rId3"/>
              </a:rPr>
              <a:t>Linkedin</a:t>
            </a:r>
            <a:r>
              <a:rPr lang="en-GB" u="sng" dirty="0">
                <a:hlinkClick r:id="rId3"/>
              </a:rPr>
              <a:t>.com/in/phil-sapey-b1b3121a</a:t>
            </a:r>
            <a:endParaRPr lang="en-GB" u="sng" dirty="0"/>
          </a:p>
          <a:p>
            <a:r>
              <a:rPr lang="en-GB" u="sng" dirty="0"/>
              <a:t>sapeyassociates.co.uk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68A47E-C515-46DB-8E61-246267B05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Understanding anti-fraud solutions</a:t>
            </a:r>
          </a:p>
        </p:txBody>
      </p:sp>
      <p:pic>
        <p:nvPicPr>
          <p:cNvPr id="1026" name="Picture 2" descr="Twitter logo history | Creative Freedom">
            <a:extLst>
              <a:ext uri="{FF2B5EF4-FFF2-40B4-BE49-F238E27FC236}">
                <a16:creationId xmlns:a16="http://schemas.microsoft.com/office/drawing/2014/main" id="{6F40B444-23A8-4957-AD00-655D64415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979" y="1511060"/>
            <a:ext cx="672418" cy="54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nkedin - Free social media icons">
            <a:extLst>
              <a:ext uri="{FF2B5EF4-FFF2-40B4-BE49-F238E27FC236}">
                <a16:creationId xmlns:a16="http://schemas.microsoft.com/office/drawing/2014/main" id="{4BDBB20A-988D-4CB8-A24C-E5362BCA75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2" b="-8433"/>
          <a:stretch/>
        </p:blipFill>
        <p:spPr bwMode="auto">
          <a:xfrm>
            <a:off x="4649486" y="2057400"/>
            <a:ext cx="869911" cy="60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77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Widescreen</PresentationFormat>
  <Paragraphs>51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Century Gothic</vt:lpstr>
      <vt:lpstr>Office Theme</vt:lpstr>
      <vt:lpstr>Fraud Update January 2023</vt:lpstr>
      <vt:lpstr>Fraud risk assessments</vt:lpstr>
      <vt:lpstr>Sector updates</vt:lpstr>
      <vt:lpstr>Resources</vt:lpstr>
      <vt:lpstr>Encouraging honesty</vt:lpstr>
      <vt:lpstr>Sapey Associates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Fraud risk assessments: What are they and why now?</dc:title>
  <dc:creator>Phil Sapey</dc:creator>
  <cp:lastModifiedBy>Phil Sapey</cp:lastModifiedBy>
  <cp:revision>2</cp:revision>
  <dcterms:created xsi:type="dcterms:W3CDTF">2020-10-21T06:33:18Z</dcterms:created>
  <dcterms:modified xsi:type="dcterms:W3CDTF">2023-01-30T20:53:01Z</dcterms:modified>
</cp:coreProperties>
</file>