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7"/>
  </p:notesMasterIdLst>
  <p:handoutMasterIdLst>
    <p:handoutMasterId r:id="rId18"/>
  </p:handoutMasterIdLst>
  <p:sldIdLst>
    <p:sldId id="1002" r:id="rId2"/>
    <p:sldId id="312" r:id="rId3"/>
    <p:sldId id="1007" r:id="rId4"/>
    <p:sldId id="1008" r:id="rId5"/>
    <p:sldId id="955" r:id="rId6"/>
    <p:sldId id="884" r:id="rId7"/>
    <p:sldId id="929" r:id="rId8"/>
    <p:sldId id="941" r:id="rId9"/>
    <p:sldId id="1014" r:id="rId10"/>
    <p:sldId id="1004" r:id="rId11"/>
    <p:sldId id="531" r:id="rId12"/>
    <p:sldId id="276" r:id="rId13"/>
    <p:sldId id="846" r:id="rId14"/>
    <p:sldId id="892" r:id="rId15"/>
    <p:sldId id="1013" r:id="rId16"/>
  </p:sldIdLst>
  <p:sldSz cx="9144000" cy="6858000" type="screen4x3"/>
  <p:notesSz cx="6888163" cy="10020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FF"/>
    <a:srgbClr val="003399"/>
    <a:srgbClr val="009999"/>
    <a:srgbClr val="0000FF"/>
    <a:srgbClr val="008080"/>
    <a:srgbClr val="003300"/>
    <a:srgbClr val="FF9966"/>
    <a:srgbClr val="FFFFF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0" autoAdjust="0"/>
    <p:restoredTop sz="90743" autoAdjust="0"/>
  </p:normalViewPr>
  <p:slideViewPr>
    <p:cSldViewPr>
      <p:cViewPr varScale="1">
        <p:scale>
          <a:sx n="98" d="100"/>
          <a:sy n="98" d="100"/>
        </p:scale>
        <p:origin x="9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ED3E3E-9AF5-43FC-8C01-499078A0CB96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8245F9-EEED-4D3B-9D9B-FAFC638C73E6}">
      <dgm:prSet/>
      <dgm:spPr/>
      <dgm:t>
        <a:bodyPr/>
        <a:lstStyle/>
        <a:p>
          <a:r>
            <a:rPr lang="en-GB" dirty="0"/>
            <a:t>Work out </a:t>
          </a:r>
          <a:r>
            <a:rPr lang="en-GB" b="1" dirty="0"/>
            <a:t>maximum amount </a:t>
          </a:r>
          <a:r>
            <a:rPr lang="en-GB" dirty="0"/>
            <a:t>of UC payable by adding up </a:t>
          </a:r>
          <a:r>
            <a:rPr lang="en-GB" b="1" dirty="0"/>
            <a:t>standard allowances </a:t>
          </a:r>
          <a:r>
            <a:rPr lang="en-GB" dirty="0"/>
            <a:t>and </a:t>
          </a:r>
          <a:r>
            <a:rPr lang="en-GB" b="1" dirty="0"/>
            <a:t>elements</a:t>
          </a:r>
          <a:endParaRPr lang="en-US" dirty="0"/>
        </a:p>
      </dgm:t>
    </dgm:pt>
    <dgm:pt modelId="{C010FC20-F90F-4187-BB98-8AAC66F98D73}" type="parTrans" cxnId="{92866E42-62D3-4C2B-9B15-713D58343891}">
      <dgm:prSet/>
      <dgm:spPr/>
      <dgm:t>
        <a:bodyPr/>
        <a:lstStyle/>
        <a:p>
          <a:endParaRPr lang="en-US"/>
        </a:p>
      </dgm:t>
    </dgm:pt>
    <dgm:pt modelId="{2681C611-BCCF-41F4-B503-9A4D859D744E}" type="sibTrans" cxnId="{92866E42-62D3-4C2B-9B15-713D58343891}">
      <dgm:prSet/>
      <dgm:spPr/>
      <dgm:t>
        <a:bodyPr/>
        <a:lstStyle/>
        <a:p>
          <a:endParaRPr lang="en-US"/>
        </a:p>
      </dgm:t>
    </dgm:pt>
    <dgm:pt modelId="{DBF68257-3B8D-4267-A3FA-209E19643F00}">
      <dgm:prSet/>
      <dgm:spPr/>
      <dgm:t>
        <a:bodyPr/>
        <a:lstStyle/>
        <a:p>
          <a:r>
            <a:rPr lang="en-GB" dirty="0"/>
            <a:t>Work out the </a:t>
          </a:r>
          <a:r>
            <a:rPr lang="en-GB" b="1" dirty="0"/>
            <a:t>‘relevant income</a:t>
          </a:r>
          <a:r>
            <a:rPr lang="en-GB" dirty="0"/>
            <a:t>’ – made up of </a:t>
          </a:r>
          <a:r>
            <a:rPr lang="en-GB" b="1" dirty="0"/>
            <a:t>unearned</a:t>
          </a:r>
          <a:r>
            <a:rPr lang="en-GB" dirty="0"/>
            <a:t> and </a:t>
          </a:r>
          <a:r>
            <a:rPr lang="en-GB" b="1" dirty="0"/>
            <a:t>earned</a:t>
          </a:r>
          <a:r>
            <a:rPr lang="en-GB" dirty="0"/>
            <a:t> income</a:t>
          </a:r>
          <a:endParaRPr lang="en-US" dirty="0"/>
        </a:p>
      </dgm:t>
    </dgm:pt>
    <dgm:pt modelId="{BBF6E82C-F383-4F3D-A7F7-8BE7719D883C}" type="parTrans" cxnId="{76141C97-A739-4E98-BCE3-4CC71A2C7FAD}">
      <dgm:prSet/>
      <dgm:spPr/>
      <dgm:t>
        <a:bodyPr/>
        <a:lstStyle/>
        <a:p>
          <a:endParaRPr lang="en-US"/>
        </a:p>
      </dgm:t>
    </dgm:pt>
    <dgm:pt modelId="{183BB3ED-DAFE-4211-B510-7F9F0A2421BF}" type="sibTrans" cxnId="{76141C97-A739-4E98-BCE3-4CC71A2C7FAD}">
      <dgm:prSet/>
      <dgm:spPr/>
      <dgm:t>
        <a:bodyPr/>
        <a:lstStyle/>
        <a:p>
          <a:endParaRPr lang="en-US"/>
        </a:p>
      </dgm:t>
    </dgm:pt>
    <dgm:pt modelId="{DB5C16A9-F7EA-49FF-874D-128084FDD45B}">
      <dgm:prSet/>
      <dgm:spPr/>
      <dgm:t>
        <a:bodyPr/>
        <a:lstStyle/>
        <a:p>
          <a:r>
            <a:rPr lang="en-GB" dirty="0"/>
            <a:t>Where relevant income is </a:t>
          </a:r>
          <a:r>
            <a:rPr lang="en-GB" b="1" dirty="0"/>
            <a:t>lower</a:t>
          </a:r>
          <a:r>
            <a:rPr lang="en-GB" dirty="0"/>
            <a:t> than maximum UC, UC will be the difference between the two!</a:t>
          </a:r>
          <a:endParaRPr lang="en-US" dirty="0"/>
        </a:p>
      </dgm:t>
    </dgm:pt>
    <dgm:pt modelId="{8CB33064-A49D-4565-A06B-DA9D88288CF5}" type="parTrans" cxnId="{88A608D9-D660-4968-8A67-4114AF752094}">
      <dgm:prSet/>
      <dgm:spPr/>
      <dgm:t>
        <a:bodyPr/>
        <a:lstStyle/>
        <a:p>
          <a:endParaRPr lang="en-US"/>
        </a:p>
      </dgm:t>
    </dgm:pt>
    <dgm:pt modelId="{26C14E3C-C6ED-4DCF-A501-DF1B55EA6310}" type="sibTrans" cxnId="{88A608D9-D660-4968-8A67-4114AF752094}">
      <dgm:prSet/>
      <dgm:spPr/>
      <dgm:t>
        <a:bodyPr/>
        <a:lstStyle/>
        <a:p>
          <a:endParaRPr lang="en-US"/>
        </a:p>
      </dgm:t>
    </dgm:pt>
    <dgm:pt modelId="{662EDF93-ECDE-469A-B78A-A13CE7E9C446}" type="pres">
      <dgm:prSet presAssocID="{ABED3E3E-9AF5-43FC-8C01-499078A0CB96}" presName="Name0" presStyleCnt="0">
        <dgm:presLayoutVars>
          <dgm:dir/>
          <dgm:animLvl val="lvl"/>
          <dgm:resizeHandles val="exact"/>
        </dgm:presLayoutVars>
      </dgm:prSet>
      <dgm:spPr/>
    </dgm:pt>
    <dgm:pt modelId="{0A4A9513-6740-4D53-BEB7-6F371197AD24}" type="pres">
      <dgm:prSet presAssocID="{DB5C16A9-F7EA-49FF-874D-128084FDD45B}" presName="boxAndChildren" presStyleCnt="0"/>
      <dgm:spPr/>
    </dgm:pt>
    <dgm:pt modelId="{867CB87D-D015-4537-8F9E-35E2697AEF1A}" type="pres">
      <dgm:prSet presAssocID="{DB5C16A9-F7EA-49FF-874D-128084FDD45B}" presName="parentTextBox" presStyleLbl="node1" presStyleIdx="0" presStyleCnt="3"/>
      <dgm:spPr/>
    </dgm:pt>
    <dgm:pt modelId="{8DA99D8D-EADC-44E0-BCD1-21FEE7945A44}" type="pres">
      <dgm:prSet presAssocID="{183BB3ED-DAFE-4211-B510-7F9F0A2421BF}" presName="sp" presStyleCnt="0"/>
      <dgm:spPr/>
    </dgm:pt>
    <dgm:pt modelId="{75657474-86FF-423B-B4F2-53452EE9E1F9}" type="pres">
      <dgm:prSet presAssocID="{DBF68257-3B8D-4267-A3FA-209E19643F00}" presName="arrowAndChildren" presStyleCnt="0"/>
      <dgm:spPr/>
    </dgm:pt>
    <dgm:pt modelId="{50EC5207-C123-45A3-A50C-977F5F92165C}" type="pres">
      <dgm:prSet presAssocID="{DBF68257-3B8D-4267-A3FA-209E19643F00}" presName="parentTextArrow" presStyleLbl="node1" presStyleIdx="1" presStyleCnt="3"/>
      <dgm:spPr/>
    </dgm:pt>
    <dgm:pt modelId="{FCAF3E74-69B3-4F8E-A911-51056AA9965B}" type="pres">
      <dgm:prSet presAssocID="{2681C611-BCCF-41F4-B503-9A4D859D744E}" presName="sp" presStyleCnt="0"/>
      <dgm:spPr/>
    </dgm:pt>
    <dgm:pt modelId="{0A6D8D59-DE53-48F1-9431-95E2C5FD7D4F}" type="pres">
      <dgm:prSet presAssocID="{668245F9-EEED-4D3B-9D9B-FAFC638C73E6}" presName="arrowAndChildren" presStyleCnt="0"/>
      <dgm:spPr/>
    </dgm:pt>
    <dgm:pt modelId="{202E0CCF-9CC2-4DFA-A631-F1341C368007}" type="pres">
      <dgm:prSet presAssocID="{668245F9-EEED-4D3B-9D9B-FAFC638C73E6}" presName="parentTextArrow" presStyleLbl="node1" presStyleIdx="2" presStyleCnt="3"/>
      <dgm:spPr/>
    </dgm:pt>
  </dgm:ptLst>
  <dgm:cxnLst>
    <dgm:cxn modelId="{24E20C34-3EC8-4D3F-BEDD-5EF0470ED7AC}" type="presOf" srcId="{DB5C16A9-F7EA-49FF-874D-128084FDD45B}" destId="{867CB87D-D015-4537-8F9E-35E2697AEF1A}" srcOrd="0" destOrd="0" presId="urn:microsoft.com/office/officeart/2005/8/layout/process4"/>
    <dgm:cxn modelId="{92866E42-62D3-4C2B-9B15-713D58343891}" srcId="{ABED3E3E-9AF5-43FC-8C01-499078A0CB96}" destId="{668245F9-EEED-4D3B-9D9B-FAFC638C73E6}" srcOrd="0" destOrd="0" parTransId="{C010FC20-F90F-4187-BB98-8AAC66F98D73}" sibTransId="{2681C611-BCCF-41F4-B503-9A4D859D744E}"/>
    <dgm:cxn modelId="{7FC3C575-F8C7-443B-9620-3611DD1B01ED}" type="presOf" srcId="{DBF68257-3B8D-4267-A3FA-209E19643F00}" destId="{50EC5207-C123-45A3-A50C-977F5F92165C}" srcOrd="0" destOrd="0" presId="urn:microsoft.com/office/officeart/2005/8/layout/process4"/>
    <dgm:cxn modelId="{87FDA256-0267-432B-A3FD-A0564F199DDB}" type="presOf" srcId="{668245F9-EEED-4D3B-9D9B-FAFC638C73E6}" destId="{202E0CCF-9CC2-4DFA-A631-F1341C368007}" srcOrd="0" destOrd="0" presId="urn:microsoft.com/office/officeart/2005/8/layout/process4"/>
    <dgm:cxn modelId="{76141C97-A739-4E98-BCE3-4CC71A2C7FAD}" srcId="{ABED3E3E-9AF5-43FC-8C01-499078A0CB96}" destId="{DBF68257-3B8D-4267-A3FA-209E19643F00}" srcOrd="1" destOrd="0" parTransId="{BBF6E82C-F383-4F3D-A7F7-8BE7719D883C}" sibTransId="{183BB3ED-DAFE-4211-B510-7F9F0A2421BF}"/>
    <dgm:cxn modelId="{8E9ECDAB-5CA9-4C01-8165-92D6E6FDF099}" type="presOf" srcId="{ABED3E3E-9AF5-43FC-8C01-499078A0CB96}" destId="{662EDF93-ECDE-469A-B78A-A13CE7E9C446}" srcOrd="0" destOrd="0" presId="urn:microsoft.com/office/officeart/2005/8/layout/process4"/>
    <dgm:cxn modelId="{88A608D9-D660-4968-8A67-4114AF752094}" srcId="{ABED3E3E-9AF5-43FC-8C01-499078A0CB96}" destId="{DB5C16A9-F7EA-49FF-874D-128084FDD45B}" srcOrd="2" destOrd="0" parTransId="{8CB33064-A49D-4565-A06B-DA9D88288CF5}" sibTransId="{26C14E3C-C6ED-4DCF-A501-DF1B55EA6310}"/>
    <dgm:cxn modelId="{06713E66-51A0-45D4-A9D2-DD7E1A8C9EB1}" type="presParOf" srcId="{662EDF93-ECDE-469A-B78A-A13CE7E9C446}" destId="{0A4A9513-6740-4D53-BEB7-6F371197AD24}" srcOrd="0" destOrd="0" presId="urn:microsoft.com/office/officeart/2005/8/layout/process4"/>
    <dgm:cxn modelId="{6BD60EF5-117D-4F35-80B8-4EE2A27F5847}" type="presParOf" srcId="{0A4A9513-6740-4D53-BEB7-6F371197AD24}" destId="{867CB87D-D015-4537-8F9E-35E2697AEF1A}" srcOrd="0" destOrd="0" presId="urn:microsoft.com/office/officeart/2005/8/layout/process4"/>
    <dgm:cxn modelId="{6F34EDE4-76A7-4F7F-BF23-DBA303991ACC}" type="presParOf" srcId="{662EDF93-ECDE-469A-B78A-A13CE7E9C446}" destId="{8DA99D8D-EADC-44E0-BCD1-21FEE7945A44}" srcOrd="1" destOrd="0" presId="urn:microsoft.com/office/officeart/2005/8/layout/process4"/>
    <dgm:cxn modelId="{37010F41-6F71-4E4C-A3BC-EC5E0132A563}" type="presParOf" srcId="{662EDF93-ECDE-469A-B78A-A13CE7E9C446}" destId="{75657474-86FF-423B-B4F2-53452EE9E1F9}" srcOrd="2" destOrd="0" presId="urn:microsoft.com/office/officeart/2005/8/layout/process4"/>
    <dgm:cxn modelId="{415A5EC9-BA0A-4AD4-B1E1-9538A98BC3FF}" type="presParOf" srcId="{75657474-86FF-423B-B4F2-53452EE9E1F9}" destId="{50EC5207-C123-45A3-A50C-977F5F92165C}" srcOrd="0" destOrd="0" presId="urn:microsoft.com/office/officeart/2005/8/layout/process4"/>
    <dgm:cxn modelId="{C0ED6EFE-0C04-4F7A-BA32-8283E02D8AEC}" type="presParOf" srcId="{662EDF93-ECDE-469A-B78A-A13CE7E9C446}" destId="{FCAF3E74-69B3-4F8E-A911-51056AA9965B}" srcOrd="3" destOrd="0" presId="urn:microsoft.com/office/officeart/2005/8/layout/process4"/>
    <dgm:cxn modelId="{6BAFC12E-1C64-4954-A3ED-D089EBF909EA}" type="presParOf" srcId="{662EDF93-ECDE-469A-B78A-A13CE7E9C446}" destId="{0A6D8D59-DE53-48F1-9431-95E2C5FD7D4F}" srcOrd="4" destOrd="0" presId="urn:microsoft.com/office/officeart/2005/8/layout/process4"/>
    <dgm:cxn modelId="{04389271-9963-4321-9A9F-7A1D83089405}" type="presParOf" srcId="{0A6D8D59-DE53-48F1-9431-95E2C5FD7D4F}" destId="{202E0CCF-9CC2-4DFA-A631-F1341C36800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CB87D-D015-4537-8F9E-35E2697AEF1A}">
      <dsp:nvSpPr>
        <dsp:cNvPr id="0" name=""/>
        <dsp:cNvSpPr/>
      </dsp:nvSpPr>
      <dsp:spPr>
        <a:xfrm>
          <a:off x="0" y="4438790"/>
          <a:ext cx="4941519" cy="14569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Where relevant income is </a:t>
          </a:r>
          <a:r>
            <a:rPr lang="en-GB" sz="2500" b="1" kern="1200" dirty="0"/>
            <a:t>lower</a:t>
          </a:r>
          <a:r>
            <a:rPr lang="en-GB" sz="2500" kern="1200" dirty="0"/>
            <a:t> than maximum UC, UC will be the difference between the two!</a:t>
          </a:r>
          <a:endParaRPr lang="en-US" sz="2500" kern="1200" dirty="0"/>
        </a:p>
      </dsp:txBody>
      <dsp:txXfrm>
        <a:off x="0" y="4438790"/>
        <a:ext cx="4941519" cy="1456910"/>
      </dsp:txXfrm>
    </dsp:sp>
    <dsp:sp modelId="{50EC5207-C123-45A3-A50C-977F5F92165C}">
      <dsp:nvSpPr>
        <dsp:cNvPr id="0" name=""/>
        <dsp:cNvSpPr/>
      </dsp:nvSpPr>
      <dsp:spPr>
        <a:xfrm rot="10800000">
          <a:off x="0" y="2219916"/>
          <a:ext cx="4941519" cy="2240727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Work out the </a:t>
          </a:r>
          <a:r>
            <a:rPr lang="en-GB" sz="2500" b="1" kern="1200" dirty="0"/>
            <a:t>‘relevant income</a:t>
          </a:r>
          <a:r>
            <a:rPr lang="en-GB" sz="2500" kern="1200" dirty="0"/>
            <a:t>’ – made up of </a:t>
          </a:r>
          <a:r>
            <a:rPr lang="en-GB" sz="2500" b="1" kern="1200" dirty="0"/>
            <a:t>unearned</a:t>
          </a:r>
          <a:r>
            <a:rPr lang="en-GB" sz="2500" kern="1200" dirty="0"/>
            <a:t> and </a:t>
          </a:r>
          <a:r>
            <a:rPr lang="en-GB" sz="2500" b="1" kern="1200" dirty="0"/>
            <a:t>earned</a:t>
          </a:r>
          <a:r>
            <a:rPr lang="en-GB" sz="2500" kern="1200" dirty="0"/>
            <a:t> income</a:t>
          </a:r>
          <a:endParaRPr lang="en-US" sz="2500" kern="1200" dirty="0"/>
        </a:p>
      </dsp:txBody>
      <dsp:txXfrm rot="10800000">
        <a:off x="0" y="2219916"/>
        <a:ext cx="4941519" cy="1455957"/>
      </dsp:txXfrm>
    </dsp:sp>
    <dsp:sp modelId="{202E0CCF-9CC2-4DFA-A631-F1341C368007}">
      <dsp:nvSpPr>
        <dsp:cNvPr id="0" name=""/>
        <dsp:cNvSpPr/>
      </dsp:nvSpPr>
      <dsp:spPr>
        <a:xfrm rot="10800000">
          <a:off x="0" y="1042"/>
          <a:ext cx="4941519" cy="2240727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Work out </a:t>
          </a:r>
          <a:r>
            <a:rPr lang="en-GB" sz="2500" b="1" kern="1200" dirty="0"/>
            <a:t>maximum amount </a:t>
          </a:r>
          <a:r>
            <a:rPr lang="en-GB" sz="2500" kern="1200" dirty="0"/>
            <a:t>of UC payable by adding up </a:t>
          </a:r>
          <a:r>
            <a:rPr lang="en-GB" sz="2500" b="1" kern="1200" dirty="0"/>
            <a:t>standard allowances </a:t>
          </a:r>
          <a:r>
            <a:rPr lang="en-GB" sz="2500" kern="1200" dirty="0"/>
            <a:t>and </a:t>
          </a:r>
          <a:r>
            <a:rPr lang="en-GB" sz="2500" b="1" kern="1200" dirty="0"/>
            <a:t>elements</a:t>
          </a:r>
          <a:endParaRPr lang="en-US" sz="2500" kern="1200" dirty="0"/>
        </a:p>
      </dsp:txBody>
      <dsp:txXfrm rot="10800000">
        <a:off x="0" y="1042"/>
        <a:ext cx="4941519" cy="1455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1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293" y="2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2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9288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  <p:sp>
        <p:nvSpPr>
          <p:cNvPr id="17413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293" y="9519288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F90CF3A3-FA8F-4ACF-B486-534DF1A5895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293" y="2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60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25" y="4759643"/>
            <a:ext cx="5051319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9288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293" y="9519288"/>
            <a:ext cx="2984870" cy="50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4" rIns="94205" bIns="4710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AD92EF04-25DC-4D5C-B602-C4F4AC19F8A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4120760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5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7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>
                <a:latin typeface="Times New Roman" pitchFamily="18" charset="0"/>
              </a:rPr>
              <a:t>Explain aims of the course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>
              <a:latin typeface="Times New Roman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A83AAA-BCBA-4AE0-89C5-66A0ABA4BD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JK Oct 22</a:t>
            </a:r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F6225-A876-43A0-AE98-5D0668C803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629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F6225-A876-43A0-AE98-5D0668C803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88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2EF04-25DC-4D5C-B602-C4F4AC19F8AA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8BE4-1736-4ADD-ACDE-B4033CF3F1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37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2EF04-25DC-4D5C-B602-C4F4AC19F8AA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8BE4-1736-4ADD-ACDE-B4033CF3F1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243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2EF04-25DC-4D5C-B602-C4F4AC19F8AA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A0657-D98A-483B-97FC-D685E091D4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486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2EF04-25DC-4D5C-B602-C4F4AC19F8AA}" type="slidenum">
              <a:rPr lang="en-GB" altLang="en-US" smtClean="0"/>
              <a:pPr/>
              <a:t>14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68430-29D1-46A2-BEEF-DB085A7D9D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349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5433F-0A6E-4E9F-9897-461C9598A6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JK Oct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73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4354E-CFF8-4A73-934A-53CC3E4EACB2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EC100-DF84-471B-A00C-E77E757F6C3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909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335EF-2ACC-411D-85EC-7CCEE069BC10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E7A5F-4FF7-47B5-8104-E5891122A90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567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CD625-F8F9-4374-9CAD-5A3942A8511C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24714-62A2-4CDB-8386-F7E300F1EC5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549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3BDF0-C768-45ED-9860-1FF9742E2D3E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5CCD7-9F6F-4F83-8C4C-0C38153F2F6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405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2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5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6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8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30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3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67D5-7D80-46CB-9DE6-46562B577D67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7C91-5614-4700-A433-931D55F2DC4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567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88689-F9BA-4176-9666-A6EC54356585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CA914-C6D8-44C5-9D4A-76DE2B8EC43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9730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700" b="1"/>
            </a:lvl4pPr>
            <a:lvl5pPr marL="1828683" indent="0">
              <a:buNone/>
              <a:defRPr sz="1700" b="1"/>
            </a:lvl5pPr>
            <a:lvl6pPr marL="2285853" indent="0">
              <a:buNone/>
              <a:defRPr sz="1700" b="1"/>
            </a:lvl6pPr>
            <a:lvl7pPr marL="2743025" indent="0">
              <a:buNone/>
              <a:defRPr sz="1700" b="1"/>
            </a:lvl7pPr>
            <a:lvl8pPr marL="3200195" indent="0">
              <a:buNone/>
              <a:defRPr sz="1700" b="1"/>
            </a:lvl8pPr>
            <a:lvl9pPr marL="3657367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4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0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2" indent="0">
              <a:buNone/>
              <a:defRPr sz="1700" b="1"/>
            </a:lvl4pPr>
            <a:lvl5pPr marL="1828683" indent="0">
              <a:buNone/>
              <a:defRPr sz="1700" b="1"/>
            </a:lvl5pPr>
            <a:lvl6pPr marL="2285853" indent="0">
              <a:buNone/>
              <a:defRPr sz="1700" b="1"/>
            </a:lvl6pPr>
            <a:lvl7pPr marL="2743025" indent="0">
              <a:buNone/>
              <a:defRPr sz="1700" b="1"/>
            </a:lvl7pPr>
            <a:lvl8pPr marL="3200195" indent="0">
              <a:buNone/>
              <a:defRPr sz="1700" b="1"/>
            </a:lvl8pPr>
            <a:lvl9pPr marL="3657367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4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924E-C2B8-449D-BE18-12A63B6EEF30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DC3D9-230E-4C8E-95DD-F6411B1234B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4984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61CDE-1A46-41D4-B1E6-39B784E246CF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72D07-2AF7-4CEA-8A1C-539AFC72D03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7860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02008-3E0D-4F79-8CD9-D8297BF2D010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ECD96-7651-4950-A423-ABE5B93351B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534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4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300"/>
            </a:lvl1pPr>
            <a:lvl2pPr marL="457170" indent="0">
              <a:buNone/>
              <a:defRPr sz="1200"/>
            </a:lvl2pPr>
            <a:lvl3pPr marL="914342" indent="0">
              <a:buNone/>
              <a:defRPr sz="1000"/>
            </a:lvl3pPr>
            <a:lvl4pPr marL="1371512" indent="0">
              <a:buNone/>
              <a:defRPr sz="800"/>
            </a:lvl4pPr>
            <a:lvl5pPr marL="1828683" indent="0">
              <a:buNone/>
              <a:defRPr sz="800"/>
            </a:lvl5pPr>
            <a:lvl6pPr marL="2285853" indent="0">
              <a:buNone/>
              <a:defRPr sz="800"/>
            </a:lvl6pPr>
            <a:lvl7pPr marL="2743025" indent="0">
              <a:buNone/>
              <a:defRPr sz="800"/>
            </a:lvl7pPr>
            <a:lvl8pPr marL="3200195" indent="0">
              <a:buNone/>
              <a:defRPr sz="800"/>
            </a:lvl8pPr>
            <a:lvl9pPr marL="365736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0BA0-E185-4BBA-92BC-0B42DD9974B3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71D39-8CDB-41F7-A37F-71C15CF5965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685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0" indent="0">
              <a:buNone/>
              <a:defRPr sz="2900"/>
            </a:lvl2pPr>
            <a:lvl3pPr marL="914342" indent="0">
              <a:buNone/>
              <a:defRPr sz="2400"/>
            </a:lvl3pPr>
            <a:lvl4pPr marL="1371512" indent="0">
              <a:buNone/>
              <a:defRPr sz="2000"/>
            </a:lvl4pPr>
            <a:lvl5pPr marL="1828683" indent="0">
              <a:buNone/>
              <a:defRPr sz="2000"/>
            </a:lvl5pPr>
            <a:lvl6pPr marL="2285853" indent="0">
              <a:buNone/>
              <a:defRPr sz="2000"/>
            </a:lvl6pPr>
            <a:lvl7pPr marL="2743025" indent="0">
              <a:buNone/>
              <a:defRPr sz="2000"/>
            </a:lvl7pPr>
            <a:lvl8pPr marL="3200195" indent="0">
              <a:buNone/>
              <a:defRPr sz="2000"/>
            </a:lvl8pPr>
            <a:lvl9pPr marL="3657367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9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57170" indent="0">
              <a:buNone/>
              <a:defRPr sz="1200"/>
            </a:lvl2pPr>
            <a:lvl3pPr marL="914342" indent="0">
              <a:buNone/>
              <a:defRPr sz="1000"/>
            </a:lvl3pPr>
            <a:lvl4pPr marL="1371512" indent="0">
              <a:buNone/>
              <a:defRPr sz="800"/>
            </a:lvl4pPr>
            <a:lvl5pPr marL="1828683" indent="0">
              <a:buNone/>
              <a:defRPr sz="800"/>
            </a:lvl5pPr>
            <a:lvl6pPr marL="2285853" indent="0">
              <a:buNone/>
              <a:defRPr sz="800"/>
            </a:lvl6pPr>
            <a:lvl7pPr marL="2743025" indent="0">
              <a:buNone/>
              <a:defRPr sz="800"/>
            </a:lvl7pPr>
            <a:lvl8pPr marL="3200195" indent="0">
              <a:buNone/>
              <a:defRPr sz="800"/>
            </a:lvl8pPr>
            <a:lvl9pPr marL="365736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8FD1-24F7-47D5-98AC-FED1A264A146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B4F8-16B3-4FCB-8E2B-3805BE68CA6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4294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B8612D-7267-4B70-9F60-70667F625CB6}" type="datetime1">
              <a:rPr lang="en-GB"/>
              <a:pPr>
                <a:defRPr/>
              </a:pPr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4" tIns="45718" rIns="91434" bIns="4571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CBF74F8-37EB-40DF-9366-E04CB9CDC7A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4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1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8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39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09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7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titledto.co.uk/" TargetMode="External"/><Relationship Id="rId5" Type="http://schemas.openxmlformats.org/officeDocument/2006/relationships/hyperlink" Target="http://www.advicelocal.uk/" TargetMode="External"/><Relationship Id="rId4" Type="http://schemas.openxmlformats.org/officeDocument/2006/relationships/hyperlink" Target="http://www.rightsnet.uk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gov.uk/guidance/cost-of-living-payment" TargetMode="External"/><Relationship Id="rId7" Type="http://schemas.openxmlformats.org/officeDocument/2006/relationships/hyperlink" Target="https://www.lightningreach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rn2us.org.uk/Your-Situation/Cost-of-Living" TargetMode="External"/><Relationship Id="rId5" Type="http://schemas.openxmlformats.org/officeDocument/2006/relationships/hyperlink" Target="https://www.turn2us.org.uk/Benefit-guides/Energy-schemes/Extra-help-for-2022" TargetMode="External"/><Relationship Id="rId4" Type="http://schemas.openxmlformats.org/officeDocument/2006/relationships/hyperlink" Target="https://helpforhouseholds.campaign.gov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2"/>
            <a:ext cx="5033265" cy="2781866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1023" y="762000"/>
            <a:ext cx="4581544" cy="21441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</a:rPr>
              <a:t>Benefits and UC update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5169340-65CE-40F2-B3C8-B9D474178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4316" y="455365"/>
            <a:ext cx="3278627" cy="2776721"/>
          </a:xfrm>
          <a:prstGeom prst="rect">
            <a:avLst/>
          </a:prstGeom>
          <a:solidFill>
            <a:srgbClr val="DF2E00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A8B9026-04DF-499B-A388-67FCB7435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628" y="3395972"/>
            <a:ext cx="999605" cy="1417320"/>
          </a:xfrm>
          <a:prstGeom prst="rect">
            <a:avLst/>
          </a:prstGeom>
          <a:solidFill>
            <a:srgbClr val="DF2E0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0" y="4965192"/>
            <a:ext cx="1003693" cy="1417320"/>
          </a:xfrm>
          <a:prstGeom prst="rect">
            <a:avLst/>
          </a:prstGeom>
          <a:solidFill>
            <a:srgbClr val="8A504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81325" y="3395974"/>
            <a:ext cx="3895427" cy="3006661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14500" y="3648548"/>
            <a:ext cx="3448067" cy="24818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endParaRPr lang="en-US" sz="1700" dirty="0"/>
          </a:p>
          <a:p>
            <a:pPr mar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en-US" sz="1700" b="1" dirty="0"/>
              <a:t>Jayne Knights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en-US" sz="1700" b="1" dirty="0"/>
              <a:t>Oct 2022</a:t>
            </a:r>
          </a:p>
          <a:p>
            <a:pPr mar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endParaRPr lang="en-US" sz="1700" b="1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656D4A3-B550-45B7-A4A3-7E1E52890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4316" y="3390832"/>
            <a:ext cx="3278627" cy="2991680"/>
          </a:xfrm>
          <a:prstGeom prst="rect">
            <a:avLst/>
          </a:prstGeom>
          <a:solidFill>
            <a:srgbClr val="DF2E00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Universal credit | CPAG">
            <a:extLst>
              <a:ext uri="{FF2B5EF4-FFF2-40B4-BE49-F238E27FC236}">
                <a16:creationId xmlns:a16="http://schemas.microsoft.com/office/drawing/2014/main" id="{C7EE70EF-3D6D-4FA2-9273-F54FE701C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315" y="998192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CD6E0D2-BD57-B52F-C83D-870ED24AB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41670"/>
            <a:ext cx="2946659" cy="14733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1331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300" b="1">
                <a:solidFill>
                  <a:srgbClr val="FFFFFF"/>
                </a:solidFill>
              </a:rPr>
              <a:t>Managed migration restart</a:t>
            </a:r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sz="1800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Small cohorts to start with: Bolton; Medway; Truro; Falmouth; Harrow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2.6 million still on legacy benefits so it will take a while.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 b="1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DWP says 1.4 of them will be better off on UC….hmmmm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 b="1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Take a look at the Policy Paper – good examples and clear text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 b="1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Watch out for the Transitional Protection trap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 b="1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TP protects the claimant from being worse off under UC BUT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endParaRPr lang="en-GB" sz="1800" b="1"/>
          </a:p>
          <a:p>
            <a:pPr marL="514350" indent="-514350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1800" b="1"/>
              <a:t>It is very fragile and easily eroded by increases in UC</a:t>
            </a:r>
            <a:endParaRPr lang="en-GB" sz="1800"/>
          </a:p>
          <a:p>
            <a:pPr marL="342769" indent="-342769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GB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704F77-EFCC-4D5E-80CF-5EC8546DEC6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29" y="4869160"/>
            <a:ext cx="1609725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Rectangle 1946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4" y="450221"/>
            <a:ext cx="3083948" cy="5957175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460" name="Title 1"/>
          <p:cNvSpPr>
            <a:spLocks noGrp="1"/>
          </p:cNvSpPr>
          <p:nvPr>
            <p:ph type="ctrTitle"/>
          </p:nvPr>
        </p:nvSpPr>
        <p:spPr>
          <a:xfrm>
            <a:off x="581025" y="761999"/>
            <a:ext cx="2633391" cy="53684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‘Relevant’ changes of circumstances which trigger natural migration to UC</a:t>
            </a:r>
          </a:p>
        </p:txBody>
      </p:sp>
      <p:sp>
        <p:nvSpPr>
          <p:cNvPr id="19469" name="Rectangle 1946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7955" y="446007"/>
            <a:ext cx="3507229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351878" y="762000"/>
            <a:ext cx="3975567" cy="53684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solidFill>
                  <a:schemeClr val="tx1"/>
                </a:solidFill>
              </a:rPr>
              <a:t>Always ask: would this change of circumstances have triggered a claim for a </a:t>
            </a:r>
            <a:r>
              <a:rPr lang="en-US" sz="1300" b="1" dirty="0">
                <a:solidFill>
                  <a:schemeClr val="tx1"/>
                </a:solidFill>
              </a:rPr>
              <a:t>new</a:t>
            </a:r>
            <a:r>
              <a:rPr lang="en-US" sz="1300" dirty="0">
                <a:solidFill>
                  <a:schemeClr val="tx1"/>
                </a:solidFill>
              </a:rPr>
              <a:t> legacy benefit? Examples include:</a:t>
            </a: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13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schemeClr val="tx1"/>
                </a:solidFill>
              </a:rPr>
              <a:t>Claimant was working and becomes unwell </a:t>
            </a: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schemeClr val="tx1"/>
                </a:solidFill>
              </a:rPr>
              <a:t>Claimant was unwell but is now fit for work</a:t>
            </a: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schemeClr val="tx1"/>
                </a:solidFill>
              </a:rPr>
              <a:t>Lone parent on Income Support – youngest child turns 5</a:t>
            </a: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schemeClr val="tx1"/>
                </a:solidFill>
              </a:rPr>
              <a:t>Couple on Tax Credits separate</a:t>
            </a: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457200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schemeClr val="tx1"/>
                </a:solidFill>
              </a:rPr>
              <a:t>Claimant moves into / out of the area from a </a:t>
            </a:r>
            <a:r>
              <a:rPr lang="en-US" altLang="en-US" sz="1300" b="1" dirty="0">
                <a:solidFill>
                  <a:schemeClr val="tx1"/>
                </a:solidFill>
              </a:rPr>
              <a:t>different</a:t>
            </a:r>
            <a:r>
              <a:rPr lang="en-US" altLang="en-US" sz="1300" dirty="0">
                <a:solidFill>
                  <a:schemeClr val="tx1"/>
                </a:solidFill>
              </a:rPr>
              <a:t> LA area (unless they are moving into a hostel or specified accommodation)</a:t>
            </a:r>
          </a:p>
          <a:p>
            <a:pPr marL="246062" lvl="1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000" b="1" dirty="0">
              <a:solidFill>
                <a:schemeClr val="tx1"/>
              </a:solidFill>
            </a:endParaRPr>
          </a:p>
        </p:txBody>
      </p:sp>
      <p:sp>
        <p:nvSpPr>
          <p:cNvPr id="19471" name="Rectangle 19470">
            <a:extLst>
              <a:ext uri="{FF2B5EF4-FFF2-40B4-BE49-F238E27FC236}">
                <a16:creationId xmlns:a16="http://schemas.microsoft.com/office/drawing/2014/main" id="{A35BD09B-BC3A-45C0-AF8E-950F364CD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4616" y="448056"/>
            <a:ext cx="1577340" cy="2907792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473" name="Rectangle 19472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2646" y="3494844"/>
            <a:ext cx="1578001" cy="290779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5940425" y="1628775"/>
            <a:ext cx="2160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996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657666"/>
            <a:ext cx="2851707" cy="52563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2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basics of the UC calculation</a:t>
            </a:r>
          </a:p>
        </p:txBody>
      </p:sp>
      <p:graphicFrame>
        <p:nvGraphicFramePr>
          <p:cNvPr id="48132" name="Rectangle 4">
            <a:extLst>
              <a:ext uri="{FF2B5EF4-FFF2-40B4-BE49-F238E27FC236}">
                <a16:creationId xmlns:a16="http://schemas.microsoft.com/office/drawing/2014/main" id="{5A0E4C50-6507-4378-9E1E-9B9CE5498BE7}"/>
              </a:ext>
            </a:extLst>
          </p:cNvPr>
          <p:cNvGraphicFramePr/>
          <p:nvPr/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0D5D5BB5-286E-4B19-9D2E-EB2E2E8CE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827584" y="943963"/>
            <a:ext cx="2022955" cy="1261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6" name="Rectangle 2153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1" y="453981"/>
            <a:ext cx="500634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8" name="Title 1"/>
          <p:cNvSpPr>
            <a:spLocks noGrp="1"/>
          </p:cNvSpPr>
          <p:nvPr>
            <p:ph type="ctrTitle"/>
          </p:nvPr>
        </p:nvSpPr>
        <p:spPr>
          <a:xfrm>
            <a:off x="548640" y="731520"/>
            <a:ext cx="4567428" cy="14264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Allowances and elements</a:t>
            </a:r>
          </a:p>
        </p:txBody>
      </p:sp>
      <p:sp>
        <p:nvSpPr>
          <p:cNvPr id="21538" name="Rectangle 2153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7825" y="461737"/>
            <a:ext cx="1612020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40" name="Rectangle 21539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0326" y="453155"/>
            <a:ext cx="161201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42" name="Rectangle 2154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2480956"/>
            <a:ext cx="8448154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77D704B-0043-494D-BB7C-7749902D54F5}"/>
              </a:ext>
            </a:extLst>
          </p:cNvPr>
          <p:cNvSpPr txBox="1">
            <a:spLocks/>
          </p:cNvSpPr>
          <p:nvPr/>
        </p:nvSpPr>
        <p:spPr bwMode="auto">
          <a:xfrm>
            <a:off x="592092" y="2798385"/>
            <a:ext cx="7948296" cy="32832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42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12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83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53" indent="0" algn="ctr" defTabSz="91434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25" indent="0" algn="ctr" defTabSz="91434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95" indent="0" algn="ctr" defTabSz="91434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367" indent="0" algn="ctr" defTabSz="91434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Standard allowance for adults 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PLUS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Child elements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Disabled child addition 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Childcare costs element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err="1">
                <a:solidFill>
                  <a:schemeClr val="tx1"/>
                </a:solidFill>
              </a:rPr>
              <a:t>Carer</a:t>
            </a:r>
            <a:r>
              <a:rPr lang="en-US" altLang="en-US" sz="1600" dirty="0">
                <a:solidFill>
                  <a:schemeClr val="tx1"/>
                </a:solidFill>
              </a:rPr>
              <a:t> element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Housing element (for ‘ordinary’ tenancies)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THE TOTAL OF THESE IS ‘MAXIMUM UC’</a:t>
            </a: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17462" indent="-228600" algn="l" eaLnBrk="1" fontAlgn="auto" hangingPunct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2052" name="Picture 4" descr="Lego Tower Stock Illustrations – 31 Lego Tower Stock ...">
            <a:extLst>
              <a:ext uri="{FF2B5EF4-FFF2-40B4-BE49-F238E27FC236}">
                <a16:creationId xmlns:a16="http://schemas.microsoft.com/office/drawing/2014/main" id="{52FA61A5-AD4F-027E-FFED-0EC4B6214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2976"/>
            <a:ext cx="3617979" cy="271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78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5" name="Rectangle 2664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626" name="Title 6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3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income and capital affect UC</a:t>
            </a:r>
            <a:endParaRPr lang="en-US" altLang="en-US" sz="33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47" name="Rectangle 2664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649" name="Rectangle 2664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284781" y="1052736"/>
            <a:ext cx="5278194" cy="510925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112713" indent="0" eaLnBrk="1" hangingPunct="1">
              <a:lnSpc>
                <a:spcPct val="90000"/>
              </a:lnSpc>
              <a:buNone/>
            </a:pPr>
            <a:r>
              <a:rPr lang="en-US" altLang="en-US" sz="2100" b="1" dirty="0"/>
              <a:t>General principles:</a:t>
            </a:r>
          </a:p>
          <a:p>
            <a:pPr indent="-228600" eaLnBrk="1" hangingPunct="1">
              <a:lnSpc>
                <a:spcPct val="90000"/>
              </a:lnSpc>
            </a:pPr>
            <a:endParaRPr lang="en-US" altLang="en-US" sz="2100" dirty="0"/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Unearned income which ‘counts’ is generally taken fully into account</a:t>
            </a:r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Capital between £6,000 and £16,000 generates ‘tariff income’ which reduces UC.</a:t>
            </a:r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DLA / PIP / Child Benefit / child maintenance are ignored as income, as is rental income from lodgers.</a:t>
            </a:r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Net pay is subject to an earnings disregard (called a work allowance) if claimant has a child or has limited capability for work / work-related activity</a:t>
            </a:r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Remaining earnings reduce UC by 55%</a:t>
            </a:r>
          </a:p>
          <a:p>
            <a:pPr indent="-228600" eaLnBrk="1" hangingPunct="1">
              <a:lnSpc>
                <a:spcPct val="90000"/>
              </a:lnSpc>
            </a:pPr>
            <a:r>
              <a:rPr lang="en-US" altLang="en-US" sz="2100" dirty="0"/>
              <a:t>See your Universal Credit Vital Info sheet for details.</a:t>
            </a:r>
          </a:p>
          <a:p>
            <a:pPr indent="-228600" eaLnBrk="1" hangingPunct="1">
              <a:lnSpc>
                <a:spcPct val="90000"/>
              </a:lnSpc>
            </a:pPr>
            <a:endParaRPr lang="en-US" altLang="en-US" sz="2100" dirty="0"/>
          </a:p>
          <a:p>
            <a:pPr indent="-228600" eaLnBrk="1" hangingPunct="1">
              <a:lnSpc>
                <a:spcPct val="90000"/>
              </a:lnSpc>
            </a:pPr>
            <a:endParaRPr lang="en-US" altLang="en-US" sz="2100" dirty="0"/>
          </a:p>
          <a:p>
            <a:pPr indent="-228600" eaLnBrk="1" hangingPunct="1">
              <a:lnSpc>
                <a:spcPct val="90000"/>
              </a:lnSpc>
            </a:pPr>
            <a:endParaRPr lang="en-US" altLang="en-US" sz="2100" dirty="0"/>
          </a:p>
          <a:p>
            <a:pPr indent="-228600" eaLnBrk="1" hangingPunct="1">
              <a:lnSpc>
                <a:spcPct val="90000"/>
              </a:lnSpc>
            </a:pPr>
            <a:endParaRPr lang="en-US" alt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4761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24" name="Rectangle 47822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78210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450522" cy="32375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Safeguarding vulnerable people</a:t>
            </a:r>
          </a:p>
        </p:txBody>
      </p:sp>
      <p:sp>
        <p:nvSpPr>
          <p:cNvPr id="478226" name="Rectangle 47822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78228" name="Rectangle 47822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84781" y="686862"/>
            <a:ext cx="5278194" cy="54751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0" indent="-228600" eaLnBrk="1" hangingPunct="1">
              <a:lnSpc>
                <a:spcPct val="90000"/>
              </a:lnSpc>
              <a:defRPr/>
            </a:pPr>
            <a:r>
              <a:rPr lang="en-US" sz="2100"/>
              <a:t>Watch out for rising sanction rates</a:t>
            </a:r>
          </a:p>
          <a:p>
            <a:pPr marL="0"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0" indent="-228600" eaLnBrk="1" hangingPunct="1">
              <a:lnSpc>
                <a:spcPct val="90000"/>
              </a:lnSpc>
              <a:defRPr/>
            </a:pPr>
            <a:r>
              <a:rPr lang="en-US" sz="2100"/>
              <a:t>Ensure that claimant commitment fits circumstances and is realistic.</a:t>
            </a:r>
          </a:p>
          <a:p>
            <a:pPr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0" indent="-228600" eaLnBrk="1" hangingPunct="1">
              <a:lnSpc>
                <a:spcPct val="90000"/>
              </a:lnSpc>
              <a:defRPr/>
            </a:pPr>
            <a:r>
              <a:rPr lang="en-US" sz="2100"/>
              <a:t>Remember DWP has duties under Equality Act 2010, so don’t be shy about requesting reasonable adjustments.</a:t>
            </a:r>
          </a:p>
          <a:p>
            <a:pPr marL="0"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0" indent="-228600" eaLnBrk="1" hangingPunct="1">
              <a:lnSpc>
                <a:spcPct val="90000"/>
              </a:lnSpc>
              <a:defRPr/>
            </a:pPr>
            <a:r>
              <a:rPr lang="en-US" sz="2100"/>
              <a:t>Use the Advanced Customer Support Team in serious situations</a:t>
            </a:r>
          </a:p>
          <a:p>
            <a:pPr marL="0"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0" indent="-228600" eaLnBrk="1" hangingPunct="1">
              <a:lnSpc>
                <a:spcPct val="90000"/>
              </a:lnSpc>
              <a:defRPr/>
            </a:pPr>
            <a:r>
              <a:rPr lang="en-US" sz="2100"/>
              <a:t>Ensure that vulnerabilities and complex need are properly recorded on the UC journal and acknowledged by DWP.</a:t>
            </a:r>
          </a:p>
          <a:p>
            <a:pPr marL="0" indent="-228600" eaLnBrk="1" hangingPunct="1">
              <a:lnSpc>
                <a:spcPct val="90000"/>
              </a:lnSpc>
              <a:defRPr/>
            </a:pPr>
            <a:endParaRPr lang="en-US" sz="2100"/>
          </a:p>
          <a:p>
            <a:pPr marL="114300" indent="-228600" eaLnBrk="1" hangingPunct="1">
              <a:lnSpc>
                <a:spcPct val="90000"/>
              </a:lnSpc>
              <a:defRPr/>
            </a:pPr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57987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Rectangle 6042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4" y="450221"/>
            <a:ext cx="3083948" cy="5957175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81025" y="761999"/>
            <a:ext cx="2633391" cy="5368413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rgbClr val="FFFFFF"/>
                </a:solidFill>
              </a:rPr>
              <a:t>    Useful Resources</a:t>
            </a:r>
          </a:p>
        </p:txBody>
      </p:sp>
      <p:sp>
        <p:nvSpPr>
          <p:cNvPr id="60428" name="Rectangle 6042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7955" y="446007"/>
            <a:ext cx="3507229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21" name="Content Placeholder 6"/>
          <p:cNvSpPr>
            <a:spLocks noGrp="1"/>
          </p:cNvSpPr>
          <p:nvPr>
            <p:ph idx="1"/>
          </p:nvPr>
        </p:nvSpPr>
        <p:spPr>
          <a:xfrm>
            <a:off x="3567954" y="454818"/>
            <a:ext cx="3392429" cy="621454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400" dirty="0"/>
              <a:t>Gov site on UC: </a:t>
            </a:r>
            <a:r>
              <a:rPr lang="en-GB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www.understandinguniversalcredit.gov.uk</a:t>
            </a:r>
            <a:endParaRPr lang="en-GB" sz="1400" dirty="0"/>
          </a:p>
          <a:p>
            <a:pPr>
              <a:lnSpc>
                <a:spcPct val="90000"/>
              </a:lnSpc>
            </a:pPr>
            <a:endParaRPr lang="en-GB" sz="1400" dirty="0"/>
          </a:p>
          <a:p>
            <a:pPr>
              <a:lnSpc>
                <a:spcPct val="90000"/>
              </a:lnSpc>
            </a:pPr>
            <a:r>
              <a:rPr lang="en-GB" sz="1400" dirty="0"/>
              <a:t>Always check </a:t>
            </a:r>
            <a:r>
              <a:rPr lang="en-GB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www.turn2us.org.uk</a:t>
            </a:r>
            <a:r>
              <a:rPr lang="en-GB" sz="1400" dirty="0"/>
              <a:t> for benefit calculations, corona updates, grant-giving charities, debt help, health costs, sure start payments, council tax reduction…</a:t>
            </a:r>
          </a:p>
          <a:p>
            <a:pPr>
              <a:lnSpc>
                <a:spcPct val="90000"/>
              </a:lnSpc>
            </a:pPr>
            <a:endParaRPr lang="en-GB" sz="1400" dirty="0"/>
          </a:p>
          <a:p>
            <a:pPr>
              <a:lnSpc>
                <a:spcPct val="90000"/>
              </a:lnSpc>
            </a:pPr>
            <a:r>
              <a:rPr lang="en-GB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www.rightsnet.uk</a:t>
            </a:r>
            <a:r>
              <a:rPr lang="en-GB" sz="1400" dirty="0"/>
              <a:t>: membership site which has webtools on PIP plus </a:t>
            </a:r>
            <a:r>
              <a:rPr lang="en-GB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www.advicelocal.uk</a:t>
            </a:r>
            <a:endParaRPr lang="en-GB" sz="1400" dirty="0"/>
          </a:p>
          <a:p>
            <a:pPr>
              <a:lnSpc>
                <a:spcPct val="90000"/>
              </a:lnSpc>
            </a:pPr>
            <a:r>
              <a:rPr lang="en-GB" sz="1400" dirty="0"/>
              <a:t>More calculators: </a:t>
            </a:r>
            <a:r>
              <a:rPr lang="en-GB" sz="14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www.entitledto.co.uk</a:t>
            </a:r>
            <a:r>
              <a:rPr lang="en-GB" sz="1400" u="sng" dirty="0"/>
              <a:t> / policyinpractice.co.uk</a:t>
            </a:r>
          </a:p>
          <a:p>
            <a:pPr marL="0" indent="0">
              <a:lnSpc>
                <a:spcPct val="90000"/>
              </a:lnSpc>
              <a:buNone/>
            </a:pPr>
            <a:endParaRPr lang="en-GB" sz="1400" dirty="0"/>
          </a:p>
          <a:p>
            <a:pPr>
              <a:lnSpc>
                <a:spcPct val="90000"/>
              </a:lnSpc>
            </a:pPr>
            <a:r>
              <a:rPr lang="en-GB" sz="1400" dirty="0"/>
              <a:t>Excellent leaflets and factsheets from AGE UK and Herts CC Money Advice Unit</a:t>
            </a:r>
          </a:p>
          <a:p>
            <a:pPr marL="0" indent="0">
              <a:lnSpc>
                <a:spcPct val="90000"/>
              </a:lnSpc>
              <a:buNone/>
            </a:pPr>
            <a:endParaRPr lang="en-GB" sz="1400" dirty="0"/>
          </a:p>
          <a:p>
            <a:pPr>
              <a:lnSpc>
                <a:spcPct val="90000"/>
              </a:lnSpc>
            </a:pPr>
            <a:r>
              <a:rPr lang="en-GB" sz="1400" dirty="0"/>
              <a:t>Citizens Advice Help to Claim UC /0800 144 8444</a:t>
            </a:r>
          </a:p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endParaRPr lang="en-GB" sz="1300" dirty="0"/>
          </a:p>
        </p:txBody>
      </p:sp>
      <p:sp>
        <p:nvSpPr>
          <p:cNvPr id="60430" name="Rectangle 60429">
            <a:extLst>
              <a:ext uri="{FF2B5EF4-FFF2-40B4-BE49-F238E27FC236}">
                <a16:creationId xmlns:a16="http://schemas.microsoft.com/office/drawing/2014/main" id="{A35BD09B-BC3A-45C0-AF8E-950F364CD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4616" y="448056"/>
            <a:ext cx="1577340" cy="2907792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0432" name="Rectangle 60431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2646" y="3494844"/>
            <a:ext cx="1578001" cy="290779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Rectangle 6042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4" y="450222"/>
            <a:ext cx="3136890" cy="360316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81025" y="762000"/>
            <a:ext cx="2696979" cy="3018430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rgbClr val="FFFFFF"/>
                </a:solidFill>
              </a:rPr>
              <a:t>Cost of Living Resources</a:t>
            </a:r>
          </a:p>
        </p:txBody>
      </p:sp>
      <p:sp>
        <p:nvSpPr>
          <p:cNvPr id="60428" name="Rectangle 6042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8127" y="450221"/>
            <a:ext cx="3674942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421" name="Content Placeholder 6"/>
          <p:cNvSpPr>
            <a:spLocks noGrp="1"/>
          </p:cNvSpPr>
          <p:nvPr>
            <p:ph idx="1"/>
          </p:nvPr>
        </p:nvSpPr>
        <p:spPr>
          <a:xfrm>
            <a:off x="3944694" y="762000"/>
            <a:ext cx="3005685" cy="517672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General guidance:</a:t>
            </a:r>
            <a:r>
              <a:rPr lang="en-GB" sz="1300" b="1" dirty="0"/>
              <a:t> </a:t>
            </a: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300" u="sng" dirty="0">
                <a:hlinkClick r:id="rId3"/>
              </a:rPr>
              <a:t>https://www.gov.uk/guidance/cost-of-living-payment</a:t>
            </a:r>
            <a:r>
              <a:rPr lang="en-GB" sz="1300" dirty="0"/>
              <a:t> </a:t>
            </a:r>
          </a:p>
          <a:p>
            <a:pPr marL="0" indent="0">
              <a:lnSpc>
                <a:spcPct val="90000"/>
              </a:lnSpc>
              <a:buNone/>
            </a:pP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This is a newish but useful Gov.uk site which pulls together all the different ‘support’ schemes: </a:t>
            </a:r>
            <a:r>
              <a:rPr lang="en-GB" sz="1300" u="sng" dirty="0">
                <a:hlinkClick r:id="rId4"/>
              </a:rPr>
              <a:t>https://helpforhouseholds.campaign.gov.uk/</a:t>
            </a: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As usual, the wonderful Turn2us has specific information on energy and water bills support, as well as general income maximisation: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sz="1300" u="sng" dirty="0">
                <a:hlinkClick r:id="rId5"/>
              </a:rPr>
              <a:t>https://www.turn2us.org.uk/Benefit-guides/Energy-schemes/Extra-help-for-2022</a:t>
            </a:r>
            <a:endParaRPr lang="en-GB" sz="1300" dirty="0"/>
          </a:p>
          <a:p>
            <a:pPr marL="0" lvl="0" indent="0">
              <a:lnSpc>
                <a:spcPct val="90000"/>
              </a:lnSpc>
              <a:buNone/>
            </a:pPr>
            <a:r>
              <a:rPr lang="en-GB" sz="1300" u="sng" dirty="0">
                <a:hlinkClick r:id="rId6"/>
              </a:rPr>
              <a:t>https://www.turn2us.org.uk/Your-Situation/Cost-of-Living</a:t>
            </a: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Check out this new start-up, which pulls together access to helpful resources: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sz="1300" u="sng" dirty="0">
                <a:hlinkClick r:id="rId7"/>
              </a:rPr>
              <a:t>https://www.lightningreach.org/</a:t>
            </a:r>
            <a:endParaRPr lang="en-GB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 </a:t>
            </a:r>
          </a:p>
          <a:p>
            <a:pPr>
              <a:lnSpc>
                <a:spcPct val="90000"/>
              </a:lnSpc>
            </a:pPr>
            <a:endParaRPr lang="en-GB" sz="1300" dirty="0"/>
          </a:p>
        </p:txBody>
      </p:sp>
      <p:sp>
        <p:nvSpPr>
          <p:cNvPr id="60430" name="Rectangle 6042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6899" y="450221"/>
            <a:ext cx="1401025" cy="3603165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BD10E761-82C4-4F1C-9AC0-5B8C97F68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353827" y="4577280"/>
            <a:ext cx="3136889" cy="1447794"/>
          </a:xfrm>
          <a:prstGeom prst="rect">
            <a:avLst/>
          </a:prstGeom>
          <a:noFill/>
        </p:spPr>
      </p:pic>
      <p:sp>
        <p:nvSpPr>
          <p:cNvPr id="60432" name="Rectangle 6043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309" y="4214253"/>
            <a:ext cx="1401025" cy="2173848"/>
          </a:xfrm>
          <a:prstGeom prst="rect">
            <a:avLst/>
          </a:prstGeom>
          <a:solidFill>
            <a:srgbClr val="60009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15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512BE-B416-462E-BE3D-7CA1D64B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7030A0"/>
                </a:solidFill>
              </a:rPr>
              <a:t>General news…..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3FEA1-F320-4239-8F13-58032FFA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052736"/>
            <a:ext cx="8507288" cy="559814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rgbClr val="00B050"/>
                </a:solidFill>
              </a:rPr>
              <a:t>BENEFIT RATES</a:t>
            </a:r>
          </a:p>
          <a:p>
            <a:r>
              <a:rPr lang="en-GB" sz="2800" dirty="0"/>
              <a:t>Benefit rates will not be increased until April 23</a:t>
            </a:r>
          </a:p>
          <a:p>
            <a:r>
              <a:rPr lang="en-GB" sz="2800" dirty="0"/>
              <a:t>Rates will reflect inflation figures – or will they???</a:t>
            </a:r>
          </a:p>
          <a:p>
            <a:pPr marL="0" indent="0">
              <a:buNone/>
            </a:pPr>
            <a:endParaRPr lang="en-GB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B050"/>
                </a:solidFill>
              </a:rPr>
              <a:t>NEW SECRETARY OF STATE FOR DWP is Chloe Smith……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7" name="Picture 6" descr="See the source image">
            <a:extLst>
              <a:ext uri="{FF2B5EF4-FFF2-40B4-BE49-F238E27FC236}">
                <a16:creationId xmlns:a16="http://schemas.microsoft.com/office/drawing/2014/main" id="{EC379F94-CED1-4B0B-A27B-F7344AA408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969" y="207124"/>
            <a:ext cx="2974831" cy="986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hloe Smith appointed new work and pensions secretary">
            <a:extLst>
              <a:ext uri="{FF2B5EF4-FFF2-40B4-BE49-F238E27FC236}">
                <a16:creationId xmlns:a16="http://schemas.microsoft.com/office/drawing/2014/main" id="{65B79142-B771-295C-E3F7-8E2ED2284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84" y="3871746"/>
            <a:ext cx="4502500" cy="277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66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512BE-B416-462E-BE3D-7CA1D64B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7030A0"/>
                </a:solidFill>
              </a:rPr>
              <a:t>General news…..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3FEA1-F320-4239-8F13-58032FFA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052736"/>
            <a:ext cx="8507288" cy="559814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rgbClr val="00B050"/>
                </a:solidFill>
              </a:rPr>
              <a:t>PIP</a:t>
            </a:r>
          </a:p>
          <a:p>
            <a:r>
              <a:rPr lang="en-GB" sz="2800" dirty="0"/>
              <a:t>Automatic extension period announced for existing claims awaiting review. Up to 12 months extension to be confirmed by letter from 31.10.22. Can be used for Blue Badge extensions too…..</a:t>
            </a:r>
          </a:p>
          <a:p>
            <a:r>
              <a:rPr lang="en-GB" sz="2800" dirty="0"/>
              <a:t>Awards – 77% of new awards are for 2 years or under.</a:t>
            </a:r>
          </a:p>
          <a:p>
            <a:r>
              <a:rPr lang="en-GB" sz="2800" dirty="0"/>
              <a:t>Failure rate for new claims is just under 50%</a:t>
            </a:r>
          </a:p>
          <a:p>
            <a:r>
              <a:rPr lang="en-GB" sz="2800" dirty="0"/>
              <a:t>Reviews of existing awards –one third are decreased or disallowed.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B050"/>
                </a:solidFill>
              </a:rPr>
              <a:t>TERMINAL ILLNESS</a:t>
            </a:r>
          </a:p>
          <a:p>
            <a:r>
              <a:rPr lang="en-GB" sz="2800" dirty="0"/>
              <a:t>now 6 months for PIP, DLA and AA, but expanded to 12 months for ESA and UC…..</a:t>
            </a: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7" name="Picture 6" descr="See the source image">
            <a:extLst>
              <a:ext uri="{FF2B5EF4-FFF2-40B4-BE49-F238E27FC236}">
                <a16:creationId xmlns:a16="http://schemas.microsoft.com/office/drawing/2014/main" id="{EC379F94-CED1-4B0B-A27B-F7344AA408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969" y="207124"/>
            <a:ext cx="2974831" cy="986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311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62470">
            <a:extLst>
              <a:ext uri="{FF2B5EF4-FFF2-40B4-BE49-F238E27FC236}">
                <a16:creationId xmlns:a16="http://schemas.microsoft.com/office/drawing/2014/main" id="{0EFD753D-6A49-46DD-9E82-AA6E2C62B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473" name="Rectangle 62472">
            <a:extLst>
              <a:ext uri="{FF2B5EF4-FFF2-40B4-BE49-F238E27FC236}">
                <a16:creationId xmlns:a16="http://schemas.microsoft.com/office/drawing/2014/main" id="{138A5824-1F4A-4EE7-BC13-5BB48FC08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33" y="321732"/>
            <a:ext cx="3426555" cy="6192603"/>
          </a:xfrm>
          <a:prstGeom prst="rect">
            <a:avLst/>
          </a:prstGeom>
          <a:solidFill>
            <a:srgbClr val="3336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598692" y="637523"/>
            <a:ext cx="2706672" cy="1690993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GB" altLang="en-US" sz="3100" b="1">
                <a:solidFill>
                  <a:srgbClr val="FFFFFF"/>
                </a:solidFill>
              </a:rPr>
              <a:t> Universal Credit – what is it?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9148" y="325905"/>
            <a:ext cx="1321268" cy="185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92" y="2474260"/>
            <a:ext cx="2705947" cy="3677158"/>
          </a:xfrm>
        </p:spPr>
        <p:txBody>
          <a:bodyPr anchor="t">
            <a:normAutofit/>
          </a:bodyPr>
          <a:lstStyle/>
          <a:p>
            <a:pPr eaLnBrk="1" hangingPunct="1"/>
            <a:endParaRPr lang="en-GB" altLang="en-US" sz="1700">
              <a:solidFill>
                <a:srgbClr val="FFFFFF"/>
              </a:solidFill>
            </a:endParaRPr>
          </a:p>
          <a:p>
            <a:pPr marL="0" indent="0" eaLnBrk="1" hangingPunct="1">
              <a:buNone/>
            </a:pPr>
            <a:r>
              <a:rPr lang="en-GB" altLang="en-US" sz="1700">
                <a:solidFill>
                  <a:srgbClr val="FFFFFF"/>
                </a:solidFill>
              </a:rPr>
              <a:t>One single integrated ‘means-tested’ benefits</a:t>
            </a:r>
          </a:p>
          <a:p>
            <a:pPr marL="0" indent="0" eaLnBrk="1" hangingPunct="1">
              <a:buNone/>
            </a:pPr>
            <a:r>
              <a:rPr lang="en-GB" altLang="en-US" sz="1700">
                <a:solidFill>
                  <a:srgbClr val="FFFFFF"/>
                </a:solidFill>
              </a:rPr>
              <a:t>For people who are ‘working age’ </a:t>
            </a:r>
            <a:r>
              <a:rPr lang="en-GB" altLang="en-US" sz="1700" b="1">
                <a:solidFill>
                  <a:srgbClr val="FFFFFF"/>
                </a:solidFill>
              </a:rPr>
              <a:t>(???!)</a:t>
            </a:r>
          </a:p>
          <a:p>
            <a:pPr marL="0" indent="0" eaLnBrk="1" hangingPunct="1">
              <a:buNone/>
            </a:pPr>
            <a:r>
              <a:rPr lang="en-GB" altLang="en-US" sz="1700">
                <a:solidFill>
                  <a:srgbClr val="FFFFFF"/>
                </a:solidFill>
              </a:rPr>
              <a:t>Claimants can be working or not working</a:t>
            </a:r>
          </a:p>
          <a:p>
            <a:pPr eaLnBrk="1" hangingPunct="1"/>
            <a:endParaRPr lang="en-GB" altLang="en-US" sz="170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6310" y="2866757"/>
            <a:ext cx="1546945" cy="112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2702" y="740619"/>
            <a:ext cx="3186708" cy="211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12 Survival Tips: 2 kids under 2 | Whole Parenting Family">
            <a:extLst>
              <a:ext uri="{FF2B5EF4-FFF2-40B4-BE49-F238E27FC236}">
                <a16:creationId xmlns:a16="http://schemas.microsoft.com/office/drawing/2014/main" id="{A0EEC565-C4DA-4D25-821F-7BE374EA4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4527" y="4644984"/>
            <a:ext cx="1243118" cy="186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2702" y="4002637"/>
            <a:ext cx="3186708" cy="211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141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0" name="Rectangle 923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300" b="1" dirty="0">
                <a:solidFill>
                  <a:srgbClr val="FFFFFF"/>
                </a:solidFill>
              </a:rPr>
              <a:t>  Reminder of basic principles of UC</a:t>
            </a:r>
            <a:br>
              <a:rPr lang="en-GB" altLang="en-US" sz="3300" b="1" dirty="0">
                <a:solidFill>
                  <a:srgbClr val="FFFFFF"/>
                </a:solidFill>
              </a:rPr>
            </a:br>
            <a:endParaRPr lang="en-GB" altLang="en-US" sz="3300" b="1" dirty="0">
              <a:solidFill>
                <a:srgbClr val="FFFFFF"/>
              </a:solidFill>
            </a:endParaRPr>
          </a:p>
        </p:txBody>
      </p:sp>
      <p:sp>
        <p:nvSpPr>
          <p:cNvPr id="9242" name="Rectangle 924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44" name="Rectangle 924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1800"/>
              <a:t>Only working age people can claim, but not everyone has to  - yet!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It replaces 6 ‘legacy’ means-tested benefits: IS; JSA (ib); ESA (ir); Tax Credits (WTC and CTC); HB for most tenants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Most people have to claim online but phone is possible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UC is mostly paid every calendar month, according to the dates of their ‘Assessment Period’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Assessment Period is set by the date that the claimant presses ‘submit’ on their online claim, and at that point, all legacy benefits stop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E3C42DC-987D-414E-8334-976BBE56CD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521" y="246297"/>
            <a:ext cx="963930" cy="960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78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0" name="Rectangle 923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300" b="1" dirty="0">
                <a:solidFill>
                  <a:srgbClr val="FFFFFF"/>
                </a:solidFill>
              </a:rPr>
              <a:t>  Reminder of basic principles of UC</a:t>
            </a:r>
            <a:br>
              <a:rPr lang="en-GB" altLang="en-US" sz="3300" b="1" dirty="0">
                <a:solidFill>
                  <a:srgbClr val="FFFFFF"/>
                </a:solidFill>
              </a:rPr>
            </a:br>
            <a:r>
              <a:rPr lang="en-GB" altLang="en-US" sz="3300" b="1" dirty="0">
                <a:solidFill>
                  <a:srgbClr val="FFFFFF"/>
                </a:solidFill>
              </a:rPr>
              <a:t>continued</a:t>
            </a:r>
          </a:p>
        </p:txBody>
      </p:sp>
      <p:sp>
        <p:nvSpPr>
          <p:cNvPr id="9242" name="Rectangle 924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44" name="Rectangle 924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1800"/>
              <a:t>There is a 5 week wait for payment at start of claim – unless person claims an advance payment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Most people’s entitlement will be based on a standard allowance plus a series of elements for children, disability and caring responsibilities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Tenants with a proven rental liability will get a housing element in their UC – depends on bedroom tax, local housing allowance, non-deps and service charges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The housing element can be paid directly to the landlord in specific circumstances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r>
              <a:rPr lang="en-GB" altLang="en-US" sz="1800"/>
              <a:t>Urban myth that people who claim UC are worse off …</a:t>
            </a:r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  <a:p>
            <a:pPr eaLnBrk="1" hangingPunct="1">
              <a:lnSpc>
                <a:spcPct val="90000"/>
              </a:lnSpc>
            </a:pPr>
            <a:endParaRPr lang="en-GB" altLang="en-US" sz="1800"/>
          </a:p>
        </p:txBody>
      </p:sp>
    </p:spTree>
    <p:extLst>
      <p:ext uri="{BB962C8B-B14F-4D97-AF65-F5344CB8AC3E}">
        <p14:creationId xmlns:p14="http://schemas.microsoft.com/office/powerpoint/2010/main" val="29091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1331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300" b="1">
                <a:solidFill>
                  <a:srgbClr val="FFFFFF"/>
                </a:solidFill>
              </a:rPr>
              <a:t>Moving to UC or not!</a:t>
            </a:r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GB" sz="2100" b="1"/>
              <a:t>Clients fall into one of four categories:</a:t>
            </a:r>
          </a:p>
          <a:p>
            <a:pPr marL="0" indent="0" eaLnBrk="1" hangingPunct="1">
              <a:buNone/>
              <a:defRPr/>
            </a:pPr>
            <a:endParaRPr lang="en-GB" sz="2100"/>
          </a:p>
          <a:p>
            <a:pPr marL="514350" indent="-514350" eaLnBrk="1" hangingPunct="1"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2100" b="1"/>
              <a:t>NEW</a:t>
            </a:r>
            <a:r>
              <a:rPr lang="en-GB" sz="2100"/>
              <a:t> UC claimants with clear eligibility to UC and no route to legacy benefits</a:t>
            </a:r>
          </a:p>
          <a:p>
            <a:pPr marL="514350" indent="-514350" eaLnBrk="1" hangingPunct="1"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GB" sz="2100" b="1"/>
              <a:t>NATURAL MIGRATION</a:t>
            </a:r>
            <a:r>
              <a:rPr lang="en-GB" sz="2100"/>
              <a:t>: means mandatory switch to UC for claimants on legacy benefits who have a </a:t>
            </a:r>
            <a:r>
              <a:rPr lang="en-GB" sz="2100" b="1"/>
              <a:t>relevant</a:t>
            </a:r>
            <a:r>
              <a:rPr lang="en-GB" sz="2100"/>
              <a:t> change  of circumstances</a:t>
            </a:r>
          </a:p>
          <a:p>
            <a:pPr marL="514350" indent="-514350" eaLnBrk="1" hangingPunct="1">
              <a:spcBef>
                <a:spcPts val="0"/>
              </a:spcBef>
              <a:buAutoNum type="arabicPeriod"/>
              <a:defRPr/>
            </a:pPr>
            <a:r>
              <a:rPr lang="en-GB" sz="2100" b="1"/>
              <a:t>VOLUNTARY MIGRATION </a:t>
            </a:r>
            <a:r>
              <a:rPr lang="en-GB" sz="2100"/>
              <a:t>– anyone eligible for UC can switch if they want to but they should be careful!</a:t>
            </a:r>
          </a:p>
          <a:p>
            <a:pPr marL="514350" indent="-514350" eaLnBrk="1" hangingPunct="1">
              <a:spcBef>
                <a:spcPts val="0"/>
              </a:spcBef>
              <a:buAutoNum type="arabicPeriod"/>
              <a:defRPr/>
            </a:pPr>
            <a:r>
              <a:rPr lang="en-GB" sz="2100" b="1"/>
              <a:t>MANAGED MIGRATION: </a:t>
            </a:r>
            <a:r>
              <a:rPr lang="en-GB" sz="2100"/>
              <a:t>Claimants on legacy benefits who have no changes of circumstances and choose to stay on legacy benefits until managed migration beckons (from May ‘22).</a:t>
            </a:r>
            <a:endParaRPr lang="en-GB" sz="2100" b="1"/>
          </a:p>
          <a:p>
            <a:pPr marL="342769" indent="-342769" eaLnBrk="1" hangingPunct="1">
              <a:buFont typeface="Arial" charset="0"/>
              <a:buChar char="•"/>
              <a:defRPr/>
            </a:pPr>
            <a:endParaRPr lang="en-GB" sz="21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704F77-EFCC-4D5E-80CF-5EC8546DEC6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29" y="4869160"/>
            <a:ext cx="1609725" cy="93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15588</TotalTime>
  <Words>1173</Words>
  <Application>Microsoft Office PowerPoint</Application>
  <PresentationFormat>On-screen Show (4:3)</PresentationFormat>
  <Paragraphs>155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Benefits and UC update</vt:lpstr>
      <vt:lpstr>    Useful Resources</vt:lpstr>
      <vt:lpstr>Cost of Living Resources</vt:lpstr>
      <vt:lpstr>General news…..  </vt:lpstr>
      <vt:lpstr>General news…..  </vt:lpstr>
      <vt:lpstr> Universal Credit – what is it?</vt:lpstr>
      <vt:lpstr>  Reminder of basic principles of UC </vt:lpstr>
      <vt:lpstr>  Reminder of basic principles of UC continued</vt:lpstr>
      <vt:lpstr>Moving to UC or not!</vt:lpstr>
      <vt:lpstr>Managed migration restart</vt:lpstr>
      <vt:lpstr>‘Relevant’ changes of circumstances which trigger natural migration to UC</vt:lpstr>
      <vt:lpstr>The basics of the UC calculation</vt:lpstr>
      <vt:lpstr>Allowances and elements</vt:lpstr>
      <vt:lpstr>How income and capital affect UC</vt:lpstr>
      <vt:lpstr>Safeguarding vulnerable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Credit Introduction</dc:title>
  <dc:creator>Lewis Wood</dc:creator>
  <cp:lastModifiedBy>Lewis Wood</cp:lastModifiedBy>
  <cp:revision>168</cp:revision>
  <cp:lastPrinted>2022-10-19T17:31:15Z</cp:lastPrinted>
  <dcterms:created xsi:type="dcterms:W3CDTF">2021-01-10T12:12:12Z</dcterms:created>
  <dcterms:modified xsi:type="dcterms:W3CDTF">2022-10-19T17:44:40Z</dcterms:modified>
</cp:coreProperties>
</file>