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3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co1946-my.sharepoint.com/personal/rosie_aco_uk_net/Documents/Desktop/ACO%20EDI%20Survey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co1946-my.sharepoint.com/personal/rosie_aco_uk_net/Documents/Desktop/ACO%20EDI%20Survey%20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aco1946-my.sharepoint.com/personal/rosie_aco_uk_net/Documents/Desktop/ACO%20EDI%20Survey%20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aco1946-my.sharepoint.com/personal/rosie_aco_uk_net/Documents/Desktop/ACO%20EDI%20Survey%20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aco1946-my.sharepoint.com/personal/rosie_aco_uk_net/Documents/Desktop/ACO%20EDI%20Survey%20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aco1946-my.sharepoint.com/personal/rosie_aco_uk_net/Documents/Desktop/ACO%20EDI%20Survey%20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Q2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56009342102537"/>
          <c:y val="0.1182682118543576"/>
          <c:w val="0.50209911989812805"/>
          <c:h val="0.7672953150997862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E5D-47C5-B214-6529FA53E8D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E5D-47C5-B214-6529FA53E8D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E5D-47C5-B214-6529FA53E8D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Data'!$A$28:$A$30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In Progress</c:v>
                </c:pt>
              </c:strCache>
            </c:strRef>
          </c:cat>
          <c:val>
            <c:numRef>
              <c:f>'ACO EDI Survey Data'!$B$28:$B$30</c:f>
              <c:numCache>
                <c:formatCode>0.00%</c:formatCode>
                <c:ptCount val="3"/>
                <c:pt idx="0">
                  <c:v>0.57140000000000002</c:v>
                </c:pt>
                <c:pt idx="1">
                  <c:v>0.1429</c:v>
                </c:pt>
                <c:pt idx="2">
                  <c:v>0.33329999999999999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E5D-47C5-B214-6529FA53E8DB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4E5D-47C5-B214-6529FA53E8D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4E5D-47C5-B214-6529FA53E8D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4E5D-47C5-B214-6529FA53E8D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Data'!$A$28:$A$30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In Progress</c:v>
                </c:pt>
              </c:strCache>
            </c:strRef>
          </c:cat>
          <c:val>
            <c:numRef>
              <c:f>'ACO EDI Survey Data'!$C$28:$C$30</c:f>
              <c:numCache>
                <c:formatCode>General</c:formatCode>
                <c:ptCount val="3"/>
                <c:pt idx="0">
                  <c:v>12</c:v>
                </c:pt>
                <c:pt idx="1">
                  <c:v>3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E5D-47C5-B214-6529FA53E8D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Q3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2655612355183383"/>
          <c:y val="0.12023041474654378"/>
          <c:w val="0.42556427806422303"/>
          <c:h val="0.5608226062185913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E66-4DA8-B99D-48C142BACD8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E66-4DA8-B99D-48C142BACD8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E66-4DA8-B99D-48C142BACD8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E66-4DA8-B99D-48C142BACD8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E66-4DA8-B99D-48C142BACD8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E66-4DA8-B99D-48C142BACD8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E66-4DA8-B99D-48C142BACD8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E66-4DA8-B99D-48C142BACD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Data'!$A$38:$A$45</c:f>
              <c:strCache>
                <c:ptCount val="8"/>
                <c:pt idx="0">
                  <c:v>Measuring diversity of beneficiaries</c:v>
                </c:pt>
                <c:pt idx="1">
                  <c:v>Increasing diversity of beneficiaries</c:v>
                </c:pt>
                <c:pt idx="2">
                  <c:v>Grant-making and Service delivery</c:v>
                </c:pt>
                <c:pt idx="3">
                  <c:v>Marketing and communications</c:v>
                </c:pt>
                <c:pt idx="4">
                  <c:v>Staff or volunteer recruitment</c:v>
                </c:pt>
                <c:pt idx="5">
                  <c:v>Internal staff progression and retention</c:v>
                </c:pt>
                <c:pt idx="6">
                  <c:v>Board recruitment / composition</c:v>
                </c:pt>
                <c:pt idx="7">
                  <c:v>Other (please specify)</c:v>
                </c:pt>
              </c:strCache>
            </c:strRef>
          </c:cat>
          <c:val>
            <c:numRef>
              <c:f>'ACO EDI Survey Data'!$B$38:$B$45</c:f>
              <c:numCache>
                <c:formatCode>0.00%</c:formatCode>
                <c:ptCount val="8"/>
                <c:pt idx="0">
                  <c:v>0.65</c:v>
                </c:pt>
                <c:pt idx="1">
                  <c:v>0.35</c:v>
                </c:pt>
                <c:pt idx="2">
                  <c:v>0.25</c:v>
                </c:pt>
                <c:pt idx="3">
                  <c:v>0.5</c:v>
                </c:pt>
                <c:pt idx="4">
                  <c:v>0.45</c:v>
                </c:pt>
                <c:pt idx="5">
                  <c:v>0.2</c:v>
                </c:pt>
                <c:pt idx="6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E66-4DA8-B99D-48C142BACD8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FE66-4DA8-B99D-48C142BACD8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FE66-4DA8-B99D-48C142BACD8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FE66-4DA8-B99D-48C142BACD8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FE66-4DA8-B99D-48C142BACD8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FE66-4DA8-B99D-48C142BACD8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FE66-4DA8-B99D-48C142BACD8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E-FE66-4DA8-B99D-48C142BACD8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0-FE66-4DA8-B99D-48C142BACD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Data'!$A$38:$A$45</c:f>
              <c:strCache>
                <c:ptCount val="8"/>
                <c:pt idx="0">
                  <c:v>Measuring diversity of beneficiaries</c:v>
                </c:pt>
                <c:pt idx="1">
                  <c:v>Increasing diversity of beneficiaries</c:v>
                </c:pt>
                <c:pt idx="2">
                  <c:v>Grant-making and Service delivery</c:v>
                </c:pt>
                <c:pt idx="3">
                  <c:v>Marketing and communications</c:v>
                </c:pt>
                <c:pt idx="4">
                  <c:v>Staff or volunteer recruitment</c:v>
                </c:pt>
                <c:pt idx="5">
                  <c:v>Internal staff progression and retention</c:v>
                </c:pt>
                <c:pt idx="6">
                  <c:v>Board recruitment / composition</c:v>
                </c:pt>
                <c:pt idx="7">
                  <c:v>Other (please specify)</c:v>
                </c:pt>
              </c:strCache>
            </c:strRef>
          </c:cat>
          <c:val>
            <c:numRef>
              <c:f>'ACO EDI Survey Data'!$C$38:$C$45</c:f>
              <c:numCache>
                <c:formatCode>General</c:formatCode>
                <c:ptCount val="8"/>
                <c:pt idx="0">
                  <c:v>13</c:v>
                </c:pt>
                <c:pt idx="1">
                  <c:v>7</c:v>
                </c:pt>
                <c:pt idx="2">
                  <c:v>5</c:v>
                </c:pt>
                <c:pt idx="3">
                  <c:v>10</c:v>
                </c:pt>
                <c:pt idx="4">
                  <c:v>9</c:v>
                </c:pt>
                <c:pt idx="5">
                  <c:v>4</c:v>
                </c:pt>
                <c:pt idx="6">
                  <c:v>11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1-FE66-4DA8-B99D-48C142BACD8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771653543307083E-2"/>
          <c:y val="0.69585035741500056"/>
          <c:w val="0.96290113735783023"/>
          <c:h val="0.304149642584999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Q4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6979755242273934"/>
          <c:y val="0.13632339899492088"/>
          <c:w val="0.42677823755839361"/>
          <c:h val="0.5624224019779097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71D-4DF7-B025-0A85C614F23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71D-4DF7-B025-0A85C614F23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71D-4DF7-B025-0A85C614F23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71D-4DF7-B025-0A85C614F23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71D-4DF7-B025-0A85C614F23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71D-4DF7-B025-0A85C614F23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Data'!$A$52:$A$57</c:f>
              <c:strCache>
                <c:ptCount val="6"/>
                <c:pt idx="0">
                  <c:v>Measuring diversity of beneficiaries</c:v>
                </c:pt>
                <c:pt idx="1">
                  <c:v>Increasing diversity of beneficiaries</c:v>
                </c:pt>
                <c:pt idx="2">
                  <c:v>Service delivery</c:v>
                </c:pt>
                <c:pt idx="3">
                  <c:v>Marketing and communications</c:v>
                </c:pt>
                <c:pt idx="4">
                  <c:v>Staff or volunteer recruitment</c:v>
                </c:pt>
                <c:pt idx="5">
                  <c:v>Board recruitment / composition</c:v>
                </c:pt>
              </c:strCache>
            </c:strRef>
          </c:cat>
          <c:val>
            <c:numRef>
              <c:f>'ACO EDI Survey Data'!$B$52:$B$57</c:f>
              <c:numCache>
                <c:formatCode>0.00%</c:formatCode>
                <c:ptCount val="6"/>
                <c:pt idx="0">
                  <c:v>0.47620000000000001</c:v>
                </c:pt>
                <c:pt idx="1">
                  <c:v>0.66669999999999996</c:v>
                </c:pt>
                <c:pt idx="2">
                  <c:v>0.42859999999999998</c:v>
                </c:pt>
                <c:pt idx="3">
                  <c:v>0.52380000000000004</c:v>
                </c:pt>
                <c:pt idx="4">
                  <c:v>0.47620000000000001</c:v>
                </c:pt>
                <c:pt idx="5">
                  <c:v>0.57140000000000002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71D-4DF7-B025-0A85C614F236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F71D-4DF7-B025-0A85C614F23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F71D-4DF7-B025-0A85C614F23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F71D-4DF7-B025-0A85C614F23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F71D-4DF7-B025-0A85C614F23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F71D-4DF7-B025-0A85C614F23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F71D-4DF7-B025-0A85C614F23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Data'!$A$52:$A$57</c:f>
              <c:strCache>
                <c:ptCount val="6"/>
                <c:pt idx="0">
                  <c:v>Measuring diversity of beneficiaries</c:v>
                </c:pt>
                <c:pt idx="1">
                  <c:v>Increasing diversity of beneficiaries</c:v>
                </c:pt>
                <c:pt idx="2">
                  <c:v>Service delivery</c:v>
                </c:pt>
                <c:pt idx="3">
                  <c:v>Marketing and communications</c:v>
                </c:pt>
                <c:pt idx="4">
                  <c:v>Staff or volunteer recruitment</c:v>
                </c:pt>
                <c:pt idx="5">
                  <c:v>Board recruitment / composition</c:v>
                </c:pt>
              </c:strCache>
            </c:strRef>
          </c:cat>
          <c:val>
            <c:numRef>
              <c:f>'ACO EDI Survey Data'!$C$52:$C$57</c:f>
              <c:numCache>
                <c:formatCode>General</c:formatCode>
                <c:ptCount val="6"/>
                <c:pt idx="0">
                  <c:v>10</c:v>
                </c:pt>
                <c:pt idx="1">
                  <c:v>14</c:v>
                </c:pt>
                <c:pt idx="2">
                  <c:v>9</c:v>
                </c:pt>
                <c:pt idx="3">
                  <c:v>11</c:v>
                </c:pt>
                <c:pt idx="4">
                  <c:v>10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F71D-4DF7-B025-0A85C614F23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007655293088364E-2"/>
          <c:y val="0.77335476664032909"/>
          <c:w val="0.97031802274715662"/>
          <c:h val="0.226645233359670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Q5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4479178100832331"/>
          <c:y val="0.10301120189078858"/>
          <c:w val="0.38942417163722132"/>
          <c:h val="0.6016237191712551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CE5-443F-A70D-73CC0AD4AB8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E5-443F-A70D-73CC0AD4AB8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E5-443F-A70D-73CC0AD4AB8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E5-443F-A70D-73CC0AD4AB8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E5-443F-A70D-73CC0AD4AB8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CE5-443F-A70D-73CC0AD4AB8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CE5-443F-A70D-73CC0AD4AB8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CE5-443F-A70D-73CC0AD4AB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Data'!$A$65:$A$72</c:f>
              <c:strCache>
                <c:ptCount val="8"/>
                <c:pt idx="0">
                  <c:v>Race</c:v>
                </c:pt>
                <c:pt idx="1">
                  <c:v>Gender</c:v>
                </c:pt>
                <c:pt idx="2">
                  <c:v>Age</c:v>
                </c:pt>
                <c:pt idx="3">
                  <c:v>Sexuality</c:v>
                </c:pt>
                <c:pt idx="4">
                  <c:v>Health / disability</c:v>
                </c:pt>
                <c:pt idx="5">
                  <c:v>Socio-economic background</c:v>
                </c:pt>
                <c:pt idx="6">
                  <c:v>Household composition</c:v>
                </c:pt>
                <c:pt idx="7">
                  <c:v>Other (please specify)</c:v>
                </c:pt>
              </c:strCache>
            </c:strRef>
          </c:cat>
          <c:val>
            <c:numRef>
              <c:f>'ACO EDI Survey Data'!$B$65:$B$72</c:f>
              <c:numCache>
                <c:formatCode>0.00%</c:formatCode>
                <c:ptCount val="8"/>
                <c:pt idx="0">
                  <c:v>0.64710000000000001</c:v>
                </c:pt>
                <c:pt idx="1">
                  <c:v>0.58819999999999995</c:v>
                </c:pt>
                <c:pt idx="2">
                  <c:v>0.52939999999999998</c:v>
                </c:pt>
                <c:pt idx="3">
                  <c:v>0.4118</c:v>
                </c:pt>
                <c:pt idx="4">
                  <c:v>0.4118</c:v>
                </c:pt>
                <c:pt idx="5">
                  <c:v>0.58819999999999995</c:v>
                </c:pt>
                <c:pt idx="6">
                  <c:v>0.1176</c:v>
                </c:pt>
                <c:pt idx="7">
                  <c:v>0.23530000000000001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CE5-443F-A70D-73CC0AD4AB86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FCE5-443F-A70D-73CC0AD4AB8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FCE5-443F-A70D-73CC0AD4AB8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FCE5-443F-A70D-73CC0AD4AB8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FCE5-443F-A70D-73CC0AD4AB8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FCE5-443F-A70D-73CC0AD4AB8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FCE5-443F-A70D-73CC0AD4AB8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E-FCE5-443F-A70D-73CC0AD4AB8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0-FCE5-443F-A70D-73CC0AD4AB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Data'!$A$65:$A$72</c:f>
              <c:strCache>
                <c:ptCount val="8"/>
                <c:pt idx="0">
                  <c:v>Race</c:v>
                </c:pt>
                <c:pt idx="1">
                  <c:v>Gender</c:v>
                </c:pt>
                <c:pt idx="2">
                  <c:v>Age</c:v>
                </c:pt>
                <c:pt idx="3">
                  <c:v>Sexuality</c:v>
                </c:pt>
                <c:pt idx="4">
                  <c:v>Health / disability</c:v>
                </c:pt>
                <c:pt idx="5">
                  <c:v>Socio-economic background</c:v>
                </c:pt>
                <c:pt idx="6">
                  <c:v>Household composition</c:v>
                </c:pt>
                <c:pt idx="7">
                  <c:v>Other (please specify)</c:v>
                </c:pt>
              </c:strCache>
            </c:strRef>
          </c:cat>
          <c:val>
            <c:numRef>
              <c:f>'ACO EDI Survey Data'!$C$65:$C$72</c:f>
              <c:numCache>
                <c:formatCode>General</c:formatCode>
                <c:ptCount val="8"/>
                <c:pt idx="0">
                  <c:v>11</c:v>
                </c:pt>
                <c:pt idx="1">
                  <c:v>10</c:v>
                </c:pt>
                <c:pt idx="2">
                  <c:v>9</c:v>
                </c:pt>
                <c:pt idx="3">
                  <c:v>7</c:v>
                </c:pt>
                <c:pt idx="4">
                  <c:v>7</c:v>
                </c:pt>
                <c:pt idx="5">
                  <c:v>10</c:v>
                </c:pt>
                <c:pt idx="6">
                  <c:v>2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1-FCE5-443F-A70D-73CC0AD4AB8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0605205599300089E-2"/>
          <c:y val="0.69337759609317118"/>
          <c:w val="0.96656736657917786"/>
          <c:h val="0.306622403906828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Q6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290441819772529"/>
          <c:y val="0.14908246225319399"/>
          <c:w val="0.51363560804899389"/>
          <c:h val="0.8443325063819077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AAF-4D7B-BE2A-355465B7FBD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AAF-4D7B-BE2A-355465B7FB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AAF-4D7B-BE2A-355465B7FBD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AAF-4D7B-BE2A-355465B7FBD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AAF-4D7B-BE2A-355465B7FB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Data'!$A$80:$A$84</c:f>
              <c:strCache>
                <c:ptCount val="5"/>
                <c:pt idx="0">
                  <c:v>Arranging for those with particular experience in this field to share learnings (i.e. guest speakers / writers)</c:v>
                </c:pt>
                <c:pt idx="1">
                  <c:v>Providing a forum for member organisations to regularly meet and share good practice and / or challenges with each other</c:v>
                </c:pt>
                <c:pt idx="2">
                  <c:v>Hosting an EDI event / workshop for members to come together and increase knowledge / confidence in this area (e.g. with guest speakers)</c:v>
                </c:pt>
                <c:pt idx="3">
                  <c:v>Working with members to challenge and enable the wider membership to develop EDI good practice within their organisations and as a sector, involving a range of members</c:v>
                </c:pt>
                <c:pt idx="4">
                  <c:v>Other (please specify)</c:v>
                </c:pt>
              </c:strCache>
            </c:strRef>
          </c:cat>
          <c:val>
            <c:numRef>
              <c:f>'ACO EDI Survey Data'!$B$80:$B$84</c:f>
              <c:numCache>
                <c:formatCode>0.00%</c:formatCode>
                <c:ptCount val="5"/>
                <c:pt idx="0">
                  <c:v>0.8095</c:v>
                </c:pt>
                <c:pt idx="1">
                  <c:v>0.61899999999999999</c:v>
                </c:pt>
                <c:pt idx="2">
                  <c:v>0.61899999999999999</c:v>
                </c:pt>
                <c:pt idx="3">
                  <c:v>0.61899999999999999</c:v>
                </c:pt>
                <c:pt idx="4">
                  <c:v>9.5200000000000007E-2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AAF-4D7B-BE2A-355465B7FBD4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FAAF-4D7B-BE2A-355465B7FBD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FAAF-4D7B-BE2A-355465B7FB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FAAF-4D7B-BE2A-355465B7FBD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FAAF-4D7B-BE2A-355465B7FBD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FAAF-4D7B-BE2A-355465B7FB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Data'!$A$80:$A$84</c:f>
              <c:strCache>
                <c:ptCount val="5"/>
                <c:pt idx="0">
                  <c:v>Arranging for those with particular experience in this field to share learnings (i.e. guest speakers / writers)</c:v>
                </c:pt>
                <c:pt idx="1">
                  <c:v>Providing a forum for member organisations to regularly meet and share good practice and / or challenges with each other</c:v>
                </c:pt>
                <c:pt idx="2">
                  <c:v>Hosting an EDI event / workshop for members to come together and increase knowledge / confidence in this area (e.g. with guest speakers)</c:v>
                </c:pt>
                <c:pt idx="3">
                  <c:v>Working with members to challenge and enable the wider membership to develop EDI good practice within their organisations and as a sector, involving a range of members</c:v>
                </c:pt>
                <c:pt idx="4">
                  <c:v>Other (please specify)</c:v>
                </c:pt>
              </c:strCache>
            </c:strRef>
          </c:cat>
          <c:val>
            <c:numRef>
              <c:f>'ACO EDI Survey Data'!$C$80:$C$84</c:f>
              <c:numCache>
                <c:formatCode>General</c:formatCode>
                <c:ptCount val="5"/>
                <c:pt idx="0">
                  <c:v>17</c:v>
                </c:pt>
                <c:pt idx="1">
                  <c:v>13</c:v>
                </c:pt>
                <c:pt idx="2">
                  <c:v>13</c:v>
                </c:pt>
                <c:pt idx="3">
                  <c:v>13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FAAF-4D7B-BE2A-355465B7FBD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Q7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911682460901345"/>
          <c:y val="0.10233637301981727"/>
          <c:w val="0.48775874890638671"/>
          <c:h val="0.7972447201194061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D27-447B-BC22-3B48F063F6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D27-447B-BC22-3B48F063F6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D27-447B-BC22-3B48F063F6E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D27-447B-BC22-3B48F063F6E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Data'!$A$91:$A$94</c:f>
              <c:strCache>
                <c:ptCount val="4"/>
                <c:pt idx="0">
                  <c:v>Yes</c:v>
                </c:pt>
                <c:pt idx="1">
                  <c:v>No</c:v>
                </c:pt>
                <c:pt idx="2">
                  <c:v>Possibly</c:v>
                </c:pt>
                <c:pt idx="3">
                  <c:v>Other (please specify)</c:v>
                </c:pt>
              </c:strCache>
            </c:strRef>
          </c:cat>
          <c:val>
            <c:numRef>
              <c:f>'ACO EDI Survey Data'!$B$91:$B$94</c:f>
              <c:numCache>
                <c:formatCode>0.00%</c:formatCode>
                <c:ptCount val="4"/>
                <c:pt idx="0">
                  <c:v>0.15790000000000001</c:v>
                </c:pt>
                <c:pt idx="1">
                  <c:v>0.31580000000000003</c:v>
                </c:pt>
                <c:pt idx="2">
                  <c:v>0.47370000000000001</c:v>
                </c:pt>
                <c:pt idx="3">
                  <c:v>0.1053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D27-447B-BC22-3B48F063F6E2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7D27-447B-BC22-3B48F063F6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7D27-447B-BC22-3B48F063F6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7D27-447B-BC22-3B48F063F6E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7D27-447B-BC22-3B48F063F6E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'ACO EDI Survey Data'!$A$91:$A$94</c:f>
              <c:strCache>
                <c:ptCount val="4"/>
                <c:pt idx="0">
                  <c:v>Yes</c:v>
                </c:pt>
                <c:pt idx="1">
                  <c:v>No</c:v>
                </c:pt>
                <c:pt idx="2">
                  <c:v>Possibly</c:v>
                </c:pt>
                <c:pt idx="3">
                  <c:v>Other (please specify)</c:v>
                </c:pt>
              </c:strCache>
            </c:strRef>
          </c:cat>
          <c:val>
            <c:numRef>
              <c:f>'ACO EDI Survey Data'!$C$91:$C$94</c:f>
              <c:numCache>
                <c:formatCode>General</c:formatCode>
                <c:ptCount val="4"/>
                <c:pt idx="0">
                  <c:v>3</c:v>
                </c:pt>
                <c:pt idx="1">
                  <c:v>6</c:v>
                </c:pt>
                <c:pt idx="2">
                  <c:v>9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7D27-447B-BC22-3B48F063F6E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7BC57-88E6-95EB-015A-9AEE0EE2C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84025-88F0-95F3-FD95-F378C21AC9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34298-D899-837B-02C7-7D88A5187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955DE-3EB6-6D23-E01C-1457BFD80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EA993-1478-CAA7-F6F5-D970FD0CA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24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5173F-30EA-C44D-C19A-9DE5C2692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4882FC-2573-693C-5528-E59CD85BD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D5725-B16F-3AD4-2940-49E5BB8A9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C52A2-A54E-6789-44D6-AFF3A1311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ED7B8-5397-001B-7F10-567847AD1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773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51D3A3-2DF8-6E7C-CE95-D404E18047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CA77FA-B702-E699-EB90-CB4D3BD4C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0CCDC-771B-C160-3920-FDFAF06E9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3BCD5-D9DE-92EC-26E6-5B484FE8A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18A29-6CB4-63AF-E5F6-28DB04F2D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52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38FD-87D1-7A04-F2ED-EBD33AB3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1D62E-5CE5-80DB-9EEF-CDD07D785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31C0B-07E1-D55A-B55C-F6C1D52C0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D4692-AF41-E38C-5815-B37CD9661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AE1E8-528F-B338-400E-8B59E558F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62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4B01E-6CF1-2FFF-0EA7-4EAF1C1A0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DA129-782F-3261-A943-FA8699C13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21F29-ED3F-1796-EAE1-7775F4722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99F90-F03E-A006-8845-F980CFD04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8F12A-5111-3E06-FE58-D178D6C6C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355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9DE7C-623C-F632-A486-F01EE7B72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952C4-067B-23F2-17B3-3B3F3CB0F4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35082-A5A5-FEAD-44D4-0047B25AB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93ACE0-AA04-4063-C7F7-291B764F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00D25D-759F-5BF4-C337-825BEBBE2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383908-1CCC-DD36-DD91-C9501FC6E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769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923BB-4068-9325-E908-0B5177537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425ED-2895-FE4E-9CD0-D6C986277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847C04-2036-23D2-47E7-026DA1713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80C6AC-5919-AC12-6C46-28C72D17D6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C8C897-30C2-4607-95AA-CCC84A9580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D637F7-B7EB-CFA1-D53B-1AAA096D5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C7E278-20E4-8783-509B-094194B07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06FC75-D00F-ADBD-3E39-59DE4595E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17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4F64D-79BB-2B4E-8FC3-391FCBEFF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D04270-BA54-4367-4B64-B0AE5EA8E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0C4208-8CD0-575C-A7C2-5588FB436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D58A8B-6BBF-FFCB-351A-758BE0715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992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5A25E8-7EBA-572D-22D2-47C296B18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609F86-79A6-1247-2FC2-4F8FD224F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DA523-F0FC-7BA3-795A-DC6A07C2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0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96627-8416-C0F0-1F84-FE7DA212F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D4B09-14F9-113B-E02E-A630DE025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8D21B-0370-619F-0D81-9E32C3251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3EEB3-9B92-8216-1425-ABBB701AA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5160B-B851-008E-04E4-2DC75E4BE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DE2AE-E164-5B5E-AACB-3C4759B34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990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666D1-53DE-9277-DBE8-6CCF6F569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034501-9216-B38B-2AFC-85EF6D288E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39AE4-7FF7-73FC-5C1B-66C8BCA93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6BBF6C-261E-1C85-C066-383877E21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8FC3A-345B-C908-9CC7-7A6FC8A0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87ADA7-BD1D-1BB1-2689-8F1CE20CA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726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BFD10C-A003-6480-CC64-716DF3FE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4D0A11-DCC6-9A95-2764-EFF85A245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CC17C-6E4F-5175-D08F-0BC2304DBE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524E7-E660-40A9-8FA7-FCF3B121AF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69A4E-4A6D-5AB3-CCEF-966836A2C3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A0A8A-23CA-F08B-EC21-40B650A3E4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7C35D-4B3A-44B3-96F6-472DC6EB08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92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and holding a pen shading number on a sheet">
            <a:extLst>
              <a:ext uri="{FF2B5EF4-FFF2-40B4-BE49-F238E27FC236}">
                <a16:creationId xmlns:a16="http://schemas.microsoft.com/office/drawing/2014/main" id="{56674F9A-3AA9-1923-4110-B644AEC147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125" r="173" b="909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E225F1-C47B-8E4D-BADC-DA66CC4398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ACO EDI Group Survey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4556861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2CC3D-CE5D-E104-A55D-7C6235009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813548"/>
          </a:xfrm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b="1" dirty="0"/>
              <a:t>Q3. </a:t>
            </a:r>
            <a:r>
              <a:rPr lang="en-GB" sz="2600" b="1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Within your organisation, in which areas have you made progress with aiming to increase EDI?</a:t>
            </a:r>
          </a:p>
          <a:p>
            <a:endParaRPr lang="en-GB" sz="2600" dirty="0"/>
          </a:p>
          <a:p>
            <a:r>
              <a:rPr lang="en-GB" sz="2600" dirty="0">
                <a:solidFill>
                  <a:schemeClr val="dk1"/>
                </a:solidFill>
              </a:rPr>
              <a:t>W</a:t>
            </a:r>
            <a:r>
              <a:rPr lang="en-GB" sz="26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e have a diverse board, but we're always looking to improve</a:t>
            </a:r>
          </a:p>
          <a:p>
            <a:endParaRPr lang="en-GB" sz="2600" b="0" i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26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We recurrently undertaking a period of strategic development, through which we are seeking (in part) to review EDI.</a:t>
            </a:r>
          </a:p>
          <a:p>
            <a:pPr marL="0" indent="0">
              <a:buNone/>
            </a:pPr>
            <a:endParaRPr lang="en-GB" sz="2600" b="0" i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6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6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b="1" dirty="0"/>
              <a:t>Q4. </a:t>
            </a:r>
            <a:r>
              <a:rPr lang="en-GB" sz="2600" b="1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Within your organisation, in which areas are you keen to increase EDI?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600" b="1" i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6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Internal policies and practices; diversifying donor database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GB" sz="2600" b="1" i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2600" dirty="0"/>
          </a:p>
          <a:p>
            <a:pPr marL="0" indent="0">
              <a:buNone/>
            </a:pPr>
            <a:br>
              <a:rPr lang="en-GB" sz="26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</a:br>
            <a:endParaRPr lang="en-GB" sz="2600" b="0" i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472153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E6D0F-FCD9-587C-3389-962B8C913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8780"/>
            <a:ext cx="10515600" cy="5860440"/>
          </a:xfrm>
        </p:spPr>
        <p:txBody>
          <a:bodyPr>
            <a:normAutofit fontScale="92500" lnSpcReduction="10000"/>
          </a:bodyPr>
          <a:lstStyle/>
          <a:p>
            <a:r>
              <a:rPr lang="en-GB" sz="2800" b="1" dirty="0"/>
              <a:t>Q5. Are there any specific areas of EDI which your organisation is particularly focused on or interested in? </a:t>
            </a:r>
          </a:p>
          <a:p>
            <a:endParaRPr lang="en-GB" sz="2800" b="1" dirty="0"/>
          </a:p>
          <a:p>
            <a:r>
              <a:rPr lang="en-GB" sz="28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Those for whom English is not their first language (overlaps with race).</a:t>
            </a:r>
          </a:p>
          <a:p>
            <a:pPr marL="0" indent="0">
              <a:buNone/>
            </a:pPr>
            <a:endParaRPr lang="en-GB" sz="2800" b="0" i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28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Religion/belief</a:t>
            </a:r>
          </a:p>
          <a:p>
            <a:endParaRPr lang="en-GB" dirty="0">
              <a:solidFill>
                <a:schemeClr val="dk1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/>
              <a:t>Q6. </a:t>
            </a:r>
            <a:r>
              <a:rPr lang="en-GB" sz="2800" b="1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How do you think the ACO could best support member organisations with developing EDI?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b="1" i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28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 don't think it should be a specific forum, rather it should be integrated in every forum/applied to every forums</a:t>
            </a:r>
          </a:p>
          <a:p>
            <a:br>
              <a:rPr lang="en-GB" sz="28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28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Support when recruitment required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923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883E9-07C7-20F2-BC66-3D43886EA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/>
              <a:t>Organisations that took part </a:t>
            </a:r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20A12D-975B-2ED9-7881-185C2E5AB0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2302535"/>
              </p:ext>
            </p:extLst>
          </p:nvPr>
        </p:nvGraphicFramePr>
        <p:xfrm>
          <a:off x="5134708" y="620392"/>
          <a:ext cx="6717323" cy="588278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6717323">
                  <a:extLst>
                    <a:ext uri="{9D8B030D-6E8A-4147-A177-3AD203B41FA5}">
                      <a16:colId xmlns:a16="http://schemas.microsoft.com/office/drawing/2014/main" val="1811548374"/>
                    </a:ext>
                  </a:extLst>
                </a:gridCol>
              </a:tblGrid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Wimbledon Guild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448871677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Friends of the Elderly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1654652452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Foothold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1708863306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Family Fund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530557188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The Teaching Staff Trust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3394449393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Professionals Aid Guild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2033897875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St Martin-in-the-Fields Charity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2619044022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Charity Link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2764278485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 dirty="0">
                          <a:effectLst/>
                        </a:rPr>
                        <a:t>Dance Professionals Fund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2838797307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Artists' Benevolent Fund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3143872836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 dirty="0" err="1">
                          <a:effectLst/>
                        </a:rPr>
                        <a:t>LionHeart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3190101738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Pharmacist Support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1953845899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Buttle UK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2832686622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Bank Workers Charity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2950049560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Royal Medical Benevolent Fund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842925463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Help for Heroes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640777739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</a:rPr>
                        <a:t>The Royal Society of Musicians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1400274406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RAF Benevolent Fund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1287360663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>
                          <a:effectLst/>
                        </a:rPr>
                        <a:t>ScotsCare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1956180803"/>
                  </a:ext>
                </a:extLst>
              </a:tr>
              <a:tr h="27523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 dirty="0">
                          <a:effectLst/>
                        </a:rPr>
                        <a:t>The Rope Trust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9" marR="4579" marT="4579" marB="0" anchor="b"/>
                </a:tc>
                <a:extLst>
                  <a:ext uri="{0D108BD9-81ED-4DB2-BD59-A6C34878D82A}">
                    <a16:rowId xmlns:a16="http://schemas.microsoft.com/office/drawing/2014/main" val="3635520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885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6AE13-5C25-BA4E-6D8B-D126AE55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Q2. Does your organisation have a strategy or plan to increase equality, diversity and / or inclusion (EDI)?</a:t>
            </a: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1DB89A2-02FC-7996-9618-8F87B27811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0834467"/>
              </p:ext>
            </p:extLst>
          </p:nvPr>
        </p:nvGraphicFramePr>
        <p:xfrm>
          <a:off x="1120086" y="3043811"/>
          <a:ext cx="3253155" cy="11125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588478">
                  <a:extLst>
                    <a:ext uri="{9D8B030D-6E8A-4147-A177-3AD203B41FA5}">
                      <a16:colId xmlns:a16="http://schemas.microsoft.com/office/drawing/2014/main" val="1015861587"/>
                    </a:ext>
                  </a:extLst>
                </a:gridCol>
                <a:gridCol w="1664677">
                  <a:extLst>
                    <a:ext uri="{9D8B030D-6E8A-4147-A177-3AD203B41FA5}">
                      <a16:colId xmlns:a16="http://schemas.microsoft.com/office/drawing/2014/main" val="9570211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57.14%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42376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14.29%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65871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 Progress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33.33%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92222359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E31EA89-88C3-3D41-B729-EAA0F5A589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9240020"/>
              </p:ext>
            </p:extLst>
          </p:nvPr>
        </p:nvGraphicFramePr>
        <p:xfrm>
          <a:off x="4655127" y="1656373"/>
          <a:ext cx="5888182" cy="3853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8249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DE35982-393F-91F8-9111-138010CE93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1195816"/>
              </p:ext>
            </p:extLst>
          </p:nvPr>
        </p:nvGraphicFramePr>
        <p:xfrm>
          <a:off x="6127750" y="2147888"/>
          <a:ext cx="4903788" cy="372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3EDD7EF-C48B-A0D4-8176-3108BD449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i="0" u="none" strike="noStrike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Q3. Within your organisation, in which areas have you made progress with aiming to increase EDI? </a:t>
            </a:r>
            <a:endParaRPr lang="en-US" sz="4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6C61ADD-C0F7-CFA4-EE06-41E542043D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5128313"/>
              </p:ext>
            </p:extLst>
          </p:nvPr>
        </p:nvGraphicFramePr>
        <p:xfrm>
          <a:off x="1157288" y="2147888"/>
          <a:ext cx="4903787" cy="3721097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385431">
                  <a:extLst>
                    <a:ext uri="{9D8B030D-6E8A-4147-A177-3AD203B41FA5}">
                      <a16:colId xmlns:a16="http://schemas.microsoft.com/office/drawing/2014/main" val="184254004"/>
                    </a:ext>
                  </a:extLst>
                </a:gridCol>
                <a:gridCol w="1518356">
                  <a:extLst>
                    <a:ext uri="{9D8B030D-6E8A-4147-A177-3AD203B41FA5}">
                      <a16:colId xmlns:a16="http://schemas.microsoft.com/office/drawing/2014/main" val="2119177323"/>
                    </a:ext>
                  </a:extLst>
                </a:gridCol>
              </a:tblGrid>
              <a:tr h="66343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Measuring diversity of beneficiaries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65.00%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extLst>
                  <a:ext uri="{0D108BD9-81ED-4DB2-BD59-A6C34878D82A}">
                    <a16:rowId xmlns:a16="http://schemas.microsoft.com/office/drawing/2014/main" val="1814487557"/>
                  </a:ext>
                </a:extLst>
              </a:tr>
              <a:tr h="66343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Increasing diversity of beneficiaries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35.00%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extLst>
                  <a:ext uri="{0D108BD9-81ED-4DB2-BD59-A6C34878D82A}">
                    <a16:rowId xmlns:a16="http://schemas.microsoft.com/office/drawing/2014/main" val="592079461"/>
                  </a:ext>
                </a:extLst>
              </a:tr>
              <a:tr h="66343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Grant-making and Service delivery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25.00%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extLst>
                  <a:ext uri="{0D108BD9-81ED-4DB2-BD59-A6C34878D82A}">
                    <a16:rowId xmlns:a16="http://schemas.microsoft.com/office/drawing/2014/main" val="673427622"/>
                  </a:ext>
                </a:extLst>
              </a:tr>
              <a:tr h="355787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Marketing and communications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50.00%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extLst>
                  <a:ext uri="{0D108BD9-81ED-4DB2-BD59-A6C34878D82A}">
                    <a16:rowId xmlns:a16="http://schemas.microsoft.com/office/drawing/2014/main" val="3148601624"/>
                  </a:ext>
                </a:extLst>
              </a:tr>
              <a:tr h="355787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Staff or volunteer recruitment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45.00%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extLst>
                  <a:ext uri="{0D108BD9-81ED-4DB2-BD59-A6C34878D82A}">
                    <a16:rowId xmlns:a16="http://schemas.microsoft.com/office/drawing/2014/main" val="66268647"/>
                  </a:ext>
                </a:extLst>
              </a:tr>
              <a:tr h="6634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Internal staff progression and retention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20.00%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extLst>
                  <a:ext uri="{0D108BD9-81ED-4DB2-BD59-A6C34878D82A}">
                    <a16:rowId xmlns:a16="http://schemas.microsoft.com/office/drawing/2014/main" val="2234510201"/>
                  </a:ext>
                </a:extLst>
              </a:tr>
              <a:tr h="355787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Board recruitment / composition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55.00%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1" marR="6421" marT="6421" marB="0" anchor="b"/>
                </a:tc>
                <a:extLst>
                  <a:ext uri="{0D108BD9-81ED-4DB2-BD59-A6C34878D82A}">
                    <a16:rowId xmlns:a16="http://schemas.microsoft.com/office/drawing/2014/main" val="1526496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838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59D811A-2045-BBCA-5E93-EE2B4965B9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5440190"/>
              </p:ext>
            </p:extLst>
          </p:nvPr>
        </p:nvGraphicFramePr>
        <p:xfrm>
          <a:off x="6127749" y="1910862"/>
          <a:ext cx="5724281" cy="3958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9E07306-3281-6B62-AF82-37E14C066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i="0" u="none" strike="noStrike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Q4. Within your organisation, in which areas are you keen to increase EDI? 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8BA5CBD-05C5-819E-3339-A36BBAF990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431386"/>
              </p:ext>
            </p:extLst>
          </p:nvPr>
        </p:nvGraphicFramePr>
        <p:xfrm>
          <a:off x="1157288" y="2147888"/>
          <a:ext cx="4903787" cy="372109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587352">
                  <a:extLst>
                    <a:ext uri="{9D8B030D-6E8A-4147-A177-3AD203B41FA5}">
                      <a16:colId xmlns:a16="http://schemas.microsoft.com/office/drawing/2014/main" val="3156462188"/>
                    </a:ext>
                  </a:extLst>
                </a:gridCol>
                <a:gridCol w="1316435">
                  <a:extLst>
                    <a:ext uri="{9D8B030D-6E8A-4147-A177-3AD203B41FA5}">
                      <a16:colId xmlns:a16="http://schemas.microsoft.com/office/drawing/2014/main" val="3495611416"/>
                    </a:ext>
                  </a:extLst>
                </a:gridCol>
              </a:tblGrid>
              <a:tr h="62018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Measuring diversity of beneficiaries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47.62%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extLst>
                  <a:ext uri="{0D108BD9-81ED-4DB2-BD59-A6C34878D82A}">
                    <a16:rowId xmlns:a16="http://schemas.microsoft.com/office/drawing/2014/main" val="3454839882"/>
                  </a:ext>
                </a:extLst>
              </a:tr>
              <a:tr h="62018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Increasing diversity of beneficiaries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66.67%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extLst>
                  <a:ext uri="{0D108BD9-81ED-4DB2-BD59-A6C34878D82A}">
                    <a16:rowId xmlns:a16="http://schemas.microsoft.com/office/drawing/2014/main" val="144970567"/>
                  </a:ext>
                </a:extLst>
              </a:tr>
              <a:tr h="62018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Service delivery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42.86%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extLst>
                  <a:ext uri="{0D108BD9-81ED-4DB2-BD59-A6C34878D82A}">
                    <a16:rowId xmlns:a16="http://schemas.microsoft.com/office/drawing/2014/main" val="2285565837"/>
                  </a:ext>
                </a:extLst>
              </a:tr>
              <a:tr h="62018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Marketing and communications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52.38%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extLst>
                  <a:ext uri="{0D108BD9-81ED-4DB2-BD59-A6C34878D82A}">
                    <a16:rowId xmlns:a16="http://schemas.microsoft.com/office/drawing/2014/main" val="1816422444"/>
                  </a:ext>
                </a:extLst>
              </a:tr>
              <a:tr h="62018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Staff or volunteer recruitment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47.62%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extLst>
                  <a:ext uri="{0D108BD9-81ED-4DB2-BD59-A6C34878D82A}">
                    <a16:rowId xmlns:a16="http://schemas.microsoft.com/office/drawing/2014/main" val="712373190"/>
                  </a:ext>
                </a:extLst>
              </a:tr>
              <a:tr h="62018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Board recruitment / composition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57.14%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6" marR="5656" marT="5656" marB="0" anchor="b"/>
                </a:tc>
                <a:extLst>
                  <a:ext uri="{0D108BD9-81ED-4DB2-BD59-A6C34878D82A}">
                    <a16:rowId xmlns:a16="http://schemas.microsoft.com/office/drawing/2014/main" val="2593579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404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0EDF4-1A05-0EF8-E115-6B7B69572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3600" i="0" u="none" strike="noStrike" dirty="0">
                <a:effectLst/>
                <a:latin typeface="Calibri" panose="020F0502020204030204" pitchFamily="34" charset="0"/>
              </a:rPr>
              <a:t>Q5. Are there any specific areas of EDI which your organisation is particularly focused on or interested in?</a:t>
            </a:r>
            <a:r>
              <a:rPr lang="en-US" sz="3600" dirty="0"/>
              <a:t> </a:t>
            </a:r>
            <a:endParaRPr lang="en-GB" sz="3600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8388A74E-662F-C6F6-6589-862C6AE78D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63511"/>
              </p:ext>
            </p:extLst>
          </p:nvPr>
        </p:nvGraphicFramePr>
        <p:xfrm>
          <a:off x="838200" y="2217488"/>
          <a:ext cx="4706815" cy="29667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065585">
                  <a:extLst>
                    <a:ext uri="{9D8B030D-6E8A-4147-A177-3AD203B41FA5}">
                      <a16:colId xmlns:a16="http://schemas.microsoft.com/office/drawing/2014/main" val="3129943505"/>
                    </a:ext>
                  </a:extLst>
                </a:gridCol>
                <a:gridCol w="1641230">
                  <a:extLst>
                    <a:ext uri="{9D8B030D-6E8A-4147-A177-3AD203B41FA5}">
                      <a16:colId xmlns:a16="http://schemas.microsoft.com/office/drawing/2014/main" val="3066705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Race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64.71%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911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Gender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58.82%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6652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Age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52.94%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51045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Sexuality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41.18%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2889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Health / disability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41.18%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747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Socio-economic background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58.82%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26882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Household composition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11.76%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9661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Other (please specify)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23.53%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7481290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9B5D36F-BEC3-AAF9-6AE5-9BF5EABF74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8374501"/>
              </p:ext>
            </p:extLst>
          </p:nvPr>
        </p:nvGraphicFramePr>
        <p:xfrm>
          <a:off x="5842175" y="1690688"/>
          <a:ext cx="5986410" cy="4094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9757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9526B-73C2-86F0-E2B7-7AA0E1615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Q6. How do you think the ACO could best support member organisations with developing EDI? </a:t>
            </a:r>
            <a:endParaRPr lang="en-GB" sz="3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34D130F-ABF6-476A-AE8C-63E4D14364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878655"/>
              </p:ext>
            </p:extLst>
          </p:nvPr>
        </p:nvGraphicFramePr>
        <p:xfrm>
          <a:off x="838200" y="1690688"/>
          <a:ext cx="6359769" cy="451655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999892">
                  <a:extLst>
                    <a:ext uri="{9D8B030D-6E8A-4147-A177-3AD203B41FA5}">
                      <a16:colId xmlns:a16="http://schemas.microsoft.com/office/drawing/2014/main" val="2305979829"/>
                    </a:ext>
                  </a:extLst>
                </a:gridCol>
                <a:gridCol w="1359877">
                  <a:extLst>
                    <a:ext uri="{9D8B030D-6E8A-4147-A177-3AD203B41FA5}">
                      <a16:colId xmlns:a16="http://schemas.microsoft.com/office/drawing/2014/main" val="922694893"/>
                    </a:ext>
                  </a:extLst>
                </a:gridCol>
              </a:tblGrid>
              <a:tr h="679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Arranging for those with particular experience in this field to share learnings (i.e. guest speakers / writers)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80.95%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74385997"/>
                  </a:ext>
                </a:extLst>
              </a:tr>
              <a:tr h="101560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Providing a forum for member organisations to regularly meet and share good practice and / or challenges with each other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61.90%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82915211"/>
                  </a:ext>
                </a:extLst>
              </a:tr>
              <a:tr h="101560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Hosting an EDI event / workshop for members to come together and increase knowledge / confidence in this area (e.g. with guest speakers)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61.90%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23175938"/>
                  </a:ext>
                </a:extLst>
              </a:tr>
              <a:tr h="13515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Working with members to challenge and enable the wider membership to develop EDI good practice within their organisations and as a sector, involving a range of members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61.90%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92540128"/>
                  </a:ext>
                </a:extLst>
              </a:tr>
              <a:tr h="45414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Other (please specify)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9.52%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88550646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D9B938C-C553-7B28-66AC-FE87870754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6244233"/>
              </p:ext>
            </p:extLst>
          </p:nvPr>
        </p:nvGraphicFramePr>
        <p:xfrm>
          <a:off x="7417510" y="2030657"/>
          <a:ext cx="4997228" cy="2976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5689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15CC3-92E2-0926-679B-CDB57037C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Q7. Would you / your organisation have good practice examples of EDI work you would be able / willing to share with other ACO members?</a:t>
            </a:r>
            <a:r>
              <a:rPr lang="en-US" sz="3000" dirty="0"/>
              <a:t> </a:t>
            </a:r>
            <a:endParaRPr lang="en-GB" sz="3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ED70A3C-0897-02E4-85CD-B6F677FB33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306256"/>
              </p:ext>
            </p:extLst>
          </p:nvPr>
        </p:nvGraphicFramePr>
        <p:xfrm>
          <a:off x="1266093" y="2892424"/>
          <a:ext cx="4454769" cy="14833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84938">
                  <a:extLst>
                    <a:ext uri="{9D8B030D-6E8A-4147-A177-3AD203B41FA5}">
                      <a16:colId xmlns:a16="http://schemas.microsoft.com/office/drawing/2014/main" val="148625127"/>
                    </a:ext>
                  </a:extLst>
                </a:gridCol>
                <a:gridCol w="1869831">
                  <a:extLst>
                    <a:ext uri="{9D8B030D-6E8A-4147-A177-3AD203B41FA5}">
                      <a16:colId xmlns:a16="http://schemas.microsoft.com/office/drawing/2014/main" val="2473268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15.79%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51505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31.58%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45947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Possibly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47.37%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11733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Other (please specify)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10.53%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41152632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6C38940-8983-57C8-CD13-B4DA55780D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3256709"/>
              </p:ext>
            </p:extLst>
          </p:nvPr>
        </p:nvGraphicFramePr>
        <p:xfrm>
          <a:off x="5720862" y="1728714"/>
          <a:ext cx="5849815" cy="3734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0601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3AA0A-F062-ED88-515B-FF4FF3411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09C18-AC15-C97F-4B29-47040B98D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600" b="1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Q2. Does your organisation have a strategy or plan to increase equality, diversity and / or inclusion (EDI)?</a:t>
            </a:r>
          </a:p>
          <a:p>
            <a:endParaRPr lang="en-GB" sz="2600" b="0" i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26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We have had a staff working group for the last 3 years, looking at how we can continue to keep EDI in all our work, as a matter of course. We've arranged training, updated the website, revised policies and strategies, and looked widely at EDI from neuro and disability to ethnicity and gender.</a:t>
            </a:r>
          </a:p>
          <a:p>
            <a:endParaRPr lang="en-GB" sz="2600" dirty="0">
              <a:solidFill>
                <a:schemeClr val="dk1"/>
              </a:solidFill>
            </a:endParaRPr>
          </a:p>
          <a:p>
            <a:r>
              <a:rPr lang="en-GB" sz="26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We have engaged a EDI consultant and established an internal steering group</a:t>
            </a:r>
            <a:r>
              <a:rPr lang="en-GB" sz="20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GB" sz="2000" dirty="0"/>
          </a:p>
          <a:p>
            <a:endParaRPr lang="en-GB" sz="2000" b="0" i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5462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692</Words>
  <Application>Microsoft Office PowerPoint</Application>
  <PresentationFormat>Widescreen</PresentationFormat>
  <Paragraphs>130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ACO EDI Group Survey</vt:lpstr>
      <vt:lpstr>Organisations that took part </vt:lpstr>
      <vt:lpstr>Q2. Does your organisation have a strategy or plan to increase equality, diversity and / or inclusion (EDI)?</vt:lpstr>
      <vt:lpstr>Q3. Within your organisation, in which areas have you made progress with aiming to increase EDI? </vt:lpstr>
      <vt:lpstr>Q4. Within your organisation, in which areas are you keen to increase EDI? </vt:lpstr>
      <vt:lpstr>Q5. Are there any specific areas of EDI which your organisation is particularly focused on or interested in? </vt:lpstr>
      <vt:lpstr>Q6. How do you think the ACO could best support member organisations with developing EDI? </vt:lpstr>
      <vt:lpstr>Q7. Would you / your organisation have good practice examples of EDI work you would be able / willing to share with other ACO members? </vt:lpstr>
      <vt:lpstr>Comments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ACO EDI Group Survey</dc:title>
  <dc:creator>Rosie Trickett</dc:creator>
  <cp:lastModifiedBy>Rosie Trickett</cp:lastModifiedBy>
  <cp:revision>1</cp:revision>
  <dcterms:created xsi:type="dcterms:W3CDTF">2023-04-24T15:34:56Z</dcterms:created>
  <dcterms:modified xsi:type="dcterms:W3CDTF">2023-04-24T16:03:47Z</dcterms:modified>
</cp:coreProperties>
</file>