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256" r:id="rId3"/>
    <p:sldId id="257" r:id="rId4"/>
    <p:sldId id="258" r:id="rId5"/>
    <p:sldId id="263" r:id="rId6"/>
    <p:sldId id="267" r:id="rId7"/>
    <p:sldId id="264" r:id="rId8"/>
    <p:sldId id="259" r:id="rId9"/>
    <p:sldId id="260" r:id="rId10"/>
    <p:sldId id="262" r:id="rId11"/>
    <p:sldId id="265" r:id="rId12"/>
    <p:sldId id="266" r:id="rId1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312"/>
      </p:cViewPr>
      <p:guideLst/>
    </p:cSldViewPr>
  </p:slideViewPr>
  <p:notesTextViewPr>
    <p:cViewPr>
      <p:scale>
        <a:sx n="1" d="1"/>
        <a:sy n="1" d="1"/>
      </p:scale>
      <p:origin x="0" y="0"/>
    </p:cViewPr>
  </p:notesTextViewPr>
  <p:notesViewPr>
    <p:cSldViewPr snapToGrid="0">
      <p:cViewPr varScale="1">
        <p:scale>
          <a:sx n="79" d="100"/>
          <a:sy n="79" d="100"/>
        </p:scale>
        <p:origin x="276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8CCD4-7C39-48D8-9551-6AAAFCC35DE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3CE568BD-F2EC-4AF9-81EA-2DF337623502}">
      <dgm:prSet/>
      <dgm:spPr/>
      <dgm:t>
        <a:bodyPr/>
        <a:lstStyle/>
        <a:p>
          <a:r>
            <a:rPr lang="en-GB" b="1" dirty="0"/>
            <a:t>According to fuel poverty charity National Energy Action (NEA) 4 million households were fuel poor in 2020. But how many are they estimating it will be by April 2023?</a:t>
          </a:r>
        </a:p>
        <a:p>
          <a:r>
            <a:rPr lang="en-GB" dirty="0"/>
            <a:t>A. 5 million	B. 6 million	C. 7.5 million</a:t>
          </a:r>
          <a:endParaRPr lang="en-US" dirty="0"/>
        </a:p>
      </dgm:t>
    </dgm:pt>
    <dgm:pt modelId="{1CD869BD-D54A-4CCB-8948-6E9C32A55D8A}" type="parTrans" cxnId="{2C186BCB-1C8C-47C6-996A-F0D43A9EB581}">
      <dgm:prSet/>
      <dgm:spPr/>
      <dgm:t>
        <a:bodyPr/>
        <a:lstStyle/>
        <a:p>
          <a:endParaRPr lang="en-US"/>
        </a:p>
      </dgm:t>
    </dgm:pt>
    <dgm:pt modelId="{52853D74-463C-4004-871C-38E1DC6AFCF4}" type="sibTrans" cxnId="{2C186BCB-1C8C-47C6-996A-F0D43A9EB581}">
      <dgm:prSet/>
      <dgm:spPr/>
      <dgm:t>
        <a:bodyPr/>
        <a:lstStyle/>
        <a:p>
          <a:endParaRPr lang="en-US"/>
        </a:p>
      </dgm:t>
    </dgm:pt>
    <dgm:pt modelId="{FFCFBEED-20FE-4060-8190-192CCC83A1FF}">
      <dgm:prSet/>
      <dgm:spPr/>
      <dgm:t>
        <a:bodyPr/>
        <a:lstStyle/>
        <a:p>
          <a:r>
            <a:rPr lang="en-GB" b="1" dirty="0"/>
            <a:t>UK food prices are rising at the fastest rate in over 40 years. But how high was it in the latest figures released in January 23?</a:t>
          </a:r>
        </a:p>
        <a:p>
          <a:r>
            <a:rPr lang="en-GB" dirty="0"/>
            <a:t>A. 16.8%	B. 12.3%	C. 11.1%</a:t>
          </a:r>
          <a:endParaRPr lang="en-US" dirty="0"/>
        </a:p>
      </dgm:t>
    </dgm:pt>
    <dgm:pt modelId="{8ABADC69-CA40-44FA-AC52-03E22A602662}" type="parTrans" cxnId="{1FE24FE9-0C98-41CC-A464-DFA3157A84FC}">
      <dgm:prSet/>
      <dgm:spPr/>
      <dgm:t>
        <a:bodyPr/>
        <a:lstStyle/>
        <a:p>
          <a:endParaRPr lang="en-US"/>
        </a:p>
      </dgm:t>
    </dgm:pt>
    <dgm:pt modelId="{D4B433CC-BDE0-4AC7-BF31-EEFA76C2F183}" type="sibTrans" cxnId="{1FE24FE9-0C98-41CC-A464-DFA3157A84FC}">
      <dgm:prSet/>
      <dgm:spPr/>
      <dgm:t>
        <a:bodyPr/>
        <a:lstStyle/>
        <a:p>
          <a:endParaRPr lang="en-US"/>
        </a:p>
      </dgm:t>
    </dgm:pt>
    <dgm:pt modelId="{B0B03887-8A6C-4ED2-9F37-4CF3218107DB}">
      <dgm:prSet/>
      <dgm:spPr/>
      <dgm:t>
        <a:bodyPr/>
        <a:lstStyle/>
        <a:p>
          <a:r>
            <a:rPr lang="en-GB" b="1" dirty="0"/>
            <a:t>Interest rates and the cost of borrowing highest since credit crunch</a:t>
          </a:r>
        </a:p>
        <a:p>
          <a:r>
            <a:rPr lang="en-GB" b="1" dirty="0"/>
            <a:t>What did the Bank of England raise rates to this month (Mar 23)?</a:t>
          </a:r>
        </a:p>
        <a:p>
          <a:r>
            <a:rPr lang="en-GB" dirty="0"/>
            <a:t>A. 3.75% 	B. 4.25%	C. 4.75%</a:t>
          </a:r>
          <a:endParaRPr lang="en-US" dirty="0"/>
        </a:p>
      </dgm:t>
    </dgm:pt>
    <dgm:pt modelId="{7EAB9ED8-0C71-4CCE-B4E2-A64EFF303D15}" type="parTrans" cxnId="{2C02951A-FED0-42CA-9E2B-D8A9631BA364}">
      <dgm:prSet/>
      <dgm:spPr/>
      <dgm:t>
        <a:bodyPr/>
        <a:lstStyle/>
        <a:p>
          <a:endParaRPr lang="en-US"/>
        </a:p>
      </dgm:t>
    </dgm:pt>
    <dgm:pt modelId="{2AFFB9B3-6753-422D-AD12-EDF901272B15}" type="sibTrans" cxnId="{2C02951A-FED0-42CA-9E2B-D8A9631BA364}">
      <dgm:prSet/>
      <dgm:spPr/>
      <dgm:t>
        <a:bodyPr/>
        <a:lstStyle/>
        <a:p>
          <a:endParaRPr lang="en-US"/>
        </a:p>
      </dgm:t>
    </dgm:pt>
    <dgm:pt modelId="{16EBA281-760D-410C-BAE4-D16DCF19F832}">
      <dgm:prSet/>
      <dgm:spPr/>
      <dgm:t>
        <a:bodyPr/>
        <a:lstStyle/>
        <a:p>
          <a:r>
            <a:rPr lang="en-GB" b="1" dirty="0"/>
            <a:t>3.5 million over 50’s have remained economically inactive since the pandemic. That means they are out of work but not looking for work. What is reported in the press as being the main reason for this:</a:t>
          </a:r>
        </a:p>
        <a:p>
          <a:r>
            <a:rPr lang="en-GB" dirty="0"/>
            <a:t>A. Unable to get jobs	B. Ill health	C. Early retirement</a:t>
          </a:r>
        </a:p>
      </dgm:t>
    </dgm:pt>
    <dgm:pt modelId="{998030FF-EF24-479A-9ECF-1FFF507353BC}" type="parTrans" cxnId="{69BE4C4C-025E-49D2-8137-995C9885A750}">
      <dgm:prSet/>
      <dgm:spPr/>
      <dgm:t>
        <a:bodyPr/>
        <a:lstStyle/>
        <a:p>
          <a:endParaRPr lang="en-US"/>
        </a:p>
      </dgm:t>
    </dgm:pt>
    <dgm:pt modelId="{8B815F0F-BD76-4EE7-9B00-11859DFD4CA2}" type="sibTrans" cxnId="{69BE4C4C-025E-49D2-8137-995C9885A750}">
      <dgm:prSet/>
      <dgm:spPr/>
      <dgm:t>
        <a:bodyPr/>
        <a:lstStyle/>
        <a:p>
          <a:endParaRPr lang="en-US"/>
        </a:p>
      </dgm:t>
    </dgm:pt>
    <dgm:pt modelId="{D23F5862-402B-4AD9-AC57-40D6A97DD9F6}" type="pres">
      <dgm:prSet presAssocID="{0588CCD4-7C39-48D8-9551-6AAAFCC35DE3}" presName="vert0" presStyleCnt="0">
        <dgm:presLayoutVars>
          <dgm:dir/>
          <dgm:animOne val="branch"/>
          <dgm:animLvl val="lvl"/>
        </dgm:presLayoutVars>
      </dgm:prSet>
      <dgm:spPr/>
    </dgm:pt>
    <dgm:pt modelId="{09968004-6EFA-4DC5-9A98-852C73CF5415}" type="pres">
      <dgm:prSet presAssocID="{3CE568BD-F2EC-4AF9-81EA-2DF337623502}" presName="thickLine" presStyleLbl="alignNode1" presStyleIdx="0" presStyleCnt="4"/>
      <dgm:spPr/>
    </dgm:pt>
    <dgm:pt modelId="{6F07A752-1297-42DC-9875-2F44D929B6EA}" type="pres">
      <dgm:prSet presAssocID="{3CE568BD-F2EC-4AF9-81EA-2DF337623502}" presName="horz1" presStyleCnt="0"/>
      <dgm:spPr/>
    </dgm:pt>
    <dgm:pt modelId="{F0210A34-8E13-4F3C-902B-55E7CBFCB1AD}" type="pres">
      <dgm:prSet presAssocID="{3CE568BD-F2EC-4AF9-81EA-2DF337623502}" presName="tx1" presStyleLbl="revTx" presStyleIdx="0" presStyleCnt="4"/>
      <dgm:spPr/>
    </dgm:pt>
    <dgm:pt modelId="{64B1C4F8-3821-4E1E-8A15-DD2C993A71C8}" type="pres">
      <dgm:prSet presAssocID="{3CE568BD-F2EC-4AF9-81EA-2DF337623502}" presName="vert1" presStyleCnt="0"/>
      <dgm:spPr/>
    </dgm:pt>
    <dgm:pt modelId="{DF229693-8BF4-456E-A183-9406ABE50A69}" type="pres">
      <dgm:prSet presAssocID="{FFCFBEED-20FE-4060-8190-192CCC83A1FF}" presName="thickLine" presStyleLbl="alignNode1" presStyleIdx="1" presStyleCnt="4"/>
      <dgm:spPr/>
    </dgm:pt>
    <dgm:pt modelId="{A80977DD-904D-4FBD-9971-F8DA9FA06C40}" type="pres">
      <dgm:prSet presAssocID="{FFCFBEED-20FE-4060-8190-192CCC83A1FF}" presName="horz1" presStyleCnt="0"/>
      <dgm:spPr/>
    </dgm:pt>
    <dgm:pt modelId="{C70561C1-4627-454D-863A-E35E95AEC5EC}" type="pres">
      <dgm:prSet presAssocID="{FFCFBEED-20FE-4060-8190-192CCC83A1FF}" presName="tx1" presStyleLbl="revTx" presStyleIdx="1" presStyleCnt="4"/>
      <dgm:spPr/>
    </dgm:pt>
    <dgm:pt modelId="{BC41F7E9-70DE-4B7F-BA37-0B8EE5065192}" type="pres">
      <dgm:prSet presAssocID="{FFCFBEED-20FE-4060-8190-192CCC83A1FF}" presName="vert1" presStyleCnt="0"/>
      <dgm:spPr/>
    </dgm:pt>
    <dgm:pt modelId="{B423CABA-2DD1-4612-8C78-AFD8DA7CB707}" type="pres">
      <dgm:prSet presAssocID="{B0B03887-8A6C-4ED2-9F37-4CF3218107DB}" presName="thickLine" presStyleLbl="alignNode1" presStyleIdx="2" presStyleCnt="4"/>
      <dgm:spPr/>
    </dgm:pt>
    <dgm:pt modelId="{F947FA4E-2F8B-453C-8C63-D52972C75487}" type="pres">
      <dgm:prSet presAssocID="{B0B03887-8A6C-4ED2-9F37-4CF3218107DB}" presName="horz1" presStyleCnt="0"/>
      <dgm:spPr/>
    </dgm:pt>
    <dgm:pt modelId="{DA68C0E2-EC65-459B-B8EA-124855B39CC2}" type="pres">
      <dgm:prSet presAssocID="{B0B03887-8A6C-4ED2-9F37-4CF3218107DB}" presName="tx1" presStyleLbl="revTx" presStyleIdx="2" presStyleCnt="4"/>
      <dgm:spPr/>
    </dgm:pt>
    <dgm:pt modelId="{F106D6D8-CBFA-49D5-8EA4-29CBFF51DA3C}" type="pres">
      <dgm:prSet presAssocID="{B0B03887-8A6C-4ED2-9F37-4CF3218107DB}" presName="vert1" presStyleCnt="0"/>
      <dgm:spPr/>
    </dgm:pt>
    <dgm:pt modelId="{E328E3C4-E2A8-4257-8D53-34A154661F51}" type="pres">
      <dgm:prSet presAssocID="{16EBA281-760D-410C-BAE4-D16DCF19F832}" presName="thickLine" presStyleLbl="alignNode1" presStyleIdx="3" presStyleCnt="4"/>
      <dgm:spPr/>
    </dgm:pt>
    <dgm:pt modelId="{08345DEE-A855-4922-B3B2-50E277625B32}" type="pres">
      <dgm:prSet presAssocID="{16EBA281-760D-410C-BAE4-D16DCF19F832}" presName="horz1" presStyleCnt="0"/>
      <dgm:spPr/>
    </dgm:pt>
    <dgm:pt modelId="{8165A187-4656-4854-AD61-5D4B4958AAEE}" type="pres">
      <dgm:prSet presAssocID="{16EBA281-760D-410C-BAE4-D16DCF19F832}" presName="tx1" presStyleLbl="revTx" presStyleIdx="3" presStyleCnt="4"/>
      <dgm:spPr/>
    </dgm:pt>
    <dgm:pt modelId="{39A8A8C9-8BCA-4B84-83B5-AA1CFB590262}" type="pres">
      <dgm:prSet presAssocID="{16EBA281-760D-410C-BAE4-D16DCF19F832}" presName="vert1" presStyleCnt="0"/>
      <dgm:spPr/>
    </dgm:pt>
  </dgm:ptLst>
  <dgm:cxnLst>
    <dgm:cxn modelId="{9BEE9B0F-8880-407D-B6CD-CC05EF53E1DD}" type="presOf" srcId="{0588CCD4-7C39-48D8-9551-6AAAFCC35DE3}" destId="{D23F5862-402B-4AD9-AC57-40D6A97DD9F6}" srcOrd="0" destOrd="0" presId="urn:microsoft.com/office/officeart/2008/layout/LinedList"/>
    <dgm:cxn modelId="{2C02951A-FED0-42CA-9E2B-D8A9631BA364}" srcId="{0588CCD4-7C39-48D8-9551-6AAAFCC35DE3}" destId="{B0B03887-8A6C-4ED2-9F37-4CF3218107DB}" srcOrd="2" destOrd="0" parTransId="{7EAB9ED8-0C71-4CCE-B4E2-A64EFF303D15}" sibTransId="{2AFFB9B3-6753-422D-AD12-EDF901272B15}"/>
    <dgm:cxn modelId="{69BE4C4C-025E-49D2-8137-995C9885A750}" srcId="{0588CCD4-7C39-48D8-9551-6AAAFCC35DE3}" destId="{16EBA281-760D-410C-BAE4-D16DCF19F832}" srcOrd="3" destOrd="0" parTransId="{998030FF-EF24-479A-9ECF-1FFF507353BC}" sibTransId="{8B815F0F-BD76-4EE7-9B00-11859DFD4CA2}"/>
    <dgm:cxn modelId="{201E0371-3397-4182-B6F0-56C1A90A185C}" type="presOf" srcId="{16EBA281-760D-410C-BAE4-D16DCF19F832}" destId="{8165A187-4656-4854-AD61-5D4B4958AAEE}" srcOrd="0" destOrd="0" presId="urn:microsoft.com/office/officeart/2008/layout/LinedList"/>
    <dgm:cxn modelId="{61B96C88-5FB6-4F7F-86B7-E6FBFB6B8EEB}" type="presOf" srcId="{FFCFBEED-20FE-4060-8190-192CCC83A1FF}" destId="{C70561C1-4627-454D-863A-E35E95AEC5EC}" srcOrd="0" destOrd="0" presId="urn:microsoft.com/office/officeart/2008/layout/LinedList"/>
    <dgm:cxn modelId="{F06FA995-9430-4FBF-B598-AB2901A9A2EF}" type="presOf" srcId="{3CE568BD-F2EC-4AF9-81EA-2DF337623502}" destId="{F0210A34-8E13-4F3C-902B-55E7CBFCB1AD}" srcOrd="0" destOrd="0" presId="urn:microsoft.com/office/officeart/2008/layout/LinedList"/>
    <dgm:cxn modelId="{844722BD-6FC3-4F0D-BACE-60E826264477}" type="presOf" srcId="{B0B03887-8A6C-4ED2-9F37-4CF3218107DB}" destId="{DA68C0E2-EC65-459B-B8EA-124855B39CC2}" srcOrd="0" destOrd="0" presId="urn:microsoft.com/office/officeart/2008/layout/LinedList"/>
    <dgm:cxn modelId="{2C186BCB-1C8C-47C6-996A-F0D43A9EB581}" srcId="{0588CCD4-7C39-48D8-9551-6AAAFCC35DE3}" destId="{3CE568BD-F2EC-4AF9-81EA-2DF337623502}" srcOrd="0" destOrd="0" parTransId="{1CD869BD-D54A-4CCB-8948-6E9C32A55D8A}" sibTransId="{52853D74-463C-4004-871C-38E1DC6AFCF4}"/>
    <dgm:cxn modelId="{1FE24FE9-0C98-41CC-A464-DFA3157A84FC}" srcId="{0588CCD4-7C39-48D8-9551-6AAAFCC35DE3}" destId="{FFCFBEED-20FE-4060-8190-192CCC83A1FF}" srcOrd="1" destOrd="0" parTransId="{8ABADC69-CA40-44FA-AC52-03E22A602662}" sibTransId="{D4B433CC-BDE0-4AC7-BF31-EEFA76C2F183}"/>
    <dgm:cxn modelId="{955229D3-0547-4223-BCDE-CA7A30CBB897}" type="presParOf" srcId="{D23F5862-402B-4AD9-AC57-40D6A97DD9F6}" destId="{09968004-6EFA-4DC5-9A98-852C73CF5415}" srcOrd="0" destOrd="0" presId="urn:microsoft.com/office/officeart/2008/layout/LinedList"/>
    <dgm:cxn modelId="{7087E95B-EDB1-422C-97D6-430941C25C2D}" type="presParOf" srcId="{D23F5862-402B-4AD9-AC57-40D6A97DD9F6}" destId="{6F07A752-1297-42DC-9875-2F44D929B6EA}" srcOrd="1" destOrd="0" presId="urn:microsoft.com/office/officeart/2008/layout/LinedList"/>
    <dgm:cxn modelId="{C14C2DD3-722B-4ED8-B515-ABACDBF6EDFA}" type="presParOf" srcId="{6F07A752-1297-42DC-9875-2F44D929B6EA}" destId="{F0210A34-8E13-4F3C-902B-55E7CBFCB1AD}" srcOrd="0" destOrd="0" presId="urn:microsoft.com/office/officeart/2008/layout/LinedList"/>
    <dgm:cxn modelId="{B5F59200-D863-4DEC-8494-C25DFDA3B5BF}" type="presParOf" srcId="{6F07A752-1297-42DC-9875-2F44D929B6EA}" destId="{64B1C4F8-3821-4E1E-8A15-DD2C993A71C8}" srcOrd="1" destOrd="0" presId="urn:microsoft.com/office/officeart/2008/layout/LinedList"/>
    <dgm:cxn modelId="{B31CD15B-0015-47D1-A0EE-FBE32305C9A4}" type="presParOf" srcId="{D23F5862-402B-4AD9-AC57-40D6A97DD9F6}" destId="{DF229693-8BF4-456E-A183-9406ABE50A69}" srcOrd="2" destOrd="0" presId="urn:microsoft.com/office/officeart/2008/layout/LinedList"/>
    <dgm:cxn modelId="{02227E0B-FC37-4A4E-9223-31134945318A}" type="presParOf" srcId="{D23F5862-402B-4AD9-AC57-40D6A97DD9F6}" destId="{A80977DD-904D-4FBD-9971-F8DA9FA06C40}" srcOrd="3" destOrd="0" presId="urn:microsoft.com/office/officeart/2008/layout/LinedList"/>
    <dgm:cxn modelId="{B0E30C5F-E251-44CE-B0BA-4E513141150A}" type="presParOf" srcId="{A80977DD-904D-4FBD-9971-F8DA9FA06C40}" destId="{C70561C1-4627-454D-863A-E35E95AEC5EC}" srcOrd="0" destOrd="0" presId="urn:microsoft.com/office/officeart/2008/layout/LinedList"/>
    <dgm:cxn modelId="{35E9CE17-BC7A-4EAA-8DF5-02168A7370E7}" type="presParOf" srcId="{A80977DD-904D-4FBD-9971-F8DA9FA06C40}" destId="{BC41F7E9-70DE-4B7F-BA37-0B8EE5065192}" srcOrd="1" destOrd="0" presId="urn:microsoft.com/office/officeart/2008/layout/LinedList"/>
    <dgm:cxn modelId="{4467E461-A423-4FC4-A1FB-DE063746BA51}" type="presParOf" srcId="{D23F5862-402B-4AD9-AC57-40D6A97DD9F6}" destId="{B423CABA-2DD1-4612-8C78-AFD8DA7CB707}" srcOrd="4" destOrd="0" presId="urn:microsoft.com/office/officeart/2008/layout/LinedList"/>
    <dgm:cxn modelId="{B63084DF-6F60-49D3-B656-479F55804044}" type="presParOf" srcId="{D23F5862-402B-4AD9-AC57-40D6A97DD9F6}" destId="{F947FA4E-2F8B-453C-8C63-D52972C75487}" srcOrd="5" destOrd="0" presId="urn:microsoft.com/office/officeart/2008/layout/LinedList"/>
    <dgm:cxn modelId="{0058E996-8EBC-40A8-9B61-045C86C79EDC}" type="presParOf" srcId="{F947FA4E-2F8B-453C-8C63-D52972C75487}" destId="{DA68C0E2-EC65-459B-B8EA-124855B39CC2}" srcOrd="0" destOrd="0" presId="urn:microsoft.com/office/officeart/2008/layout/LinedList"/>
    <dgm:cxn modelId="{2B0B8278-22FE-4E89-9BC3-4F014EA7EC87}" type="presParOf" srcId="{F947FA4E-2F8B-453C-8C63-D52972C75487}" destId="{F106D6D8-CBFA-49D5-8EA4-29CBFF51DA3C}" srcOrd="1" destOrd="0" presId="urn:microsoft.com/office/officeart/2008/layout/LinedList"/>
    <dgm:cxn modelId="{98E3E27E-393E-4379-8E27-2ED63654DD28}" type="presParOf" srcId="{D23F5862-402B-4AD9-AC57-40D6A97DD9F6}" destId="{E328E3C4-E2A8-4257-8D53-34A154661F51}" srcOrd="6" destOrd="0" presId="urn:microsoft.com/office/officeart/2008/layout/LinedList"/>
    <dgm:cxn modelId="{38A31C13-2336-4797-B5A9-82D400F2ACD7}" type="presParOf" srcId="{D23F5862-402B-4AD9-AC57-40D6A97DD9F6}" destId="{08345DEE-A855-4922-B3B2-50E277625B32}" srcOrd="7" destOrd="0" presId="urn:microsoft.com/office/officeart/2008/layout/LinedList"/>
    <dgm:cxn modelId="{AAEF1770-C276-4D7C-86AF-F4538C26BE25}" type="presParOf" srcId="{08345DEE-A855-4922-B3B2-50E277625B32}" destId="{8165A187-4656-4854-AD61-5D4B4958AAEE}" srcOrd="0" destOrd="0" presId="urn:microsoft.com/office/officeart/2008/layout/LinedList"/>
    <dgm:cxn modelId="{33E5F914-C497-491A-8883-8FAC983509CE}" type="presParOf" srcId="{08345DEE-A855-4922-B3B2-50E277625B32}" destId="{39A8A8C9-8BCA-4B84-83B5-AA1CFB59026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9C347C-B2CE-4F19-95AA-CA3FC6CDDBB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971B156B-684D-44E9-91CD-3376615BCD29}">
      <dgm:prSet phldrT="[Text]"/>
      <dgm:spPr/>
      <dgm:t>
        <a:bodyPr/>
        <a:lstStyle/>
        <a:p>
          <a:r>
            <a:rPr lang="en-GB" dirty="0"/>
            <a:t>Referral received into service via digital portal, email, post, SMS or phone</a:t>
          </a:r>
        </a:p>
      </dgm:t>
    </dgm:pt>
    <dgm:pt modelId="{5CB43A1C-B702-4280-ADF4-2AFB5C22D320}" type="parTrans" cxnId="{3166123D-2433-4151-84F4-4787DF96ABF8}">
      <dgm:prSet/>
      <dgm:spPr/>
      <dgm:t>
        <a:bodyPr/>
        <a:lstStyle/>
        <a:p>
          <a:endParaRPr lang="en-GB"/>
        </a:p>
      </dgm:t>
    </dgm:pt>
    <dgm:pt modelId="{2EC3B598-35DA-4578-A4B6-D8E78FC45EB2}" type="sibTrans" cxnId="{3166123D-2433-4151-84F4-4787DF96ABF8}">
      <dgm:prSet/>
      <dgm:spPr/>
      <dgm:t>
        <a:bodyPr/>
        <a:lstStyle/>
        <a:p>
          <a:endParaRPr lang="en-GB"/>
        </a:p>
      </dgm:t>
    </dgm:pt>
    <dgm:pt modelId="{35CAC53F-4D6D-4E81-9C5E-F859846FCE3F}">
      <dgm:prSet phldrT="[Text]"/>
      <dgm:spPr/>
      <dgm:t>
        <a:bodyPr/>
        <a:lstStyle/>
        <a:p>
          <a:r>
            <a:rPr lang="en-GB" dirty="0"/>
            <a:t>Client contacted within 48 hours telephone appointment set </a:t>
          </a:r>
        </a:p>
      </dgm:t>
    </dgm:pt>
    <dgm:pt modelId="{07A6BF7A-DF32-4C48-B7A1-9A5F69225B26}" type="parTrans" cxnId="{9F6604F4-C2D9-4667-9200-7D6EA1004178}">
      <dgm:prSet/>
      <dgm:spPr/>
      <dgm:t>
        <a:bodyPr/>
        <a:lstStyle/>
        <a:p>
          <a:endParaRPr lang="en-GB"/>
        </a:p>
      </dgm:t>
    </dgm:pt>
    <dgm:pt modelId="{B620A089-4786-4115-B2F7-D4F56DD5E0C7}" type="sibTrans" cxnId="{9F6604F4-C2D9-4667-9200-7D6EA1004178}">
      <dgm:prSet/>
      <dgm:spPr/>
      <dgm:t>
        <a:bodyPr/>
        <a:lstStyle/>
        <a:p>
          <a:endParaRPr lang="en-GB"/>
        </a:p>
      </dgm:t>
    </dgm:pt>
    <dgm:pt modelId="{4A6F4EE2-C716-467A-AE4D-DCF7DC47BE26}">
      <dgm:prSet phldrT="[Text]"/>
      <dgm:spPr/>
      <dgm:t>
        <a:bodyPr/>
        <a:lstStyle/>
        <a:p>
          <a:r>
            <a:rPr lang="en-GB" dirty="0"/>
            <a:t>Full Money Health Check carried out</a:t>
          </a:r>
        </a:p>
      </dgm:t>
    </dgm:pt>
    <dgm:pt modelId="{B2F710CC-C8A3-4003-A024-918F72400D9E}" type="parTrans" cxnId="{C7C73368-90ED-4527-9DB0-20392ACF9680}">
      <dgm:prSet/>
      <dgm:spPr/>
      <dgm:t>
        <a:bodyPr/>
        <a:lstStyle/>
        <a:p>
          <a:endParaRPr lang="en-GB"/>
        </a:p>
      </dgm:t>
    </dgm:pt>
    <dgm:pt modelId="{2FE92FA8-CF3F-4B96-B35C-1C9822300B4C}" type="sibTrans" cxnId="{C7C73368-90ED-4527-9DB0-20392ACF9680}">
      <dgm:prSet/>
      <dgm:spPr/>
      <dgm:t>
        <a:bodyPr/>
        <a:lstStyle/>
        <a:p>
          <a:endParaRPr lang="en-GB"/>
        </a:p>
      </dgm:t>
    </dgm:pt>
    <dgm:pt modelId="{69700070-D8AF-49A4-B2C2-E6E0BE77C490}">
      <dgm:prSet phldrT="[Text]"/>
      <dgm:spPr/>
      <dgm:t>
        <a:bodyPr/>
        <a:lstStyle/>
        <a:p>
          <a:r>
            <a:rPr lang="en-GB" dirty="0"/>
            <a:t>Money Advice given and summary of advice pack provided to client.</a:t>
          </a:r>
        </a:p>
      </dgm:t>
    </dgm:pt>
    <dgm:pt modelId="{704F536A-E16C-405C-BCC2-F51BC8C4CA55}" type="parTrans" cxnId="{80DFF74A-61B0-45BF-9D68-94DFAD8BF21C}">
      <dgm:prSet/>
      <dgm:spPr/>
      <dgm:t>
        <a:bodyPr/>
        <a:lstStyle/>
        <a:p>
          <a:endParaRPr lang="en-GB"/>
        </a:p>
      </dgm:t>
    </dgm:pt>
    <dgm:pt modelId="{A9FD37E4-6240-4CFA-9C10-D9F8CB80C01C}" type="sibTrans" cxnId="{80DFF74A-61B0-45BF-9D68-94DFAD8BF21C}">
      <dgm:prSet/>
      <dgm:spPr/>
      <dgm:t>
        <a:bodyPr/>
        <a:lstStyle/>
        <a:p>
          <a:endParaRPr lang="en-GB"/>
        </a:p>
      </dgm:t>
    </dgm:pt>
    <dgm:pt modelId="{E3677A2A-ADB4-484D-876B-5D391A3BC251}">
      <dgm:prSet phldrT="[Text]"/>
      <dgm:spPr/>
      <dgm:t>
        <a:bodyPr/>
        <a:lstStyle/>
        <a:p>
          <a:r>
            <a:rPr lang="en-GB" dirty="0"/>
            <a:t>Full report sent back to referring officer for implementation</a:t>
          </a:r>
        </a:p>
      </dgm:t>
    </dgm:pt>
    <dgm:pt modelId="{871C41F6-F305-4A55-9CA0-2CEBDAFDBBE5}" type="parTrans" cxnId="{A99E6530-F8ED-48DD-B982-37F154A5A6B9}">
      <dgm:prSet/>
      <dgm:spPr/>
      <dgm:t>
        <a:bodyPr/>
        <a:lstStyle/>
        <a:p>
          <a:endParaRPr lang="en-GB"/>
        </a:p>
      </dgm:t>
    </dgm:pt>
    <dgm:pt modelId="{89895EE6-F527-4E32-A5F3-7B01F08BED46}" type="sibTrans" cxnId="{A99E6530-F8ED-48DD-B982-37F154A5A6B9}">
      <dgm:prSet/>
      <dgm:spPr/>
      <dgm:t>
        <a:bodyPr/>
        <a:lstStyle/>
        <a:p>
          <a:endParaRPr lang="en-GB"/>
        </a:p>
      </dgm:t>
    </dgm:pt>
    <dgm:pt modelId="{45D8FCDB-1933-468A-8072-8AA36311587A}">
      <dgm:prSet/>
      <dgm:spPr/>
      <dgm:t>
        <a:bodyPr/>
        <a:lstStyle/>
        <a:p>
          <a:r>
            <a:rPr lang="en-GB" dirty="0"/>
            <a:t>Casework support service for WB; Debt and/or Money Management where required</a:t>
          </a:r>
        </a:p>
      </dgm:t>
    </dgm:pt>
    <dgm:pt modelId="{A41FFA76-294B-4CE8-B9FB-8314188AA49D}" type="parTrans" cxnId="{458CD388-CAE0-40A7-A6D9-FC27A577FD6B}">
      <dgm:prSet/>
      <dgm:spPr/>
      <dgm:t>
        <a:bodyPr/>
        <a:lstStyle/>
        <a:p>
          <a:endParaRPr lang="en-GB"/>
        </a:p>
      </dgm:t>
    </dgm:pt>
    <dgm:pt modelId="{9189EF1A-33A7-43AC-8E77-8824D720BADD}" type="sibTrans" cxnId="{458CD388-CAE0-40A7-A6D9-FC27A577FD6B}">
      <dgm:prSet/>
      <dgm:spPr/>
      <dgm:t>
        <a:bodyPr/>
        <a:lstStyle/>
        <a:p>
          <a:endParaRPr lang="en-GB"/>
        </a:p>
      </dgm:t>
    </dgm:pt>
    <dgm:pt modelId="{6C9F02C4-7DAF-454C-8639-6854AFC41FBF}" type="pres">
      <dgm:prSet presAssocID="{DD9C347C-B2CE-4F19-95AA-CA3FC6CDDBB6}" presName="diagram" presStyleCnt="0">
        <dgm:presLayoutVars>
          <dgm:dir/>
          <dgm:resizeHandles val="exact"/>
        </dgm:presLayoutVars>
      </dgm:prSet>
      <dgm:spPr/>
    </dgm:pt>
    <dgm:pt modelId="{7F9F8453-560D-4E75-AFDA-DB25D6FD0B1B}" type="pres">
      <dgm:prSet presAssocID="{971B156B-684D-44E9-91CD-3376615BCD29}" presName="node" presStyleLbl="node1" presStyleIdx="0" presStyleCnt="6">
        <dgm:presLayoutVars>
          <dgm:bulletEnabled val="1"/>
        </dgm:presLayoutVars>
      </dgm:prSet>
      <dgm:spPr/>
    </dgm:pt>
    <dgm:pt modelId="{E8D0461B-681A-4B52-8475-C8E05B4F6F8C}" type="pres">
      <dgm:prSet presAssocID="{2EC3B598-35DA-4578-A4B6-D8E78FC45EB2}" presName="sibTrans" presStyleCnt="0"/>
      <dgm:spPr/>
    </dgm:pt>
    <dgm:pt modelId="{93C55F7E-543D-4623-BFD1-CECC2F441001}" type="pres">
      <dgm:prSet presAssocID="{35CAC53F-4D6D-4E81-9C5E-F859846FCE3F}" presName="node" presStyleLbl="node1" presStyleIdx="1" presStyleCnt="6">
        <dgm:presLayoutVars>
          <dgm:bulletEnabled val="1"/>
        </dgm:presLayoutVars>
      </dgm:prSet>
      <dgm:spPr/>
    </dgm:pt>
    <dgm:pt modelId="{6AEB9812-9ECC-4313-8634-852854C6E95E}" type="pres">
      <dgm:prSet presAssocID="{B620A089-4786-4115-B2F7-D4F56DD5E0C7}" presName="sibTrans" presStyleCnt="0"/>
      <dgm:spPr/>
    </dgm:pt>
    <dgm:pt modelId="{A38003AF-6C95-4D84-A9D2-1A9CF5169B5E}" type="pres">
      <dgm:prSet presAssocID="{4A6F4EE2-C716-467A-AE4D-DCF7DC47BE26}" presName="node" presStyleLbl="node1" presStyleIdx="2" presStyleCnt="6">
        <dgm:presLayoutVars>
          <dgm:bulletEnabled val="1"/>
        </dgm:presLayoutVars>
      </dgm:prSet>
      <dgm:spPr/>
    </dgm:pt>
    <dgm:pt modelId="{FBB31D3F-F553-48B5-AA9F-20CD086C4940}" type="pres">
      <dgm:prSet presAssocID="{2FE92FA8-CF3F-4B96-B35C-1C9822300B4C}" presName="sibTrans" presStyleCnt="0"/>
      <dgm:spPr/>
    </dgm:pt>
    <dgm:pt modelId="{73D0CA98-381B-448E-8CD2-3A3CFF609744}" type="pres">
      <dgm:prSet presAssocID="{69700070-D8AF-49A4-B2C2-E6E0BE77C490}" presName="node" presStyleLbl="node1" presStyleIdx="3" presStyleCnt="6">
        <dgm:presLayoutVars>
          <dgm:bulletEnabled val="1"/>
        </dgm:presLayoutVars>
      </dgm:prSet>
      <dgm:spPr/>
    </dgm:pt>
    <dgm:pt modelId="{0860D8AB-044C-40BC-8220-C31AE69C1F01}" type="pres">
      <dgm:prSet presAssocID="{A9FD37E4-6240-4CFA-9C10-D9F8CB80C01C}" presName="sibTrans" presStyleCnt="0"/>
      <dgm:spPr/>
    </dgm:pt>
    <dgm:pt modelId="{9699E7ED-9F34-4870-AAD0-1DA7B8560314}" type="pres">
      <dgm:prSet presAssocID="{E3677A2A-ADB4-484D-876B-5D391A3BC251}" presName="node" presStyleLbl="node1" presStyleIdx="4" presStyleCnt="6">
        <dgm:presLayoutVars>
          <dgm:bulletEnabled val="1"/>
        </dgm:presLayoutVars>
      </dgm:prSet>
      <dgm:spPr/>
    </dgm:pt>
    <dgm:pt modelId="{57380529-F5B5-491B-BF35-BB0EC4E4AE81}" type="pres">
      <dgm:prSet presAssocID="{89895EE6-F527-4E32-A5F3-7B01F08BED46}" presName="sibTrans" presStyleCnt="0"/>
      <dgm:spPr/>
    </dgm:pt>
    <dgm:pt modelId="{4485E26B-C2C3-4AD1-92DA-226769D3E418}" type="pres">
      <dgm:prSet presAssocID="{45D8FCDB-1933-468A-8072-8AA36311587A}" presName="node" presStyleLbl="node1" presStyleIdx="5" presStyleCnt="6">
        <dgm:presLayoutVars>
          <dgm:bulletEnabled val="1"/>
        </dgm:presLayoutVars>
      </dgm:prSet>
      <dgm:spPr/>
    </dgm:pt>
  </dgm:ptLst>
  <dgm:cxnLst>
    <dgm:cxn modelId="{AB61F013-89A1-4BEA-BAA9-FFA59206D665}" type="presOf" srcId="{E3677A2A-ADB4-484D-876B-5D391A3BC251}" destId="{9699E7ED-9F34-4870-AAD0-1DA7B8560314}" srcOrd="0" destOrd="0" presId="urn:microsoft.com/office/officeart/2005/8/layout/default"/>
    <dgm:cxn modelId="{BA17BD1C-418C-4218-AF11-71AA298C206E}" type="presOf" srcId="{4A6F4EE2-C716-467A-AE4D-DCF7DC47BE26}" destId="{A38003AF-6C95-4D84-A9D2-1A9CF5169B5E}" srcOrd="0" destOrd="0" presId="urn:microsoft.com/office/officeart/2005/8/layout/default"/>
    <dgm:cxn modelId="{F13C822A-18D4-4900-AF12-35451C16C622}" type="presOf" srcId="{69700070-D8AF-49A4-B2C2-E6E0BE77C490}" destId="{73D0CA98-381B-448E-8CD2-3A3CFF609744}" srcOrd="0" destOrd="0" presId="urn:microsoft.com/office/officeart/2005/8/layout/default"/>
    <dgm:cxn modelId="{A99E6530-F8ED-48DD-B982-37F154A5A6B9}" srcId="{DD9C347C-B2CE-4F19-95AA-CA3FC6CDDBB6}" destId="{E3677A2A-ADB4-484D-876B-5D391A3BC251}" srcOrd="4" destOrd="0" parTransId="{871C41F6-F305-4A55-9CA0-2CEBDAFDBBE5}" sibTransId="{89895EE6-F527-4E32-A5F3-7B01F08BED46}"/>
    <dgm:cxn modelId="{3166123D-2433-4151-84F4-4787DF96ABF8}" srcId="{DD9C347C-B2CE-4F19-95AA-CA3FC6CDDBB6}" destId="{971B156B-684D-44E9-91CD-3376615BCD29}" srcOrd="0" destOrd="0" parTransId="{5CB43A1C-B702-4280-ADF4-2AFB5C22D320}" sibTransId="{2EC3B598-35DA-4578-A4B6-D8E78FC45EB2}"/>
    <dgm:cxn modelId="{779AEB66-ACEC-4592-8298-E7A819462FE2}" type="presOf" srcId="{DD9C347C-B2CE-4F19-95AA-CA3FC6CDDBB6}" destId="{6C9F02C4-7DAF-454C-8639-6854AFC41FBF}" srcOrd="0" destOrd="0" presId="urn:microsoft.com/office/officeart/2005/8/layout/default"/>
    <dgm:cxn modelId="{C7C73368-90ED-4527-9DB0-20392ACF9680}" srcId="{DD9C347C-B2CE-4F19-95AA-CA3FC6CDDBB6}" destId="{4A6F4EE2-C716-467A-AE4D-DCF7DC47BE26}" srcOrd="2" destOrd="0" parTransId="{B2F710CC-C8A3-4003-A024-918F72400D9E}" sibTransId="{2FE92FA8-CF3F-4B96-B35C-1C9822300B4C}"/>
    <dgm:cxn modelId="{80DFF74A-61B0-45BF-9D68-94DFAD8BF21C}" srcId="{DD9C347C-B2CE-4F19-95AA-CA3FC6CDDBB6}" destId="{69700070-D8AF-49A4-B2C2-E6E0BE77C490}" srcOrd="3" destOrd="0" parTransId="{704F536A-E16C-405C-BCC2-F51BC8C4CA55}" sibTransId="{A9FD37E4-6240-4CFA-9C10-D9F8CB80C01C}"/>
    <dgm:cxn modelId="{458CD388-CAE0-40A7-A6D9-FC27A577FD6B}" srcId="{DD9C347C-B2CE-4F19-95AA-CA3FC6CDDBB6}" destId="{45D8FCDB-1933-468A-8072-8AA36311587A}" srcOrd="5" destOrd="0" parTransId="{A41FFA76-294B-4CE8-B9FB-8314188AA49D}" sibTransId="{9189EF1A-33A7-43AC-8E77-8824D720BADD}"/>
    <dgm:cxn modelId="{7AC4B1B4-B826-4E7F-93E4-1A62500E5B3A}" type="presOf" srcId="{45D8FCDB-1933-468A-8072-8AA36311587A}" destId="{4485E26B-C2C3-4AD1-92DA-226769D3E418}" srcOrd="0" destOrd="0" presId="urn:microsoft.com/office/officeart/2005/8/layout/default"/>
    <dgm:cxn modelId="{630CF8C0-DF20-4E03-8DD9-3C15922971FB}" type="presOf" srcId="{35CAC53F-4D6D-4E81-9C5E-F859846FCE3F}" destId="{93C55F7E-543D-4623-BFD1-CECC2F441001}" srcOrd="0" destOrd="0" presId="urn:microsoft.com/office/officeart/2005/8/layout/default"/>
    <dgm:cxn modelId="{9F6604F4-C2D9-4667-9200-7D6EA1004178}" srcId="{DD9C347C-B2CE-4F19-95AA-CA3FC6CDDBB6}" destId="{35CAC53F-4D6D-4E81-9C5E-F859846FCE3F}" srcOrd="1" destOrd="0" parTransId="{07A6BF7A-DF32-4C48-B7A1-9A5F69225B26}" sibTransId="{B620A089-4786-4115-B2F7-D4F56DD5E0C7}"/>
    <dgm:cxn modelId="{5CD53CFE-C529-4427-A470-432B355CCFCB}" type="presOf" srcId="{971B156B-684D-44E9-91CD-3376615BCD29}" destId="{7F9F8453-560D-4E75-AFDA-DB25D6FD0B1B}" srcOrd="0" destOrd="0" presId="urn:microsoft.com/office/officeart/2005/8/layout/default"/>
    <dgm:cxn modelId="{597B243D-84F9-441F-A08B-693BACB9D451}" type="presParOf" srcId="{6C9F02C4-7DAF-454C-8639-6854AFC41FBF}" destId="{7F9F8453-560D-4E75-AFDA-DB25D6FD0B1B}" srcOrd="0" destOrd="0" presId="urn:microsoft.com/office/officeart/2005/8/layout/default"/>
    <dgm:cxn modelId="{AB7BE8C2-4A9B-4CBC-9B2B-BC57EE75C31D}" type="presParOf" srcId="{6C9F02C4-7DAF-454C-8639-6854AFC41FBF}" destId="{E8D0461B-681A-4B52-8475-C8E05B4F6F8C}" srcOrd="1" destOrd="0" presId="urn:microsoft.com/office/officeart/2005/8/layout/default"/>
    <dgm:cxn modelId="{6EEB1D20-FED8-4776-89C3-53046AC29A7D}" type="presParOf" srcId="{6C9F02C4-7DAF-454C-8639-6854AFC41FBF}" destId="{93C55F7E-543D-4623-BFD1-CECC2F441001}" srcOrd="2" destOrd="0" presId="urn:microsoft.com/office/officeart/2005/8/layout/default"/>
    <dgm:cxn modelId="{F7971E7B-D1A1-4FC0-820E-81FC6577338B}" type="presParOf" srcId="{6C9F02C4-7DAF-454C-8639-6854AFC41FBF}" destId="{6AEB9812-9ECC-4313-8634-852854C6E95E}" srcOrd="3" destOrd="0" presId="urn:microsoft.com/office/officeart/2005/8/layout/default"/>
    <dgm:cxn modelId="{821281EB-1138-4B37-93CE-AB80730B0070}" type="presParOf" srcId="{6C9F02C4-7DAF-454C-8639-6854AFC41FBF}" destId="{A38003AF-6C95-4D84-A9D2-1A9CF5169B5E}" srcOrd="4" destOrd="0" presId="urn:microsoft.com/office/officeart/2005/8/layout/default"/>
    <dgm:cxn modelId="{230D45F9-02F3-49F1-AF5E-08EE091E76B6}" type="presParOf" srcId="{6C9F02C4-7DAF-454C-8639-6854AFC41FBF}" destId="{FBB31D3F-F553-48B5-AA9F-20CD086C4940}" srcOrd="5" destOrd="0" presId="urn:microsoft.com/office/officeart/2005/8/layout/default"/>
    <dgm:cxn modelId="{16828B6D-0193-4481-B095-9DC71418E687}" type="presParOf" srcId="{6C9F02C4-7DAF-454C-8639-6854AFC41FBF}" destId="{73D0CA98-381B-448E-8CD2-3A3CFF609744}" srcOrd="6" destOrd="0" presId="urn:microsoft.com/office/officeart/2005/8/layout/default"/>
    <dgm:cxn modelId="{86F90126-D311-41A2-9632-B08D2D06F851}" type="presParOf" srcId="{6C9F02C4-7DAF-454C-8639-6854AFC41FBF}" destId="{0860D8AB-044C-40BC-8220-C31AE69C1F01}" srcOrd="7" destOrd="0" presId="urn:microsoft.com/office/officeart/2005/8/layout/default"/>
    <dgm:cxn modelId="{48C3E9AB-719C-4590-B2DB-7F25F3E2484B}" type="presParOf" srcId="{6C9F02C4-7DAF-454C-8639-6854AFC41FBF}" destId="{9699E7ED-9F34-4870-AAD0-1DA7B8560314}" srcOrd="8" destOrd="0" presId="urn:microsoft.com/office/officeart/2005/8/layout/default"/>
    <dgm:cxn modelId="{7BDFF9C4-3DAF-4FEB-89AE-107ACC3B417C}" type="presParOf" srcId="{6C9F02C4-7DAF-454C-8639-6854AFC41FBF}" destId="{57380529-F5B5-491B-BF35-BB0EC4E4AE81}" srcOrd="9" destOrd="0" presId="urn:microsoft.com/office/officeart/2005/8/layout/default"/>
    <dgm:cxn modelId="{A0D85BA1-8BD8-4108-A5D2-BEDA47DAC4EB}" type="presParOf" srcId="{6C9F02C4-7DAF-454C-8639-6854AFC41FBF}" destId="{4485E26B-C2C3-4AD1-92DA-226769D3E41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68004-6EFA-4DC5-9A98-852C73CF5415}">
      <dsp:nvSpPr>
        <dsp:cNvPr id="0" name=""/>
        <dsp:cNvSpPr/>
      </dsp:nvSpPr>
      <dsp:spPr>
        <a:xfrm>
          <a:off x="0" y="0"/>
          <a:ext cx="67135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0210A34-8E13-4F3C-902B-55E7CBFCB1AD}">
      <dsp:nvSpPr>
        <dsp:cNvPr id="0" name=""/>
        <dsp:cNvSpPr/>
      </dsp:nvSpPr>
      <dsp:spPr>
        <a:xfrm>
          <a:off x="0" y="0"/>
          <a:ext cx="6713552"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According to fuel poverty charity National Energy Action (NEA) 4 million households were fuel poor in 2020. But how many are they estimating it will be by April 2023?</a:t>
          </a:r>
        </a:p>
        <a:p>
          <a:pPr marL="0" lvl="0" indent="0" algn="l" defTabSz="622300">
            <a:lnSpc>
              <a:spcPct val="90000"/>
            </a:lnSpc>
            <a:spcBef>
              <a:spcPct val="0"/>
            </a:spcBef>
            <a:spcAft>
              <a:spcPct val="35000"/>
            </a:spcAft>
            <a:buNone/>
          </a:pPr>
          <a:r>
            <a:rPr lang="en-GB" sz="1400" kern="1200" dirty="0"/>
            <a:t>A. 5 million	B. 6 million	C. 7.5 million</a:t>
          </a:r>
          <a:endParaRPr lang="en-US" sz="1400" kern="1200" dirty="0"/>
        </a:p>
      </dsp:txBody>
      <dsp:txXfrm>
        <a:off x="0" y="0"/>
        <a:ext cx="6713552" cy="1028699"/>
      </dsp:txXfrm>
    </dsp:sp>
    <dsp:sp modelId="{DF229693-8BF4-456E-A183-9406ABE50A69}">
      <dsp:nvSpPr>
        <dsp:cNvPr id="0" name=""/>
        <dsp:cNvSpPr/>
      </dsp:nvSpPr>
      <dsp:spPr>
        <a:xfrm>
          <a:off x="0" y="1028699"/>
          <a:ext cx="67135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0561C1-4627-454D-863A-E35E95AEC5EC}">
      <dsp:nvSpPr>
        <dsp:cNvPr id="0" name=""/>
        <dsp:cNvSpPr/>
      </dsp:nvSpPr>
      <dsp:spPr>
        <a:xfrm>
          <a:off x="0" y="1028699"/>
          <a:ext cx="6713552"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UK food prices are rising at the fastest rate in over 40 years. But how high was it in the latest figures released in January 23?</a:t>
          </a:r>
        </a:p>
        <a:p>
          <a:pPr marL="0" lvl="0" indent="0" algn="l" defTabSz="622300">
            <a:lnSpc>
              <a:spcPct val="90000"/>
            </a:lnSpc>
            <a:spcBef>
              <a:spcPct val="0"/>
            </a:spcBef>
            <a:spcAft>
              <a:spcPct val="35000"/>
            </a:spcAft>
            <a:buNone/>
          </a:pPr>
          <a:r>
            <a:rPr lang="en-GB" sz="1400" kern="1200" dirty="0"/>
            <a:t>A. 16.8%	B. 12.3%	C. 11.1%</a:t>
          </a:r>
          <a:endParaRPr lang="en-US" sz="1400" kern="1200" dirty="0"/>
        </a:p>
      </dsp:txBody>
      <dsp:txXfrm>
        <a:off x="0" y="1028699"/>
        <a:ext cx="6713552" cy="1028699"/>
      </dsp:txXfrm>
    </dsp:sp>
    <dsp:sp modelId="{B423CABA-2DD1-4612-8C78-AFD8DA7CB707}">
      <dsp:nvSpPr>
        <dsp:cNvPr id="0" name=""/>
        <dsp:cNvSpPr/>
      </dsp:nvSpPr>
      <dsp:spPr>
        <a:xfrm>
          <a:off x="0" y="2057399"/>
          <a:ext cx="67135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68C0E2-EC65-459B-B8EA-124855B39CC2}">
      <dsp:nvSpPr>
        <dsp:cNvPr id="0" name=""/>
        <dsp:cNvSpPr/>
      </dsp:nvSpPr>
      <dsp:spPr>
        <a:xfrm>
          <a:off x="0" y="2057399"/>
          <a:ext cx="6713552"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Interest rates and the cost of borrowing highest since credit crunch</a:t>
          </a:r>
        </a:p>
        <a:p>
          <a:pPr marL="0" lvl="0" indent="0" algn="l" defTabSz="622300">
            <a:lnSpc>
              <a:spcPct val="90000"/>
            </a:lnSpc>
            <a:spcBef>
              <a:spcPct val="0"/>
            </a:spcBef>
            <a:spcAft>
              <a:spcPct val="35000"/>
            </a:spcAft>
            <a:buNone/>
          </a:pPr>
          <a:r>
            <a:rPr lang="en-GB" sz="1400" b="1" kern="1200" dirty="0"/>
            <a:t>What did the Bank of England raise rates to this month (Mar 23)?</a:t>
          </a:r>
        </a:p>
        <a:p>
          <a:pPr marL="0" lvl="0" indent="0" algn="l" defTabSz="622300">
            <a:lnSpc>
              <a:spcPct val="90000"/>
            </a:lnSpc>
            <a:spcBef>
              <a:spcPct val="0"/>
            </a:spcBef>
            <a:spcAft>
              <a:spcPct val="35000"/>
            </a:spcAft>
            <a:buNone/>
          </a:pPr>
          <a:r>
            <a:rPr lang="en-GB" sz="1400" kern="1200" dirty="0"/>
            <a:t>A. 3.75% 	B. 4.25%	C. 4.75%</a:t>
          </a:r>
          <a:endParaRPr lang="en-US" sz="1400" kern="1200" dirty="0"/>
        </a:p>
      </dsp:txBody>
      <dsp:txXfrm>
        <a:off x="0" y="2057399"/>
        <a:ext cx="6713552" cy="1028699"/>
      </dsp:txXfrm>
    </dsp:sp>
    <dsp:sp modelId="{E328E3C4-E2A8-4257-8D53-34A154661F51}">
      <dsp:nvSpPr>
        <dsp:cNvPr id="0" name=""/>
        <dsp:cNvSpPr/>
      </dsp:nvSpPr>
      <dsp:spPr>
        <a:xfrm>
          <a:off x="0" y="3086099"/>
          <a:ext cx="67135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165A187-4656-4854-AD61-5D4B4958AAEE}">
      <dsp:nvSpPr>
        <dsp:cNvPr id="0" name=""/>
        <dsp:cNvSpPr/>
      </dsp:nvSpPr>
      <dsp:spPr>
        <a:xfrm>
          <a:off x="0" y="3086099"/>
          <a:ext cx="6713552"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3.5 million over 50’s have remained economically inactive since the pandemic. That means they are out of work but not looking for work. What is reported in the press as being the main reason for this:</a:t>
          </a:r>
        </a:p>
        <a:p>
          <a:pPr marL="0" lvl="0" indent="0" algn="l" defTabSz="622300">
            <a:lnSpc>
              <a:spcPct val="90000"/>
            </a:lnSpc>
            <a:spcBef>
              <a:spcPct val="0"/>
            </a:spcBef>
            <a:spcAft>
              <a:spcPct val="35000"/>
            </a:spcAft>
            <a:buNone/>
          </a:pPr>
          <a:r>
            <a:rPr lang="en-GB" sz="1400" kern="1200" dirty="0"/>
            <a:t>A. Unable to get jobs	B. Ill health	C. Early retirement</a:t>
          </a:r>
        </a:p>
      </dsp:txBody>
      <dsp:txXfrm>
        <a:off x="0" y="3086099"/>
        <a:ext cx="6713552" cy="1028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F8453-560D-4E75-AFDA-DB25D6FD0B1B}">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Referral received into service via digital portal, email, post, SMS or phone</a:t>
          </a:r>
        </a:p>
      </dsp:txBody>
      <dsp:txXfrm>
        <a:off x="0" y="39687"/>
        <a:ext cx="3286125" cy="1971675"/>
      </dsp:txXfrm>
    </dsp:sp>
    <dsp:sp modelId="{93C55F7E-543D-4623-BFD1-CECC2F441001}">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Client contacted within 48 hours telephone appointment set </a:t>
          </a:r>
        </a:p>
      </dsp:txBody>
      <dsp:txXfrm>
        <a:off x="3614737" y="39687"/>
        <a:ext cx="3286125" cy="1971675"/>
      </dsp:txXfrm>
    </dsp:sp>
    <dsp:sp modelId="{A38003AF-6C95-4D84-A9D2-1A9CF5169B5E}">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Full Money Health Check carried out</a:t>
          </a:r>
        </a:p>
      </dsp:txBody>
      <dsp:txXfrm>
        <a:off x="7229475" y="39687"/>
        <a:ext cx="3286125" cy="1971675"/>
      </dsp:txXfrm>
    </dsp:sp>
    <dsp:sp modelId="{73D0CA98-381B-448E-8CD2-3A3CFF609744}">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Money Advice given and summary of advice pack provided to client.</a:t>
          </a:r>
        </a:p>
      </dsp:txBody>
      <dsp:txXfrm>
        <a:off x="0" y="2339975"/>
        <a:ext cx="3286125" cy="1971675"/>
      </dsp:txXfrm>
    </dsp:sp>
    <dsp:sp modelId="{9699E7ED-9F34-4870-AAD0-1DA7B8560314}">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Full report sent back to referring officer for implementation</a:t>
          </a:r>
        </a:p>
      </dsp:txBody>
      <dsp:txXfrm>
        <a:off x="3614737" y="2339975"/>
        <a:ext cx="3286125" cy="1971675"/>
      </dsp:txXfrm>
    </dsp:sp>
    <dsp:sp modelId="{4485E26B-C2C3-4AD1-92DA-226769D3E418}">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Casework support service for WB; Debt and/or Money Management where required</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3D3A890-1BC7-4056-8D24-5E6D7E7EFA56}" type="datetimeFigureOut">
              <a:rPr lang="en-GB" smtClean="0"/>
              <a:t>28/03/2023</a:t>
            </a:fld>
            <a:endParaRPr lang="en-GB"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6E0B4FE7-C466-460B-99EF-0835C80800F4}" type="slidenum">
              <a:rPr lang="en-GB" smtClean="0"/>
              <a:t>‹#›</a:t>
            </a:fld>
            <a:endParaRPr lang="en-GB" dirty="0"/>
          </a:p>
        </p:txBody>
      </p:sp>
    </p:spTree>
    <p:extLst>
      <p:ext uri="{BB962C8B-B14F-4D97-AF65-F5344CB8AC3E}">
        <p14:creationId xmlns:p14="http://schemas.microsoft.com/office/powerpoint/2010/main" val="364016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HEADER SLIDE</a:t>
            </a:r>
          </a:p>
        </p:txBody>
      </p:sp>
      <p:sp>
        <p:nvSpPr>
          <p:cNvPr id="4" name="Slide Number Placeholder 3"/>
          <p:cNvSpPr>
            <a:spLocks noGrp="1"/>
          </p:cNvSpPr>
          <p:nvPr>
            <p:ph type="sldNum" sz="quarter" idx="5"/>
          </p:nvPr>
        </p:nvSpPr>
        <p:spPr/>
        <p:txBody>
          <a:bodyPr/>
          <a:lstStyle/>
          <a:p>
            <a:fld id="{6E0B4FE7-C466-460B-99EF-0835C80800F4}" type="slidenum">
              <a:rPr lang="en-GB" smtClean="0"/>
              <a:t>1</a:t>
            </a:fld>
            <a:endParaRPr lang="en-GB" dirty="0"/>
          </a:p>
        </p:txBody>
      </p:sp>
    </p:spTree>
    <p:extLst>
      <p:ext uri="{BB962C8B-B14F-4D97-AF65-F5344CB8AC3E}">
        <p14:creationId xmlns:p14="http://schemas.microsoft.com/office/powerpoint/2010/main" val="360283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0B4FE7-C466-460B-99EF-0835C80800F4}" type="slidenum">
              <a:rPr lang="en-GB" smtClean="0"/>
              <a:t>10</a:t>
            </a:fld>
            <a:endParaRPr lang="en-GB" dirty="0"/>
          </a:p>
        </p:txBody>
      </p:sp>
    </p:spTree>
    <p:extLst>
      <p:ext uri="{BB962C8B-B14F-4D97-AF65-F5344CB8AC3E}">
        <p14:creationId xmlns:p14="http://schemas.microsoft.com/office/powerpoint/2010/main" val="275818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0B4FE7-C466-460B-99EF-0835C80800F4}" type="slidenum">
              <a:rPr lang="en-GB" smtClean="0"/>
              <a:t>11</a:t>
            </a:fld>
            <a:endParaRPr lang="en-GB" dirty="0"/>
          </a:p>
        </p:txBody>
      </p:sp>
    </p:spTree>
    <p:extLst>
      <p:ext uri="{BB962C8B-B14F-4D97-AF65-F5344CB8AC3E}">
        <p14:creationId xmlns:p14="http://schemas.microsoft.com/office/powerpoint/2010/main" val="11424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064">
              <a:defRPr/>
            </a:pPr>
            <a:fld id="{D7D3CE01-F230-4591-9B24-C0CAAD57A5E8}" type="slidenum">
              <a:rPr lang="en-GB" sz="1400">
                <a:solidFill>
                  <a:prstClr val="black"/>
                </a:solidFill>
                <a:latin typeface="Calibri" panose="020F0502020204030204"/>
              </a:rPr>
              <a:pPr defTabSz="966064">
                <a:defRPr/>
              </a:pPr>
              <a:t>2</a:t>
            </a:fld>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208658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0B4FE7-C466-460B-99EF-0835C80800F4}" type="slidenum">
              <a:rPr lang="en-GB" smtClean="0"/>
              <a:t>3</a:t>
            </a:fld>
            <a:endParaRPr lang="en-GB" dirty="0"/>
          </a:p>
        </p:txBody>
      </p:sp>
    </p:spTree>
    <p:extLst>
      <p:ext uri="{BB962C8B-B14F-4D97-AF65-F5344CB8AC3E}">
        <p14:creationId xmlns:p14="http://schemas.microsoft.com/office/powerpoint/2010/main" val="216101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 DETAILS:</a:t>
            </a:r>
          </a:p>
        </p:txBody>
      </p:sp>
      <p:sp>
        <p:nvSpPr>
          <p:cNvPr id="4" name="Slide Number Placeholder 3"/>
          <p:cNvSpPr>
            <a:spLocks noGrp="1"/>
          </p:cNvSpPr>
          <p:nvPr>
            <p:ph type="sldNum" sz="quarter" idx="5"/>
          </p:nvPr>
        </p:nvSpPr>
        <p:spPr/>
        <p:txBody>
          <a:bodyPr/>
          <a:lstStyle/>
          <a:p>
            <a:fld id="{6E0B4FE7-C466-460B-99EF-0835C80800F4}" type="slidenum">
              <a:rPr lang="en-GB" smtClean="0"/>
              <a:t>4</a:t>
            </a:fld>
            <a:endParaRPr lang="en-GB" dirty="0"/>
          </a:p>
        </p:txBody>
      </p:sp>
    </p:spTree>
    <p:extLst>
      <p:ext uri="{BB962C8B-B14F-4D97-AF65-F5344CB8AC3E}">
        <p14:creationId xmlns:p14="http://schemas.microsoft.com/office/powerpoint/2010/main" val="319499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0B4FE7-C466-460B-99EF-0835C80800F4}" type="slidenum">
              <a:rPr lang="en-GB" smtClean="0"/>
              <a:t>5</a:t>
            </a:fld>
            <a:endParaRPr lang="en-GB" dirty="0"/>
          </a:p>
        </p:txBody>
      </p:sp>
    </p:spTree>
    <p:extLst>
      <p:ext uri="{BB962C8B-B14F-4D97-AF65-F5344CB8AC3E}">
        <p14:creationId xmlns:p14="http://schemas.microsoft.com/office/powerpoint/2010/main" val="201069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064">
              <a:defRPr/>
            </a:pPr>
            <a:fld id="{D7D3CE01-F230-4591-9B24-C0CAAD57A5E8}" type="slidenum">
              <a:rPr lang="en-GB" sz="1400">
                <a:solidFill>
                  <a:prstClr val="black"/>
                </a:solidFill>
                <a:latin typeface="Calibri" panose="020F0502020204030204"/>
              </a:rPr>
              <a:pPr defTabSz="966064">
                <a:defRPr/>
              </a:pPr>
              <a:t>6</a:t>
            </a:fld>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222731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0B4FE7-C466-460B-99EF-0835C80800F4}" type="slidenum">
              <a:rPr lang="en-GB" smtClean="0"/>
              <a:t>7</a:t>
            </a:fld>
            <a:endParaRPr lang="en-GB" dirty="0"/>
          </a:p>
        </p:txBody>
      </p:sp>
    </p:spTree>
    <p:extLst>
      <p:ext uri="{BB962C8B-B14F-4D97-AF65-F5344CB8AC3E}">
        <p14:creationId xmlns:p14="http://schemas.microsoft.com/office/powerpoint/2010/main" val="408647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064">
              <a:defRPr/>
            </a:pPr>
            <a:fld id="{D7D3CE01-F230-4591-9B24-C0CAAD57A5E8}" type="slidenum">
              <a:rPr lang="en-GB" sz="1400">
                <a:solidFill>
                  <a:prstClr val="black"/>
                </a:solidFill>
                <a:latin typeface="Calibri" panose="020F0502020204030204"/>
              </a:rPr>
              <a:pPr defTabSz="966064">
                <a:defRPr/>
              </a:pPr>
              <a:t>8</a:t>
            </a:fld>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406746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0B4FE7-C466-460B-99EF-0835C80800F4}" type="slidenum">
              <a:rPr lang="en-GB" smtClean="0"/>
              <a:t>9</a:t>
            </a:fld>
            <a:endParaRPr lang="en-GB" dirty="0"/>
          </a:p>
        </p:txBody>
      </p:sp>
    </p:spTree>
    <p:extLst>
      <p:ext uri="{BB962C8B-B14F-4D97-AF65-F5344CB8AC3E}">
        <p14:creationId xmlns:p14="http://schemas.microsoft.com/office/powerpoint/2010/main" val="328134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506C-B0DC-D999-486E-E6551CBEE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DFADF1-4AF8-63E7-3D45-43DBAE864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DA6928-408F-2091-E40F-AB99765B267F}"/>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5" name="Footer Placeholder 4">
            <a:extLst>
              <a:ext uri="{FF2B5EF4-FFF2-40B4-BE49-F238E27FC236}">
                <a16:creationId xmlns:a16="http://schemas.microsoft.com/office/drawing/2014/main" id="{C10F578B-80FD-1EA1-0F1F-D43E1150AE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768A338-DF51-7264-DADC-516775618840}"/>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91462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B91C-8C0B-1F63-505B-D49BD70128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4704C6-39A6-4A13-179D-2071AD5AE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F196DA-7303-C2A1-76BC-54EA948D2641}"/>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5" name="Footer Placeholder 4">
            <a:extLst>
              <a:ext uri="{FF2B5EF4-FFF2-40B4-BE49-F238E27FC236}">
                <a16:creationId xmlns:a16="http://schemas.microsoft.com/office/drawing/2014/main" id="{08475D05-3073-0318-A54D-D39A60FD24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B96F5E-9052-D4A0-51AC-E375D36896DE}"/>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177419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F7A4E-1BD1-5E82-289C-D62AC7D846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003D66-FAE8-610F-2CDB-A39B106CC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1A5A8F-94A8-B8E8-5537-E838B69F605A}"/>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5" name="Footer Placeholder 4">
            <a:extLst>
              <a:ext uri="{FF2B5EF4-FFF2-40B4-BE49-F238E27FC236}">
                <a16:creationId xmlns:a16="http://schemas.microsoft.com/office/drawing/2014/main" id="{B3D2F7CC-C4A4-F452-46FB-3DE0B622A4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B7BE1C-12C8-A0CF-B1B3-F9772AB16144}"/>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2431072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49AB-874C-4CCB-A102-4ED71313A5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61BA60-9C5E-4FA7-B0FA-A03EDDC0F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1BFECE-C046-449E-8EF6-CF677003AF7E}"/>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5" name="Footer Placeholder 4">
            <a:extLst>
              <a:ext uri="{FF2B5EF4-FFF2-40B4-BE49-F238E27FC236}">
                <a16:creationId xmlns:a16="http://schemas.microsoft.com/office/drawing/2014/main" id="{38952F3F-F46B-4572-9E99-4BADFF407E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3852CA4-550D-42F7-8106-6FE9050444B6}"/>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268584487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B287-31AD-4BDB-9992-FF50EC4C7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703122-8C1F-47BE-B712-3C68C6AF0E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F26A7B-4F26-4310-A5E7-E4E33499B7A3}"/>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5" name="Footer Placeholder 4">
            <a:extLst>
              <a:ext uri="{FF2B5EF4-FFF2-40B4-BE49-F238E27FC236}">
                <a16:creationId xmlns:a16="http://schemas.microsoft.com/office/drawing/2014/main" id="{D776BC21-DCC9-49C8-810E-BDF66076BC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00148B-92A1-4D73-8CEA-B1DCE060120B}"/>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184954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748E-8CD8-4046-8BA6-04CEBA6F52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9805F4-26BC-4009-9298-50EE93B1D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E9A3-579B-4418-A70F-9C2FE08A18E3}"/>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5" name="Footer Placeholder 4">
            <a:extLst>
              <a:ext uri="{FF2B5EF4-FFF2-40B4-BE49-F238E27FC236}">
                <a16:creationId xmlns:a16="http://schemas.microsoft.com/office/drawing/2014/main" id="{C7B52107-C6F7-4CB1-A70F-E57E76A5EF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BFE46C-DB20-4DAD-A891-1E63679138B9}"/>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284880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82CE-4FAC-465E-9B59-40859D34B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B9F618-0D08-4BFC-B20A-1C4B58D0C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E2FEC5-2235-4FAF-A112-8B7AC49A4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9F804C-21CB-4EBA-8D48-65B4C086D7CF}"/>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6" name="Footer Placeholder 5">
            <a:extLst>
              <a:ext uri="{FF2B5EF4-FFF2-40B4-BE49-F238E27FC236}">
                <a16:creationId xmlns:a16="http://schemas.microsoft.com/office/drawing/2014/main" id="{C06EBE9B-FA7A-4712-9742-5A50F83B13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3081CB-DB30-40F4-A4FD-8C2C6220B7C7}"/>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392687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1A2B-A176-43F1-8ECB-6340A389A5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69A4B3-7CC7-4239-A7E4-3D81E2CA8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57BB79-495E-41F9-859D-7459DE7744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E2D8DA-DEC2-40B5-989B-8DFC65630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9613F-6B93-4590-A3B6-7A02FDEEFF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EFB0D5-452C-474A-B503-AAF2FBED72CD}"/>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8" name="Footer Placeholder 7">
            <a:extLst>
              <a:ext uri="{FF2B5EF4-FFF2-40B4-BE49-F238E27FC236}">
                <a16:creationId xmlns:a16="http://schemas.microsoft.com/office/drawing/2014/main" id="{148B9E18-5286-40B0-8F9B-D0796DDD229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226F364-1CB0-4AF9-B9F2-0EC3B14446ED}"/>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148649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971E-9E06-4642-9B7D-3391ACA4D7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A33E9-B99E-4149-A42A-CCBA493F99D4}"/>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4" name="Footer Placeholder 3">
            <a:extLst>
              <a:ext uri="{FF2B5EF4-FFF2-40B4-BE49-F238E27FC236}">
                <a16:creationId xmlns:a16="http://schemas.microsoft.com/office/drawing/2014/main" id="{0E7ACB52-AC52-40BA-A156-C161ECAC39D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ECD72A6-37A3-4B72-A85B-BFE9F051ED11}"/>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2324637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4D305-6B78-47F5-9E89-BA571365A759}"/>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3" name="Footer Placeholder 2">
            <a:extLst>
              <a:ext uri="{FF2B5EF4-FFF2-40B4-BE49-F238E27FC236}">
                <a16:creationId xmlns:a16="http://schemas.microsoft.com/office/drawing/2014/main" id="{6E264C8C-8F1C-445D-910D-7A057148C43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DA2E10E-5444-43BE-9625-9CFDCE4C2AAF}"/>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195137648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CEFE-EBD8-423B-9409-A97B14E98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AF0C87-189C-43E5-9FC3-1BDD9C7EF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07B0B8-7A15-4A93-8F14-AB6448DA2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24B66-ADB1-40C3-B77D-E12279174974}"/>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6" name="Footer Placeholder 5">
            <a:extLst>
              <a:ext uri="{FF2B5EF4-FFF2-40B4-BE49-F238E27FC236}">
                <a16:creationId xmlns:a16="http://schemas.microsoft.com/office/drawing/2014/main" id="{08DDC1D9-6CB5-4308-B8B4-453617BC712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75892A-0CFE-493D-A9B6-317254318239}"/>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229606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0905-D192-E9EB-4238-6D0B4E187C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9BD58-661C-6442-0DC5-5744D5878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1F7B9-F08B-65F8-0F54-00C0A5C6F01B}"/>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5" name="Footer Placeholder 4">
            <a:extLst>
              <a:ext uri="{FF2B5EF4-FFF2-40B4-BE49-F238E27FC236}">
                <a16:creationId xmlns:a16="http://schemas.microsoft.com/office/drawing/2014/main" id="{D2574DA9-48A2-0ABD-23D6-DBB974573A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42AD1A-521D-84B0-0286-07057EE9B3D1}"/>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3854738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5EB4-7821-43C8-9231-0E8D07F00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EBA017-E199-4F15-AC1E-2338E93D0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08DF72E-9557-484E-B2F5-08E468498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61E9D-6154-48DD-BA70-D619B22BB77D}"/>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6" name="Footer Placeholder 5">
            <a:extLst>
              <a:ext uri="{FF2B5EF4-FFF2-40B4-BE49-F238E27FC236}">
                <a16:creationId xmlns:a16="http://schemas.microsoft.com/office/drawing/2014/main" id="{9AABE6BC-2F11-41D9-8961-FA0FFE12477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EBF4968-43CD-473D-A498-13E1025132A9}"/>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120414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0DB1-B44B-4C50-8F93-BD8B8D8732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C4A56A-55ED-4CDB-AE96-498970C3B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83CD5A-F423-4E7E-BD7B-18472E07EFB6}"/>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5" name="Footer Placeholder 4">
            <a:extLst>
              <a:ext uri="{FF2B5EF4-FFF2-40B4-BE49-F238E27FC236}">
                <a16:creationId xmlns:a16="http://schemas.microsoft.com/office/drawing/2014/main" id="{B2477C61-2D79-46A9-99EA-FED8E2CD17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080682-0763-4678-B767-D209AA4DE847}"/>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3449529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DBAEE-CB0F-4527-974B-5BEC439A6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597287-48C5-434F-83D5-0F8B20CE79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6ABBD-3071-4745-BEAE-D843939AF6EA}"/>
              </a:ext>
            </a:extLst>
          </p:cNvPr>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5" name="Footer Placeholder 4">
            <a:extLst>
              <a:ext uri="{FF2B5EF4-FFF2-40B4-BE49-F238E27FC236}">
                <a16:creationId xmlns:a16="http://schemas.microsoft.com/office/drawing/2014/main" id="{C9ED0FAA-EE2D-43AE-B7F6-495C8FDD99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9F9251-5EA0-4FE4-9F44-632820572C07}"/>
              </a:ext>
            </a:extLst>
          </p:cNvPr>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1671589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16E19-D569-467A-86C6-D6AB0DA2D0B1}" type="datetimeFigureOut">
              <a:rPr lang="en-GB" smtClean="0"/>
              <a:t>28/03/2023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A5C829-45C3-4CF1-8E5B-0ABA5E78EFA0}" type="slidenum">
              <a:rPr lang="en-GB" smtClean="0"/>
              <a:t>‹#›</a:t>
            </a:fld>
            <a:endParaRPr lang="en-GB" dirty="0"/>
          </a:p>
        </p:txBody>
      </p:sp>
    </p:spTree>
    <p:extLst>
      <p:ext uri="{BB962C8B-B14F-4D97-AF65-F5344CB8AC3E}">
        <p14:creationId xmlns:p14="http://schemas.microsoft.com/office/powerpoint/2010/main" val="56018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0196-0772-113B-BFA8-3F489F83E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B660AF-2D62-F746-3B86-3790155D1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B1BFA-24DE-BEF6-B25F-8AB1D4396CDD}"/>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5" name="Footer Placeholder 4">
            <a:extLst>
              <a:ext uri="{FF2B5EF4-FFF2-40B4-BE49-F238E27FC236}">
                <a16:creationId xmlns:a16="http://schemas.microsoft.com/office/drawing/2014/main" id="{D2B9014E-4CCC-1A31-FC53-757F2C9AAAC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2D0E1BF-1787-8FBF-599B-2653658D417A}"/>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19896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0A34-8A85-4600-F059-E2D016A8F8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0FAAF-36AF-E8C6-8F02-3DE553123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867122-0FD6-2442-4C83-820AEC396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B0DA8E-F351-E237-583A-0FB0E1073EFB}"/>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6" name="Footer Placeholder 5">
            <a:extLst>
              <a:ext uri="{FF2B5EF4-FFF2-40B4-BE49-F238E27FC236}">
                <a16:creationId xmlns:a16="http://schemas.microsoft.com/office/drawing/2014/main" id="{364A08A9-019E-1821-F530-FB88E009E8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D51B292-8904-6E4C-1539-A72CD59722C1}"/>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394342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D633-4EA7-0A14-0E7A-BE1B235806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5F5F3C-E6F6-8134-EE2F-3A8A9504B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8DC3D-6DE5-43B9-41A5-013CC2ABC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E529D-CAED-B9D9-B050-CAD25A7D4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EC7DE2-D00A-F04F-A9C8-7A3A7B036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B1FE26-84C9-CE9C-7AB2-843A07CCC3FE}"/>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8" name="Footer Placeholder 7">
            <a:extLst>
              <a:ext uri="{FF2B5EF4-FFF2-40B4-BE49-F238E27FC236}">
                <a16:creationId xmlns:a16="http://schemas.microsoft.com/office/drawing/2014/main" id="{8FF50B64-99AD-FDEA-42C6-75DDD03C13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BA4847F-8710-E6E3-4333-1D16E8F8EE8C}"/>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362856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94CD-0509-89FE-1CA2-09541C03F9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C430ED-7299-0E06-AC54-5ECE186AFE85}"/>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4" name="Footer Placeholder 3">
            <a:extLst>
              <a:ext uri="{FF2B5EF4-FFF2-40B4-BE49-F238E27FC236}">
                <a16:creationId xmlns:a16="http://schemas.microsoft.com/office/drawing/2014/main" id="{226D6026-28A8-7C95-D3C1-BDE6D24AF83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B615548-D5E4-DFC0-DC68-FCA6A6E11089}"/>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68485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92CDB0-A643-BDCB-C223-B1EE92F9F1C0}"/>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3" name="Footer Placeholder 2">
            <a:extLst>
              <a:ext uri="{FF2B5EF4-FFF2-40B4-BE49-F238E27FC236}">
                <a16:creationId xmlns:a16="http://schemas.microsoft.com/office/drawing/2014/main" id="{00071C2D-487B-E926-BA0D-303E7068553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2D2ECF7-109E-08BA-3842-6EC3ED4D7364}"/>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246531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E322-9871-6DD5-6893-A272D8FAB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1E948-2757-C148-98FD-1A224B794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049FFA-F97C-1A2B-FCDA-36D62A071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E084B-548E-B69E-1B65-297019DF534D}"/>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6" name="Footer Placeholder 5">
            <a:extLst>
              <a:ext uri="{FF2B5EF4-FFF2-40B4-BE49-F238E27FC236}">
                <a16:creationId xmlns:a16="http://schemas.microsoft.com/office/drawing/2014/main" id="{61BA38DF-4232-A43E-2D42-AB19621C4A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59563C3-A7C5-609B-6143-1F67E9158529}"/>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14242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CBB4-7A27-7F25-C84F-05C951F83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D7AAFC-4544-C190-35D2-64C0D2F95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B0C97B3-73DA-4A4E-7434-C89FDBE4D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5E8D9-2D26-7948-38A4-4E9579040098}"/>
              </a:ext>
            </a:extLst>
          </p:cNvPr>
          <p:cNvSpPr>
            <a:spLocks noGrp="1"/>
          </p:cNvSpPr>
          <p:nvPr>
            <p:ph type="dt" sz="half" idx="10"/>
          </p:nvPr>
        </p:nvSpPr>
        <p:spPr/>
        <p:txBody>
          <a:bodyPr/>
          <a:lstStyle/>
          <a:p>
            <a:fld id="{88D623B3-F154-41A7-9503-DC8DE796B931}" type="datetimeFigureOut">
              <a:rPr lang="en-GB" smtClean="0"/>
              <a:t>28/03/2023</a:t>
            </a:fld>
            <a:endParaRPr lang="en-GB" dirty="0"/>
          </a:p>
        </p:txBody>
      </p:sp>
      <p:sp>
        <p:nvSpPr>
          <p:cNvPr id="6" name="Footer Placeholder 5">
            <a:extLst>
              <a:ext uri="{FF2B5EF4-FFF2-40B4-BE49-F238E27FC236}">
                <a16:creationId xmlns:a16="http://schemas.microsoft.com/office/drawing/2014/main" id="{A5A21F6E-7F67-7A6F-F6B2-9A0A5213D6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48C8CB-1C30-C5AD-A489-D9E6A40BEDFC}"/>
              </a:ext>
            </a:extLst>
          </p:cNvPr>
          <p:cNvSpPr>
            <a:spLocks noGrp="1"/>
          </p:cNvSpPr>
          <p:nvPr>
            <p:ph type="sldNum" sz="quarter" idx="12"/>
          </p:nvPr>
        </p:nvSpPr>
        <p:spPr/>
        <p:txBody>
          <a:bodyPr/>
          <a:lstStyle/>
          <a:p>
            <a:fld id="{7BDB6E78-F508-4A8B-9AD3-506029E1399A}" type="slidenum">
              <a:rPr lang="en-GB" smtClean="0"/>
              <a:t>‹#›</a:t>
            </a:fld>
            <a:endParaRPr lang="en-GB" dirty="0"/>
          </a:p>
        </p:txBody>
      </p:sp>
    </p:spTree>
    <p:extLst>
      <p:ext uri="{BB962C8B-B14F-4D97-AF65-F5344CB8AC3E}">
        <p14:creationId xmlns:p14="http://schemas.microsoft.com/office/powerpoint/2010/main" val="246608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F3F24-F991-3BE1-30CD-C68F90836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3014D-F2E2-D677-D3DC-A04209F9D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B3828C-752C-D42A-E83F-9C5C2EBE7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623B3-F154-41A7-9503-DC8DE796B931}" type="datetimeFigureOut">
              <a:rPr lang="en-GB" smtClean="0"/>
              <a:t>28/03/2023</a:t>
            </a:fld>
            <a:endParaRPr lang="en-GB" dirty="0"/>
          </a:p>
        </p:txBody>
      </p:sp>
      <p:sp>
        <p:nvSpPr>
          <p:cNvPr id="5" name="Footer Placeholder 4">
            <a:extLst>
              <a:ext uri="{FF2B5EF4-FFF2-40B4-BE49-F238E27FC236}">
                <a16:creationId xmlns:a16="http://schemas.microsoft.com/office/drawing/2014/main" id="{4C3BA229-B652-1146-D19A-3D8ADA0252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EDF5FBC-1977-B2EC-88F3-1F415AB8C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B6E78-F508-4A8B-9AD3-506029E1399A}" type="slidenum">
              <a:rPr lang="en-GB" smtClean="0"/>
              <a:t>‹#›</a:t>
            </a:fld>
            <a:endParaRPr lang="en-GB" dirty="0"/>
          </a:p>
        </p:txBody>
      </p:sp>
    </p:spTree>
    <p:extLst>
      <p:ext uri="{BB962C8B-B14F-4D97-AF65-F5344CB8AC3E}">
        <p14:creationId xmlns:p14="http://schemas.microsoft.com/office/powerpoint/2010/main" val="194076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284CE-8123-464C-8395-87F483411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12E4C4-2AD2-4163-9F81-5F6C9AF03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7EA96-800D-41FE-93B7-61E24E2DA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16E19-D569-467A-86C6-D6AB0DA2D0B1}" type="datetimeFigureOut">
              <a:rPr lang="en-GB" smtClean="0"/>
              <a:t>28/03/2023</a:t>
            </a:fld>
            <a:endParaRPr lang="en-GB" dirty="0"/>
          </a:p>
        </p:txBody>
      </p:sp>
      <p:sp>
        <p:nvSpPr>
          <p:cNvPr id="5" name="Footer Placeholder 4">
            <a:extLst>
              <a:ext uri="{FF2B5EF4-FFF2-40B4-BE49-F238E27FC236}">
                <a16:creationId xmlns:a16="http://schemas.microsoft.com/office/drawing/2014/main" id="{9E424B8B-E4F4-43DA-BB95-2CB44768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3E33721-FF8C-41F2-A3D8-DF90F985A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5C829-45C3-4CF1-8E5B-0ABA5E78EFA0}" type="slidenum">
              <a:rPr lang="en-GB" smtClean="0"/>
              <a:t>‹#›</a:t>
            </a:fld>
            <a:endParaRPr lang="en-GB" dirty="0"/>
          </a:p>
        </p:txBody>
      </p:sp>
    </p:spTree>
    <p:extLst>
      <p:ext uri="{BB962C8B-B14F-4D97-AF65-F5344CB8AC3E}">
        <p14:creationId xmlns:p14="http://schemas.microsoft.com/office/powerpoint/2010/main" val="3680406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hyperlink" Target="mailto:business@pennysmart.org.uk"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pennysmart.org.uk/"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5B196D-3564-3B5F-D903-0A51B8EF2A62}"/>
              </a:ext>
            </a:extLst>
          </p:cNvPr>
          <p:cNvSpPr>
            <a:spLocks noGrp="1"/>
          </p:cNvSpPr>
          <p:nvPr>
            <p:ph type="ctrTitle"/>
          </p:nvPr>
        </p:nvSpPr>
        <p:spPr>
          <a:xfrm>
            <a:off x="773408" y="992094"/>
            <a:ext cx="3616913" cy="2795160"/>
          </a:xfrm>
        </p:spPr>
        <p:txBody>
          <a:bodyPr>
            <a:normAutofit/>
          </a:bodyPr>
          <a:lstStyle/>
          <a:p>
            <a:br>
              <a:rPr lang="en-GB" sz="3700" b="1" dirty="0"/>
            </a:br>
            <a:r>
              <a:rPr lang="en-GB" sz="3700" b="1" dirty="0">
                <a:solidFill>
                  <a:schemeClr val="tx1">
                    <a:lumMod val="50000"/>
                    <a:lumOff val="50000"/>
                  </a:schemeClr>
                </a:solidFill>
              </a:rPr>
              <a:t>Better Outcomes for Beneficiaries with Money Advice Services</a:t>
            </a:r>
          </a:p>
        </p:txBody>
      </p:sp>
      <p:sp>
        <p:nvSpPr>
          <p:cNvPr id="3" name="Subtitle 2">
            <a:extLst>
              <a:ext uri="{FF2B5EF4-FFF2-40B4-BE49-F238E27FC236}">
                <a16:creationId xmlns:a16="http://schemas.microsoft.com/office/drawing/2014/main" id="{C914DA2E-29B8-F5BD-C26A-FB42447D8D84}"/>
              </a:ext>
            </a:extLst>
          </p:cNvPr>
          <p:cNvSpPr>
            <a:spLocks noGrp="1"/>
          </p:cNvSpPr>
          <p:nvPr>
            <p:ph type="subTitle" idx="1"/>
          </p:nvPr>
        </p:nvSpPr>
        <p:spPr>
          <a:xfrm>
            <a:off x="996287" y="4121253"/>
            <a:ext cx="3125337" cy="1136843"/>
          </a:xfrm>
        </p:spPr>
        <p:txBody>
          <a:bodyPr>
            <a:normAutofit/>
          </a:bodyPr>
          <a:lstStyle/>
          <a:p>
            <a:endParaRPr lang="en-GB" sz="1400" dirty="0"/>
          </a:p>
          <a:p>
            <a:r>
              <a:rPr lang="en-GB" sz="1400" dirty="0">
                <a:solidFill>
                  <a:schemeClr val="tx1">
                    <a:lumMod val="50000"/>
                    <a:lumOff val="50000"/>
                  </a:schemeClr>
                </a:solidFill>
              </a:rPr>
              <a:t>Jayne Bellis Pennysmart CIC</a:t>
            </a:r>
          </a:p>
          <a:p>
            <a:r>
              <a:rPr lang="en-GB" sz="1400" b="1" dirty="0">
                <a:solidFill>
                  <a:schemeClr val="tx1">
                    <a:lumMod val="50000"/>
                    <a:lumOff val="50000"/>
                  </a:schemeClr>
                </a:solidFill>
              </a:rPr>
              <a:t>ACO Caseworker Conference 28 Mar 23</a:t>
            </a:r>
          </a:p>
        </p:txBody>
      </p:sp>
      <p:pic>
        <p:nvPicPr>
          <p:cNvPr id="5" name="Picture 4" descr="Logo, company name&#10;&#10;Description automatically generated">
            <a:extLst>
              <a:ext uri="{FF2B5EF4-FFF2-40B4-BE49-F238E27FC236}">
                <a16:creationId xmlns:a16="http://schemas.microsoft.com/office/drawing/2014/main" id="{79D6AEF3-537F-8F49-3BE4-47D3C778B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751" y="773763"/>
            <a:ext cx="5708649" cy="5280499"/>
          </a:xfrm>
          <a:prstGeom prst="rect">
            <a:avLst/>
          </a:prstGeom>
        </p:spPr>
      </p:pic>
    </p:spTree>
    <p:extLst>
      <p:ext uri="{BB962C8B-B14F-4D97-AF65-F5344CB8AC3E}">
        <p14:creationId xmlns:p14="http://schemas.microsoft.com/office/powerpoint/2010/main" val="234066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A4107FC-F264-6CAC-2F75-28387FB138D6}"/>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b="1" kern="1200" dirty="0">
                <a:solidFill>
                  <a:schemeClr val="tx2"/>
                </a:solidFill>
                <a:latin typeface="+mj-lt"/>
                <a:ea typeface="+mj-ea"/>
                <a:cs typeface="+mj-cs"/>
              </a:rPr>
              <a:t>Any Questions?</a:t>
            </a:r>
          </a:p>
        </p:txBody>
      </p:sp>
      <p:pic>
        <p:nvPicPr>
          <p:cNvPr id="21" name="Graphic 7" descr="Questions">
            <a:extLst>
              <a:ext uri="{FF2B5EF4-FFF2-40B4-BE49-F238E27FC236}">
                <a16:creationId xmlns:a16="http://schemas.microsoft.com/office/drawing/2014/main" id="{1DDB352D-A381-BE3C-ECCF-41A51D987C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2"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1016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1FCEE9-9C38-3534-BD2D-ED2BF05CFC93}"/>
              </a:ext>
            </a:extLst>
          </p:cNvPr>
          <p:cNvSpPr>
            <a:spLocks noGrp="1"/>
          </p:cNvSpPr>
          <p:nvPr>
            <p:ph type="title"/>
          </p:nvPr>
        </p:nvSpPr>
        <p:spPr>
          <a:xfrm>
            <a:off x="572493" y="238539"/>
            <a:ext cx="11018520" cy="1434415"/>
          </a:xfrm>
        </p:spPr>
        <p:txBody>
          <a:bodyPr anchor="b">
            <a:normAutofit/>
          </a:bodyPr>
          <a:lstStyle/>
          <a:p>
            <a:r>
              <a:rPr lang="en-GB" sz="5400" b="1" dirty="0"/>
              <a:t>Please get in touch:</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56DE38-752F-30B5-7D21-577CB81CB01B}"/>
              </a:ext>
            </a:extLst>
          </p:cNvPr>
          <p:cNvSpPr>
            <a:spLocks noGrp="1"/>
          </p:cNvSpPr>
          <p:nvPr>
            <p:ph idx="1"/>
          </p:nvPr>
        </p:nvSpPr>
        <p:spPr>
          <a:xfrm>
            <a:off x="572493" y="2071316"/>
            <a:ext cx="6713552" cy="4119172"/>
          </a:xfrm>
        </p:spPr>
        <p:txBody>
          <a:bodyPr anchor="t">
            <a:normAutofit/>
          </a:bodyPr>
          <a:lstStyle/>
          <a:p>
            <a:pPr marL="0" indent="0">
              <a:buNone/>
            </a:pPr>
            <a:r>
              <a:rPr lang="en-GB" sz="2200" i="1" dirty="0"/>
              <a:t>For further service and pricing details:</a:t>
            </a:r>
          </a:p>
          <a:p>
            <a:pPr marL="0" indent="0">
              <a:buNone/>
            </a:pPr>
            <a:r>
              <a:rPr lang="en-GB" sz="2200" dirty="0"/>
              <a:t>Jayne Bellis</a:t>
            </a:r>
          </a:p>
          <a:p>
            <a:pPr marL="0" indent="0">
              <a:buNone/>
            </a:pPr>
            <a:r>
              <a:rPr lang="en-GB" sz="2200" dirty="0"/>
              <a:t>PS CIC</a:t>
            </a:r>
          </a:p>
          <a:p>
            <a:pPr marL="0" indent="0">
              <a:buNone/>
            </a:pPr>
            <a:r>
              <a:rPr lang="en-GB" sz="2200" dirty="0"/>
              <a:t>Twitter @PennysmartCIC</a:t>
            </a:r>
          </a:p>
          <a:p>
            <a:pPr marL="0" indent="0">
              <a:buNone/>
            </a:pPr>
            <a:r>
              <a:rPr lang="en-GB" sz="2200" dirty="0"/>
              <a:t>Email: </a:t>
            </a:r>
            <a:r>
              <a:rPr lang="en-GB" sz="2200" dirty="0">
                <a:hlinkClick r:id="rId3"/>
              </a:rPr>
              <a:t>business@pennysmart.org.uk</a:t>
            </a:r>
            <a:endParaRPr lang="en-GB" sz="2200" dirty="0"/>
          </a:p>
          <a:p>
            <a:pPr marL="0" indent="0">
              <a:buNone/>
            </a:pPr>
            <a:r>
              <a:rPr lang="en-GB" sz="2200" dirty="0"/>
              <a:t>Tel: 07950377531</a:t>
            </a:r>
          </a:p>
        </p:txBody>
      </p:sp>
      <p:pic>
        <p:nvPicPr>
          <p:cNvPr id="4" name="Picture 3" descr="Logo, company name&#10;&#10;Description automatically generated">
            <a:extLst>
              <a:ext uri="{FF2B5EF4-FFF2-40B4-BE49-F238E27FC236}">
                <a16:creationId xmlns:a16="http://schemas.microsoft.com/office/drawing/2014/main" id="{925ACCD1-0741-3B49-55F6-019753B8BB7D}"/>
              </a:ext>
            </a:extLst>
          </p:cNvPr>
          <p:cNvPicPr>
            <a:picLocks noChangeAspect="1"/>
          </p:cNvPicPr>
          <p:nvPr/>
        </p:nvPicPr>
        <p:blipFill rotWithShape="1">
          <a:blip r:embed="rId4"/>
          <a:srcRect l="913" t="1" r="3" b="3"/>
          <a:stretch/>
        </p:blipFill>
        <p:spPr>
          <a:xfrm>
            <a:off x="7432078" y="2093976"/>
            <a:ext cx="4184644" cy="4096512"/>
          </a:xfrm>
          <a:prstGeom prst="rect">
            <a:avLst/>
          </a:prstGeom>
        </p:spPr>
      </p:pic>
    </p:spTree>
    <p:extLst>
      <p:ext uri="{BB962C8B-B14F-4D97-AF65-F5344CB8AC3E}">
        <p14:creationId xmlns:p14="http://schemas.microsoft.com/office/powerpoint/2010/main" val="78577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7BBACA-A02C-4C0C-965C-0E68DA138920}"/>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Who are Pennysmart CIC?</a:t>
            </a:r>
          </a:p>
        </p:txBody>
      </p:sp>
      <p:sp>
        <p:nvSpPr>
          <p:cNvPr id="65" name="Arc 6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DA0D3DE6-ACD5-4ACB-9922-0F5D5ED3FBD6}"/>
              </a:ext>
            </a:extLst>
          </p:cNvPr>
          <p:cNvSpPr>
            <a:spLocks noGrp="1"/>
          </p:cNvSpPr>
          <p:nvPr>
            <p:ph sz="quarter" idx="13"/>
          </p:nvPr>
        </p:nvSpPr>
        <p:spPr>
          <a:xfrm>
            <a:off x="4447308" y="591344"/>
            <a:ext cx="6906491" cy="5585619"/>
          </a:xfrm>
        </p:spPr>
        <p:txBody>
          <a:bodyPr anchor="ctr">
            <a:normAutofit/>
          </a:bodyPr>
          <a:lstStyle/>
          <a:p>
            <a:pPr marL="0" indent="0">
              <a:buNone/>
            </a:pPr>
            <a:endParaRPr lang="en-US" dirty="0"/>
          </a:p>
          <a:p>
            <a:pPr marL="0" indent="0">
              <a:buNone/>
            </a:pPr>
            <a:r>
              <a:rPr lang="en-US" b="1" dirty="0">
                <a:solidFill>
                  <a:schemeClr val="tx1">
                    <a:lumMod val="50000"/>
                    <a:lumOff val="50000"/>
                  </a:schemeClr>
                </a:solidFill>
              </a:rPr>
              <a:t>A free-to-client, independent, regulated money advice agency set up to work to help vulnerable households escape financial crisis.</a:t>
            </a:r>
          </a:p>
          <a:p>
            <a:pPr marL="0" indent="0">
              <a:buNone/>
            </a:pPr>
            <a:r>
              <a:rPr lang="en-US" sz="2200" dirty="0"/>
              <a:t>Our services are telephone/digital, referrals-only, based in Chester; we work across UK as required.</a:t>
            </a:r>
          </a:p>
          <a:p>
            <a:pPr marL="0" indent="0">
              <a:buNone/>
            </a:pPr>
            <a:r>
              <a:rPr lang="en-US" sz="2200" dirty="0"/>
              <a:t>See </a:t>
            </a:r>
            <a:r>
              <a:rPr lang="en-US" sz="2200" dirty="0">
                <a:hlinkClick r:id="rId3"/>
              </a:rPr>
              <a:t>www.pennysmart.org.uk</a:t>
            </a:r>
            <a:r>
              <a:rPr lang="en-US" sz="2200" dirty="0"/>
              <a:t> for more information</a:t>
            </a:r>
          </a:p>
        </p:txBody>
      </p:sp>
      <p:pic>
        <p:nvPicPr>
          <p:cNvPr id="5" name="Picture 4">
            <a:extLst>
              <a:ext uri="{FF2B5EF4-FFF2-40B4-BE49-F238E27FC236}">
                <a16:creationId xmlns:a16="http://schemas.microsoft.com/office/drawing/2014/main" id="{8CAF016A-3FBB-567E-00DB-FC129010619F}"/>
              </a:ext>
            </a:extLst>
          </p:cNvPr>
          <p:cNvPicPr>
            <a:picLocks noChangeAspect="1"/>
          </p:cNvPicPr>
          <p:nvPr/>
        </p:nvPicPr>
        <p:blipFill>
          <a:blip r:embed="rId4"/>
          <a:stretch>
            <a:fillRect/>
          </a:stretch>
        </p:blipFill>
        <p:spPr>
          <a:xfrm>
            <a:off x="3609107" y="295925"/>
            <a:ext cx="3420058" cy="947340"/>
          </a:xfrm>
          <a:prstGeom prst="rect">
            <a:avLst/>
          </a:prstGeom>
        </p:spPr>
      </p:pic>
      <p:pic>
        <p:nvPicPr>
          <p:cNvPr id="6" name="Picture 5">
            <a:extLst>
              <a:ext uri="{FF2B5EF4-FFF2-40B4-BE49-F238E27FC236}">
                <a16:creationId xmlns:a16="http://schemas.microsoft.com/office/drawing/2014/main" id="{8B68613C-F1B5-75F0-9735-DC5D9B5CF5A3}"/>
              </a:ext>
            </a:extLst>
          </p:cNvPr>
          <p:cNvPicPr>
            <a:picLocks noChangeAspect="1"/>
          </p:cNvPicPr>
          <p:nvPr/>
        </p:nvPicPr>
        <p:blipFill>
          <a:blip r:embed="rId5"/>
          <a:stretch>
            <a:fillRect/>
          </a:stretch>
        </p:blipFill>
        <p:spPr>
          <a:xfrm>
            <a:off x="9703293" y="183767"/>
            <a:ext cx="2140767" cy="1187735"/>
          </a:xfrm>
          <a:prstGeom prst="rect">
            <a:avLst/>
          </a:prstGeom>
        </p:spPr>
      </p:pic>
      <p:pic>
        <p:nvPicPr>
          <p:cNvPr id="1026" name="Picture 2" descr="Using the AQS Logo - Advice Services Alliance">
            <a:extLst>
              <a:ext uri="{FF2B5EF4-FFF2-40B4-BE49-F238E27FC236}">
                <a16:creationId xmlns:a16="http://schemas.microsoft.com/office/drawing/2014/main" id="{52AD2F69-C8E9-1EB6-769C-F9A763B08D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293" y="319088"/>
            <a:ext cx="1516193" cy="15161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838F3F6-C8EC-117E-8A18-E5130B7C4932}"/>
              </a:ext>
            </a:extLst>
          </p:cNvPr>
          <p:cNvPicPr>
            <a:picLocks noChangeAspect="1"/>
          </p:cNvPicPr>
          <p:nvPr/>
        </p:nvPicPr>
        <p:blipFill>
          <a:blip r:embed="rId7"/>
          <a:stretch>
            <a:fillRect/>
          </a:stretch>
        </p:blipFill>
        <p:spPr>
          <a:xfrm>
            <a:off x="3734771" y="5748868"/>
            <a:ext cx="2688568" cy="860071"/>
          </a:xfrm>
          <a:prstGeom prst="rect">
            <a:avLst/>
          </a:prstGeom>
        </p:spPr>
      </p:pic>
      <p:pic>
        <p:nvPicPr>
          <p:cNvPr id="1030" name="Picture 6" descr="Log On - AdvicePro">
            <a:extLst>
              <a:ext uri="{FF2B5EF4-FFF2-40B4-BE49-F238E27FC236}">
                <a16:creationId xmlns:a16="http://schemas.microsoft.com/office/drawing/2014/main" id="{2DF6F980-6EE8-65D8-6D5D-FF08D65D2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7555" y="4995672"/>
            <a:ext cx="40386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4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0698B8-D81F-14E7-7D07-E5324CE39D78}"/>
              </a:ext>
            </a:extLst>
          </p:cNvPr>
          <p:cNvSpPr>
            <a:spLocks noGrp="1"/>
          </p:cNvSpPr>
          <p:nvPr>
            <p:ph type="title"/>
          </p:nvPr>
        </p:nvSpPr>
        <p:spPr>
          <a:xfrm>
            <a:off x="572493" y="238539"/>
            <a:ext cx="11047013" cy="1434415"/>
          </a:xfrm>
        </p:spPr>
        <p:txBody>
          <a:bodyPr anchor="b">
            <a:normAutofit/>
          </a:bodyPr>
          <a:lstStyle/>
          <a:p>
            <a:r>
              <a:rPr lang="en-GB" sz="4600" b="1" dirty="0"/>
              <a:t>UK Cost-of-Living Crisis</a:t>
            </a:r>
            <a:br>
              <a:rPr lang="en-GB" sz="4600" b="1" dirty="0"/>
            </a:br>
            <a:r>
              <a:rPr lang="en-GB" sz="4600" b="1" dirty="0"/>
              <a:t>Quiz:</a:t>
            </a:r>
          </a:p>
        </p:txBody>
      </p:sp>
      <p:sp>
        <p:nvSpPr>
          <p:cNvPr id="3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wo people looking at a paper&#10;&#10;Description automatically generated with medium confidence">
            <a:extLst>
              <a:ext uri="{FF2B5EF4-FFF2-40B4-BE49-F238E27FC236}">
                <a16:creationId xmlns:a16="http://schemas.microsoft.com/office/drawing/2014/main" id="{87847C1B-EFA9-9386-00B1-D30A7ACBDE13}"/>
              </a:ext>
            </a:extLst>
          </p:cNvPr>
          <p:cNvPicPr>
            <a:picLocks noChangeAspect="1"/>
          </p:cNvPicPr>
          <p:nvPr/>
        </p:nvPicPr>
        <p:blipFill rotWithShape="1">
          <a:blip r:embed="rId3"/>
          <a:srcRect l="14456" r="22819"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graphicFrame>
        <p:nvGraphicFramePr>
          <p:cNvPr id="5" name="Content Placeholder 2">
            <a:extLst>
              <a:ext uri="{FF2B5EF4-FFF2-40B4-BE49-F238E27FC236}">
                <a16:creationId xmlns:a16="http://schemas.microsoft.com/office/drawing/2014/main" id="{0C0B727C-87BC-3A4B-BCC1-9F14EC65C186}"/>
              </a:ext>
            </a:extLst>
          </p:cNvPr>
          <p:cNvGraphicFramePr>
            <a:graphicFrameLocks noGrp="1"/>
          </p:cNvGraphicFramePr>
          <p:nvPr>
            <p:ph idx="1"/>
            <p:extLst>
              <p:ext uri="{D42A27DB-BD31-4B8C-83A1-F6EECF244321}">
                <p14:modId xmlns:p14="http://schemas.microsoft.com/office/powerpoint/2010/main" val="1199564642"/>
              </p:ext>
            </p:extLst>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44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1B69A6-0DFC-1250-766F-84351D3B96E5}"/>
              </a:ext>
            </a:extLst>
          </p:cNvPr>
          <p:cNvSpPr>
            <a:spLocks noGrp="1"/>
          </p:cNvSpPr>
          <p:nvPr>
            <p:ph type="title"/>
          </p:nvPr>
        </p:nvSpPr>
        <p:spPr>
          <a:xfrm>
            <a:off x="686834" y="1153572"/>
            <a:ext cx="3200400" cy="4461163"/>
          </a:xfrm>
        </p:spPr>
        <p:txBody>
          <a:bodyPr>
            <a:normAutofit/>
          </a:bodyPr>
          <a:lstStyle/>
          <a:p>
            <a:r>
              <a:rPr lang="en-GB" b="1" dirty="0">
                <a:solidFill>
                  <a:srgbClr val="FFFFFF"/>
                </a:solidFill>
              </a:rPr>
              <a:t>Some Reasons Money Advice &amp; Support can help: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AB582F-E913-7FDE-9AF9-C146D51F9281}"/>
              </a:ext>
            </a:extLst>
          </p:cNvPr>
          <p:cNvSpPr>
            <a:spLocks noGrp="1"/>
          </p:cNvSpPr>
          <p:nvPr>
            <p:ph idx="1"/>
          </p:nvPr>
        </p:nvSpPr>
        <p:spPr>
          <a:xfrm>
            <a:off x="4447308" y="591344"/>
            <a:ext cx="6906491" cy="5585619"/>
          </a:xfrm>
        </p:spPr>
        <p:txBody>
          <a:bodyPr anchor="ctr">
            <a:normAutofit/>
          </a:bodyPr>
          <a:lstStyle/>
          <a:p>
            <a:r>
              <a:rPr lang="en-GB" sz="2200" dirty="0"/>
              <a:t>Rather than using funds to bridge income shortfalls, benefits advice could help to identify unclaimed entitlements and resolve budget shortfalls in the longer term.</a:t>
            </a:r>
          </a:p>
          <a:p>
            <a:r>
              <a:rPr lang="en-GB" sz="2200" dirty="0"/>
              <a:t>Budgeting advice can be used to help regain control of finances, understand the complexities of erratic or self-employed income and develop strategies to cope and weather financial shocks.</a:t>
            </a:r>
          </a:p>
          <a:p>
            <a:r>
              <a:rPr lang="en-GB" sz="2200" dirty="0"/>
              <a:t>Debt advice can be effective to explore statutory and other debt remedies such as Debt Relief Orders, Debt Management Plans or temporary arrangements, rather than using grants to directly clear outstanding balances</a:t>
            </a:r>
          </a:p>
          <a:p>
            <a:r>
              <a:rPr lang="en-GB" sz="2200" dirty="0"/>
              <a:t>Money advice &amp; support can provide leverage of benevolent funds in excess of £9 financial gains for every £1 of funding.</a:t>
            </a:r>
          </a:p>
        </p:txBody>
      </p:sp>
    </p:spTree>
    <p:extLst>
      <p:ext uri="{BB962C8B-B14F-4D97-AF65-F5344CB8AC3E}">
        <p14:creationId xmlns:p14="http://schemas.microsoft.com/office/powerpoint/2010/main" val="35177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4" descr="Stock exchange numbers">
            <a:extLst>
              <a:ext uri="{FF2B5EF4-FFF2-40B4-BE49-F238E27FC236}">
                <a16:creationId xmlns:a16="http://schemas.microsoft.com/office/drawing/2014/main" id="{6650E3DE-D112-08D6-5919-DAE126F4374B}"/>
              </a:ext>
            </a:extLst>
          </p:cNvPr>
          <p:cNvPicPr>
            <a:picLocks noChangeAspect="1"/>
          </p:cNvPicPr>
          <p:nvPr/>
        </p:nvPicPr>
        <p:blipFill rotWithShape="1">
          <a:blip r:embed="rId3"/>
          <a:srcRect l="30185" r="28704"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960A262B-89E9-5845-13EE-4351886EA4D0}"/>
              </a:ext>
            </a:extLst>
          </p:cNvPr>
          <p:cNvSpPr>
            <a:spLocks noGrp="1"/>
          </p:cNvSpPr>
          <p:nvPr>
            <p:ph type="title"/>
          </p:nvPr>
        </p:nvSpPr>
        <p:spPr>
          <a:xfrm>
            <a:off x="1137034" y="609600"/>
            <a:ext cx="6831188" cy="1322887"/>
          </a:xfrm>
        </p:spPr>
        <p:txBody>
          <a:bodyPr>
            <a:normAutofit/>
          </a:bodyPr>
          <a:lstStyle/>
          <a:p>
            <a:r>
              <a:rPr lang="en-GB" b="1" dirty="0"/>
              <a:t>Money Advice Options:</a:t>
            </a:r>
          </a:p>
        </p:txBody>
      </p:sp>
      <p:sp>
        <p:nvSpPr>
          <p:cNvPr id="3" name="Content Placeholder 2">
            <a:extLst>
              <a:ext uri="{FF2B5EF4-FFF2-40B4-BE49-F238E27FC236}">
                <a16:creationId xmlns:a16="http://schemas.microsoft.com/office/drawing/2014/main" id="{338AECD4-56C9-A04E-60A0-35C98CCDDA02}"/>
              </a:ext>
            </a:extLst>
          </p:cNvPr>
          <p:cNvSpPr>
            <a:spLocks noGrp="1"/>
          </p:cNvSpPr>
          <p:nvPr>
            <p:ph idx="1"/>
          </p:nvPr>
        </p:nvSpPr>
        <p:spPr>
          <a:xfrm>
            <a:off x="1137035" y="2194102"/>
            <a:ext cx="6516216" cy="3908585"/>
          </a:xfrm>
        </p:spPr>
        <p:txBody>
          <a:bodyPr>
            <a:normAutofit lnSpcReduction="10000"/>
          </a:bodyPr>
          <a:lstStyle/>
          <a:p>
            <a:pPr marL="457200" indent="-457200">
              <a:buFont typeface="+mj-lt"/>
              <a:buAutoNum type="arabicPeriod"/>
            </a:pPr>
            <a:r>
              <a:rPr lang="en-GB" sz="1900" dirty="0"/>
              <a:t>Make </a:t>
            </a:r>
            <a:r>
              <a:rPr lang="en-GB" sz="1900" b="1" dirty="0"/>
              <a:t>referrals to existing mainstream money advice providers,</a:t>
            </a:r>
            <a:r>
              <a:rPr lang="en-GB" sz="1900" dirty="0"/>
              <a:t> ideal for zero cost, however casework support, service levels and reporting capabilities can be unpredictable/limited.</a:t>
            </a:r>
          </a:p>
          <a:p>
            <a:pPr marL="457200" indent="-457200">
              <a:buFont typeface="+mj-lt"/>
              <a:buAutoNum type="arabicPeriod"/>
            </a:pPr>
            <a:r>
              <a:rPr lang="en-GB" sz="1900" dirty="0"/>
              <a:t>Bring </a:t>
            </a:r>
            <a:r>
              <a:rPr lang="en-GB" sz="1900" b="1" dirty="0"/>
              <a:t>benefits and regulated debt advice provision in-house</a:t>
            </a:r>
            <a:r>
              <a:rPr lang="en-GB" sz="1900" dirty="0"/>
              <a:t>, most larger charities opt for this, gives a 5 star solution, but can be resource hungry to maintain.</a:t>
            </a:r>
          </a:p>
          <a:p>
            <a:pPr marL="457200" indent="-457200">
              <a:buFont typeface="+mj-lt"/>
              <a:buAutoNum type="arabicPeriod"/>
            </a:pPr>
            <a:r>
              <a:rPr lang="en-GB" sz="1900" b="1" dirty="0"/>
              <a:t>Engage freelance providers</a:t>
            </a:r>
            <a:r>
              <a:rPr lang="en-GB" sz="1900" dirty="0"/>
              <a:t>, many charities opt for this solution, but can be risks around compliance, regulation and standardised outcomes and reporting</a:t>
            </a:r>
          </a:p>
          <a:p>
            <a:pPr marL="457200" indent="-457200">
              <a:buFont typeface="+mj-lt"/>
              <a:buAutoNum type="arabicPeriod"/>
            </a:pPr>
            <a:r>
              <a:rPr lang="en-GB" sz="1900" dirty="0"/>
              <a:t>Become a </a:t>
            </a:r>
            <a:r>
              <a:rPr lang="en-GB" sz="1900" b="1" dirty="0"/>
              <a:t>partner with Pennysmart CIC</a:t>
            </a:r>
            <a:r>
              <a:rPr lang="en-GB" sz="1900" dirty="0"/>
              <a:t>, gives the tailored approach of an in-house team, full casework support based on client-need, case-level outcome  reporting without the ongoing cost and compliance burden falling to the charity.</a:t>
            </a:r>
          </a:p>
        </p:txBody>
      </p:sp>
    </p:spTree>
    <p:extLst>
      <p:ext uri="{BB962C8B-B14F-4D97-AF65-F5344CB8AC3E}">
        <p14:creationId xmlns:p14="http://schemas.microsoft.com/office/powerpoint/2010/main" val="132873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1EE84BE-0BBD-481B-9D7C-3E705E094E2F}"/>
              </a:ext>
            </a:extLst>
          </p:cNvPr>
          <p:cNvSpPr>
            <a:spLocks noGrp="1"/>
          </p:cNvSpPr>
          <p:nvPr>
            <p:ph type="title"/>
          </p:nvPr>
        </p:nvSpPr>
        <p:spPr>
          <a:xfrm>
            <a:off x="1137034" y="609600"/>
            <a:ext cx="4784796" cy="1330840"/>
          </a:xfrm>
        </p:spPr>
        <p:txBody>
          <a:bodyPr>
            <a:normAutofit/>
          </a:bodyPr>
          <a:lstStyle/>
          <a:p>
            <a:r>
              <a:rPr lang="en-GB" b="1" dirty="0">
                <a:solidFill>
                  <a:schemeClr val="tx1">
                    <a:lumMod val="50000"/>
                    <a:lumOff val="50000"/>
                  </a:schemeClr>
                </a:solidFill>
              </a:rPr>
              <a:t>What do Pennysmart CIC do?</a:t>
            </a:r>
          </a:p>
        </p:txBody>
      </p:sp>
      <p:sp>
        <p:nvSpPr>
          <p:cNvPr id="3" name="Content Placeholder 2">
            <a:extLst>
              <a:ext uri="{FF2B5EF4-FFF2-40B4-BE49-F238E27FC236}">
                <a16:creationId xmlns:a16="http://schemas.microsoft.com/office/drawing/2014/main" id="{CE2B0AC0-A4D6-438F-8814-44828ED2677E}"/>
              </a:ext>
            </a:extLst>
          </p:cNvPr>
          <p:cNvSpPr>
            <a:spLocks noGrp="1"/>
          </p:cNvSpPr>
          <p:nvPr>
            <p:ph sz="quarter" idx="13"/>
          </p:nvPr>
        </p:nvSpPr>
        <p:spPr>
          <a:xfrm>
            <a:off x="1137034" y="2194102"/>
            <a:ext cx="4438036" cy="3908585"/>
          </a:xfrm>
        </p:spPr>
        <p:txBody>
          <a:bodyPr>
            <a:normAutofit/>
          </a:bodyPr>
          <a:lstStyle/>
          <a:p>
            <a:r>
              <a:rPr lang="en-GB" sz="2000" dirty="0">
                <a:solidFill>
                  <a:schemeClr val="tx1">
                    <a:lumMod val="50000"/>
                    <a:lumOff val="50000"/>
                  </a:schemeClr>
                </a:solidFill>
              </a:rPr>
              <a:t>Contract with Charities, Social Landlords &amp; healthcare Providers to deliver budgeting, benefits &amp; regulated debt advice with casework support services.</a:t>
            </a:r>
          </a:p>
          <a:p>
            <a:r>
              <a:rPr lang="en-GB" sz="2000" dirty="0">
                <a:solidFill>
                  <a:schemeClr val="tx1">
                    <a:lumMod val="50000"/>
                    <a:lumOff val="50000"/>
                  </a:schemeClr>
                </a:solidFill>
              </a:rPr>
              <a:t>Create and deliver money themed training for frontline staff supporting those who struggle with money</a:t>
            </a:r>
          </a:p>
          <a:p>
            <a:r>
              <a:rPr lang="en-GB" sz="2000" dirty="0">
                <a:solidFill>
                  <a:schemeClr val="tx1">
                    <a:lumMod val="50000"/>
                    <a:lumOff val="50000"/>
                  </a:schemeClr>
                </a:solidFill>
              </a:rPr>
              <a:t>Provide Financial Wellbeing programmes, consultancy and events</a:t>
            </a:r>
          </a:p>
        </p:txBody>
      </p:sp>
      <p:pic>
        <p:nvPicPr>
          <p:cNvPr id="5" name="Picture 4">
            <a:extLst>
              <a:ext uri="{FF2B5EF4-FFF2-40B4-BE49-F238E27FC236}">
                <a16:creationId xmlns:a16="http://schemas.microsoft.com/office/drawing/2014/main" id="{B50DC54E-D6AA-48DF-B3B1-575097F1020C}"/>
              </a:ext>
            </a:extLst>
          </p:cNvPr>
          <p:cNvPicPr>
            <a:picLocks noChangeAspect="1"/>
          </p:cNvPicPr>
          <p:nvPr/>
        </p:nvPicPr>
        <p:blipFill>
          <a:blip r:embed="rId3"/>
          <a:stretch>
            <a:fillRect/>
          </a:stretch>
        </p:blipFill>
        <p:spPr>
          <a:xfrm>
            <a:off x="7070958" y="717012"/>
            <a:ext cx="4356953" cy="5446191"/>
          </a:xfrm>
          <a:prstGeom prst="rect">
            <a:avLst/>
          </a:prstGeom>
        </p:spPr>
      </p:pic>
    </p:spTree>
    <p:extLst>
      <p:ext uri="{BB962C8B-B14F-4D97-AF65-F5344CB8AC3E}">
        <p14:creationId xmlns:p14="http://schemas.microsoft.com/office/powerpoint/2010/main" val="107171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16281A77-C09E-CCEF-4AE5-812BDDAABF7F}"/>
              </a:ext>
            </a:extLst>
          </p:cNvPr>
          <p:cNvSpPr>
            <a:spLocks noGrp="1"/>
          </p:cNvSpPr>
          <p:nvPr>
            <p:ph type="title"/>
          </p:nvPr>
        </p:nvSpPr>
        <p:spPr>
          <a:xfrm>
            <a:off x="838200" y="365125"/>
            <a:ext cx="5393361" cy="1325563"/>
          </a:xfrm>
        </p:spPr>
        <p:txBody>
          <a:bodyPr>
            <a:normAutofit/>
          </a:bodyPr>
          <a:lstStyle/>
          <a:p>
            <a:r>
              <a:rPr lang="en-GB" b="1" dirty="0"/>
              <a:t>How PS Money Advice referrals can help:</a:t>
            </a:r>
          </a:p>
        </p:txBody>
      </p:sp>
      <p:sp>
        <p:nvSpPr>
          <p:cNvPr id="30" name="Freeform: Shape 2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578CE0C-AE3B-ABB2-2550-68C526FBB779}"/>
              </a:ext>
            </a:extLst>
          </p:cNvPr>
          <p:cNvSpPr>
            <a:spLocks noGrp="1"/>
          </p:cNvSpPr>
          <p:nvPr>
            <p:ph idx="1"/>
          </p:nvPr>
        </p:nvSpPr>
        <p:spPr>
          <a:xfrm>
            <a:off x="838200" y="1825625"/>
            <a:ext cx="5393361" cy="4351338"/>
          </a:xfrm>
        </p:spPr>
        <p:txBody>
          <a:bodyPr>
            <a:normAutofit/>
          </a:bodyPr>
          <a:lstStyle/>
          <a:p>
            <a:r>
              <a:rPr lang="en-GB" sz="2000" dirty="0"/>
              <a:t>Help clients </a:t>
            </a:r>
            <a:r>
              <a:rPr lang="en-GB" sz="2000" b="1" dirty="0"/>
              <a:t>make ends meet </a:t>
            </a:r>
            <a:r>
              <a:rPr lang="en-GB" sz="2000" dirty="0"/>
              <a:t>by maximising income; claiming benefits and reducing bills</a:t>
            </a:r>
          </a:p>
          <a:p>
            <a:r>
              <a:rPr lang="en-GB" sz="2000" dirty="0"/>
              <a:t>Help to </a:t>
            </a:r>
            <a:r>
              <a:rPr lang="en-GB" sz="2000" b="1" dirty="0"/>
              <a:t>make money last until payday </a:t>
            </a:r>
            <a:r>
              <a:rPr lang="en-GB" sz="2000" dirty="0"/>
              <a:t>by setting money aside and prioritising bills</a:t>
            </a:r>
          </a:p>
          <a:p>
            <a:r>
              <a:rPr lang="en-GB" sz="2000" dirty="0"/>
              <a:t>Help to </a:t>
            </a:r>
            <a:r>
              <a:rPr lang="en-GB" sz="2000" b="1" dirty="0"/>
              <a:t>pay bills</a:t>
            </a:r>
            <a:r>
              <a:rPr lang="en-GB" sz="2000" dirty="0"/>
              <a:t> on time and in full by setting up workable payment arrangements.</a:t>
            </a:r>
          </a:p>
          <a:p>
            <a:r>
              <a:rPr lang="en-GB" sz="2000" b="1" dirty="0"/>
              <a:t>Deal with problem debt </a:t>
            </a:r>
            <a:r>
              <a:rPr lang="en-GB" sz="2000" dirty="0"/>
              <a:t>by accessing an appropriate solution for client’s circumstances</a:t>
            </a:r>
          </a:p>
          <a:p>
            <a:r>
              <a:rPr lang="en-GB" sz="2000" b="1" dirty="0"/>
              <a:t>Regain control of finances</a:t>
            </a:r>
            <a:r>
              <a:rPr lang="en-GB" sz="2000" dirty="0"/>
              <a:t>, feel less stressed about money and improve overall wellbeing</a:t>
            </a:r>
          </a:p>
        </p:txBody>
      </p:sp>
      <p:sp>
        <p:nvSpPr>
          <p:cNvPr id="32" name="Oval 3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Piggy Bank">
            <a:extLst>
              <a:ext uri="{FF2B5EF4-FFF2-40B4-BE49-F238E27FC236}">
                <a16:creationId xmlns:a16="http://schemas.microsoft.com/office/drawing/2014/main" id="{3F7DA3CB-7469-919A-566E-D0D8AE8406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4" name="Freeform: Shape 3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36" name="Straight Connector 3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24587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2E27E4-FB97-A4DE-7927-9B4BE605A2C9}"/>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FB69A7-FF57-447B-A184-E2AF63CED80D}"/>
              </a:ext>
            </a:extLst>
          </p:cNvPr>
          <p:cNvSpPr>
            <a:spLocks noGrp="1"/>
          </p:cNvSpPr>
          <p:nvPr>
            <p:ph type="title"/>
          </p:nvPr>
        </p:nvSpPr>
        <p:spPr>
          <a:xfrm>
            <a:off x="838200" y="365125"/>
            <a:ext cx="10515600" cy="1325563"/>
          </a:xfrm>
        </p:spPr>
        <p:txBody>
          <a:bodyPr>
            <a:normAutofit/>
          </a:bodyPr>
          <a:lstStyle/>
          <a:p>
            <a:r>
              <a:rPr lang="en-GB" b="1" dirty="0">
                <a:solidFill>
                  <a:schemeClr val="tx1">
                    <a:lumMod val="50000"/>
                    <a:lumOff val="50000"/>
                  </a:schemeClr>
                </a:solidFill>
              </a:rPr>
              <a:t>THE PS MONEY ADVICE JOURNEY</a:t>
            </a:r>
          </a:p>
        </p:txBody>
      </p:sp>
      <p:sp>
        <p:nvSpPr>
          <p:cNvPr id="12" name="Content Placeholder 11">
            <a:extLst>
              <a:ext uri="{FF2B5EF4-FFF2-40B4-BE49-F238E27FC236}">
                <a16:creationId xmlns:a16="http://schemas.microsoft.com/office/drawing/2014/main" id="{47DBD32B-E36B-5F5D-8523-A1BAA0F4E62B}"/>
              </a:ext>
            </a:extLst>
          </p:cNvPr>
          <p:cNvSpPr>
            <a:spLocks noGrp="1"/>
          </p:cNvSpPr>
          <p:nvPr>
            <p:ph sz="quarter" idx="13"/>
          </p:nvPr>
        </p:nvSpPr>
        <p:spPr/>
        <p:txBody>
          <a:bodyPr/>
          <a:lstStyle/>
          <a:p>
            <a:endParaRPr lang="en-GB" dirty="0"/>
          </a:p>
        </p:txBody>
      </p:sp>
      <p:graphicFrame>
        <p:nvGraphicFramePr>
          <p:cNvPr id="3" name="Diagram 2">
            <a:extLst>
              <a:ext uri="{FF2B5EF4-FFF2-40B4-BE49-F238E27FC236}">
                <a16:creationId xmlns:a16="http://schemas.microsoft.com/office/drawing/2014/main" id="{265FBCF1-FB69-4231-B095-DE6638656169}"/>
              </a:ext>
            </a:extLst>
          </p:cNvPr>
          <p:cNvGraphicFramePr/>
          <p:nvPr>
            <p:extLst>
              <p:ext uri="{D42A27DB-BD31-4B8C-83A1-F6EECF244321}">
                <p14:modId xmlns:p14="http://schemas.microsoft.com/office/powerpoint/2010/main" val="19400934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57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C55A48F7-739A-6A29-00C2-7CCA1148990D}"/>
              </a:ext>
            </a:extLst>
          </p:cNvPr>
          <p:cNvSpPr>
            <a:spLocks noGrp="1"/>
          </p:cNvSpPr>
          <p:nvPr>
            <p:ph type="title"/>
          </p:nvPr>
        </p:nvSpPr>
        <p:spPr>
          <a:xfrm>
            <a:off x="1137034" y="609600"/>
            <a:ext cx="4784796" cy="1330840"/>
          </a:xfrm>
        </p:spPr>
        <p:txBody>
          <a:bodyPr>
            <a:normAutofit/>
          </a:bodyPr>
          <a:lstStyle/>
          <a:p>
            <a:r>
              <a:rPr lang="en-GB" b="1" dirty="0"/>
              <a:t>Kelly’s Story:</a:t>
            </a:r>
          </a:p>
        </p:txBody>
      </p:sp>
      <p:sp>
        <p:nvSpPr>
          <p:cNvPr id="7" name="Content Placeholder 6">
            <a:extLst>
              <a:ext uri="{FF2B5EF4-FFF2-40B4-BE49-F238E27FC236}">
                <a16:creationId xmlns:a16="http://schemas.microsoft.com/office/drawing/2014/main" id="{8A89AEC6-B72E-EA75-DBB8-BF697014489F}"/>
              </a:ext>
            </a:extLst>
          </p:cNvPr>
          <p:cNvSpPr>
            <a:spLocks noGrp="1"/>
          </p:cNvSpPr>
          <p:nvPr>
            <p:ph idx="1"/>
          </p:nvPr>
        </p:nvSpPr>
        <p:spPr>
          <a:xfrm>
            <a:off x="1137034" y="2194102"/>
            <a:ext cx="4438036" cy="3908585"/>
          </a:xfrm>
        </p:spPr>
        <p:txBody>
          <a:bodyPr>
            <a:normAutofit lnSpcReduction="10000"/>
          </a:bodyPr>
          <a:lstStyle/>
          <a:p>
            <a:pPr marL="0" indent="0">
              <a:buNone/>
            </a:pPr>
            <a:r>
              <a:rPr lang="en-GB" sz="1400" b="1" dirty="0"/>
              <a:t>Kelly was a self-employed hairdresser for 10 years; following a car accident she suffered severe injury and was unable to work. She relied on credit cards and payday loans to pay bills, cover living costs whilst she was without income, but became desperate when she started to struggle to meet the monthly repayments. Kelly approached a charity for a grant of £10,000 to pay off her debts. They referred her for money advice before making a decision.</a:t>
            </a:r>
          </a:p>
          <a:p>
            <a:pPr marL="0" indent="0">
              <a:buNone/>
            </a:pPr>
            <a:r>
              <a:rPr lang="en-GB" sz="1400" dirty="0"/>
              <a:t>Her money adviser identified that she should be claiming £1189pm Universal Credit; £100pm Council Tax Support and recommended a claim to PIP.</a:t>
            </a:r>
          </a:p>
          <a:p>
            <a:pPr marL="0" indent="0">
              <a:buNone/>
            </a:pPr>
            <a:r>
              <a:rPr lang="en-GB" sz="1400" dirty="0"/>
              <a:t>The adviser also advised if she was likely to go back into work then temporary token offers could be made to her creditors. Or, of she was unlikely to be able to work again she might consider a Debt Relief Order to clear the debts in full and was able to lay out pros and cons of each for her to decide the best option.</a:t>
            </a:r>
          </a:p>
          <a:p>
            <a:pPr marL="0" indent="0">
              <a:buNone/>
            </a:pPr>
            <a:r>
              <a:rPr lang="en-GB" sz="1400" dirty="0"/>
              <a:t>The charity agreed to help fund Kelly to retrain as a hairdressing lecturer instead.</a:t>
            </a:r>
          </a:p>
        </p:txBody>
      </p:sp>
      <p:pic>
        <p:nvPicPr>
          <p:cNvPr id="8" name="Picture 7">
            <a:extLst>
              <a:ext uri="{FF2B5EF4-FFF2-40B4-BE49-F238E27FC236}">
                <a16:creationId xmlns:a16="http://schemas.microsoft.com/office/drawing/2014/main" id="{0EA74D5C-F388-69F5-25BA-E81B68CE1FA8}"/>
              </a:ext>
            </a:extLst>
          </p:cNvPr>
          <p:cNvPicPr>
            <a:picLocks noChangeAspect="1"/>
          </p:cNvPicPr>
          <p:nvPr/>
        </p:nvPicPr>
        <p:blipFill rotWithShape="1">
          <a:blip r:embed="rId3"/>
          <a:srcRect l="32182" r="1272" b="-1"/>
          <a:stretch/>
        </p:blipFill>
        <p:spPr>
          <a:xfrm>
            <a:off x="6880610" y="1071278"/>
            <a:ext cx="4737650" cy="4737658"/>
          </a:xfrm>
          <a:prstGeom prst="rect">
            <a:avLst/>
          </a:prstGeom>
        </p:spPr>
      </p:pic>
    </p:spTree>
    <p:extLst>
      <p:ext uri="{BB962C8B-B14F-4D97-AF65-F5344CB8AC3E}">
        <p14:creationId xmlns:p14="http://schemas.microsoft.com/office/powerpoint/2010/main" val="1245905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960</Words>
  <Application>Microsoft Office PowerPoint</Application>
  <PresentationFormat>Widescreen</PresentationFormat>
  <Paragraphs>72</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2_Office Theme</vt:lpstr>
      <vt:lpstr> Better Outcomes for Beneficiaries with Money Advice Services</vt:lpstr>
      <vt:lpstr>Who are Pennysmart CIC?</vt:lpstr>
      <vt:lpstr>UK Cost-of-Living Crisis Quiz:</vt:lpstr>
      <vt:lpstr>Some Reasons Money Advice &amp; Support can help:</vt:lpstr>
      <vt:lpstr>Money Advice Options:</vt:lpstr>
      <vt:lpstr>What do Pennysmart CIC do?</vt:lpstr>
      <vt:lpstr>How PS Money Advice referrals can help:</vt:lpstr>
      <vt:lpstr>THE PS MONEY ADVICE JOURNEY</vt:lpstr>
      <vt:lpstr>Kelly’s Story:</vt:lpstr>
      <vt:lpstr>Any Questions?</vt:lpstr>
      <vt:lpstr>Please 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Bellis</dc:creator>
  <cp:lastModifiedBy>Jayne Bellis</cp:lastModifiedBy>
  <cp:revision>9</cp:revision>
  <cp:lastPrinted>2023-03-28T07:43:39Z</cp:lastPrinted>
  <dcterms:created xsi:type="dcterms:W3CDTF">2023-03-15T11:32:39Z</dcterms:created>
  <dcterms:modified xsi:type="dcterms:W3CDTF">2023-03-28T07:49:01Z</dcterms:modified>
</cp:coreProperties>
</file>