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431" r:id="rId4"/>
    <p:sldId id="429" r:id="rId5"/>
    <p:sldId id="430" r:id="rId6"/>
    <p:sldId id="432" r:id="rId7"/>
    <p:sldId id="260" r:id="rId8"/>
    <p:sldId id="433" r:id="rId9"/>
    <p:sldId id="265"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09" d="100"/>
          <a:sy n="109" d="100"/>
        </p:scale>
        <p:origin x="612"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17" Type="http://schemas.openxmlformats.org/officeDocument/2006/relationships/customXml" Target="../customXml/item3.xml"/><Relationship Id="rId2" Type="http://schemas.openxmlformats.org/officeDocument/2006/relationships/slide" Target="slides/slide1.xml"/><Relationship Id="rId16" Type="http://schemas.openxmlformats.org/officeDocument/2006/relationships/customXml" Target="../customXml/item2.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customXml" Target="../customXml/item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wo Column Text">
    <p:bg>
      <p:bgPr>
        <a:solidFill>
          <a:srgbClr val="FFFFFF"/>
        </a:solidFill>
        <a:effectLst/>
      </p:bgPr>
    </p:bg>
    <p:spTree>
      <p:nvGrpSpPr>
        <p:cNvPr id="1" name=""/>
        <p:cNvGrpSpPr/>
        <p:nvPr/>
      </p:nvGrpSpPr>
      <p:grpSpPr>
        <a:xfrm>
          <a:off x="0" y="0"/>
          <a:ext cx="0" cy="0"/>
          <a:chOff x="0" y="0"/>
          <a:chExt cx="0" cy="0"/>
        </a:xfrm>
      </p:grpSpPr>
      <p:sp>
        <p:nvSpPr>
          <p:cNvPr id="113" name="Text Placeholder 6"/>
          <p:cNvSpPr>
            <a:spLocks noGrp="1"/>
          </p:cNvSpPr>
          <p:nvPr>
            <p:ph type="body" sz="quarter" idx="19" hasCustomPrompt="1"/>
          </p:nvPr>
        </p:nvSpPr>
        <p:spPr>
          <a:xfrm>
            <a:off x="800161" y="1469666"/>
            <a:ext cx="10550325" cy="4823558"/>
          </a:xfrm>
        </p:spPr>
        <p:txBody>
          <a:bodyPr numCol="2" spcCol="612000"/>
          <a:lstStyle>
            <a:lvl1pPr>
              <a:defRPr sz="1600" baseline="0"/>
            </a:lvl1pPr>
            <a:lvl2pPr>
              <a:defRPr sz="1400"/>
            </a:lvl2pPr>
            <a:lvl3pPr>
              <a:defRPr sz="1400"/>
            </a:lvl3pPr>
            <a:lvl4pPr>
              <a:defRPr sz="1400"/>
            </a:lvl4pPr>
            <a:lvl5pPr>
              <a:defRPr sz="1400"/>
            </a:lvl5pPr>
          </a:lstStyle>
          <a:p>
            <a:pPr lvl="0"/>
            <a:r>
              <a:rPr lang="en-US" dirty="0"/>
              <a:t>Enter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31" name="Subtitle 2"/>
          <p:cNvSpPr>
            <a:spLocks noGrp="1"/>
          </p:cNvSpPr>
          <p:nvPr>
            <p:ph type="subTitle" idx="1" hasCustomPrompt="1"/>
          </p:nvPr>
        </p:nvSpPr>
        <p:spPr>
          <a:xfrm>
            <a:off x="800161" y="766236"/>
            <a:ext cx="9362745" cy="556637"/>
          </a:xfrm>
        </p:spPr>
        <p:txBody>
          <a:bodyPr>
            <a:noAutofit/>
          </a:bodyPr>
          <a:lstStyle>
            <a:lvl1pPr marL="0" indent="0" algn="l">
              <a:buNone/>
              <a:defRPr sz="2000" i="1">
                <a:solidFill>
                  <a:schemeClr val="tx2"/>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Enter Sub Title</a:t>
            </a:r>
            <a:endParaRPr lang="en-GB" dirty="0"/>
          </a:p>
        </p:txBody>
      </p:sp>
      <p:cxnSp>
        <p:nvCxnSpPr>
          <p:cNvPr id="154" name="Straight Connector 153"/>
          <p:cNvCxnSpPr/>
          <p:nvPr userDrawn="1"/>
        </p:nvCxnSpPr>
        <p:spPr>
          <a:xfrm>
            <a:off x="880106" y="6434172"/>
            <a:ext cx="0" cy="42382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5" name="Straight Connector 154"/>
          <p:cNvCxnSpPr/>
          <p:nvPr userDrawn="1"/>
        </p:nvCxnSpPr>
        <p:spPr>
          <a:xfrm>
            <a:off x="3147056" y="6434172"/>
            <a:ext cx="0" cy="42382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sp>
        <p:nvSpPr>
          <p:cNvPr id="107" name="Slide Number Placeholder 3"/>
          <p:cNvSpPr txBox="1">
            <a:spLocks/>
          </p:cNvSpPr>
          <p:nvPr userDrawn="1"/>
        </p:nvSpPr>
        <p:spPr>
          <a:xfrm>
            <a:off x="264318" y="6465295"/>
            <a:ext cx="586128"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0E6C015-39AA-4F5B-BEB1-113D8AD314E9}" type="slidenum">
              <a:rPr lang="en-GB" sz="900" smtClean="0">
                <a:solidFill>
                  <a:schemeClr val="tx2"/>
                </a:solidFill>
              </a:rPr>
              <a:pPr/>
              <a:t>‹#›</a:t>
            </a:fld>
            <a:endParaRPr lang="en-GB" sz="900" dirty="0">
              <a:solidFill>
                <a:schemeClr val="tx2"/>
              </a:solidFill>
            </a:endParaRPr>
          </a:p>
        </p:txBody>
      </p:sp>
      <p:sp>
        <p:nvSpPr>
          <p:cNvPr id="129" name="Text Placeholder 13"/>
          <p:cNvSpPr>
            <a:spLocks noGrp="1"/>
          </p:cNvSpPr>
          <p:nvPr>
            <p:ph type="body" sz="quarter" idx="14" hasCustomPrompt="1"/>
          </p:nvPr>
        </p:nvSpPr>
        <p:spPr>
          <a:xfrm>
            <a:off x="3147056" y="6434172"/>
            <a:ext cx="9044944" cy="423828"/>
          </a:xfrm>
        </p:spPr>
        <p:txBody>
          <a:bodyPr anchor="ctr">
            <a:noAutofit/>
          </a:bodyPr>
          <a:lstStyle>
            <a:lvl1pPr marL="0" indent="0">
              <a:buNone/>
              <a:defRPr sz="900" i="1" baseline="0">
                <a:solidFill>
                  <a:schemeClr val="tx2"/>
                </a:solidFill>
              </a:defRPr>
            </a:lvl1pPr>
          </a:lstStyle>
          <a:p>
            <a:pPr lvl="0"/>
            <a:r>
              <a:rPr lang="en-GB" dirty="0"/>
              <a:t>Enter Footer Here</a:t>
            </a:r>
          </a:p>
        </p:txBody>
      </p:sp>
      <p:sp>
        <p:nvSpPr>
          <p:cNvPr id="130" name="Footer Placeholder 4"/>
          <p:cNvSpPr>
            <a:spLocks noGrp="1"/>
          </p:cNvSpPr>
          <p:nvPr>
            <p:ph type="ftr" sz="quarter" idx="11"/>
          </p:nvPr>
        </p:nvSpPr>
        <p:spPr>
          <a:xfrm>
            <a:off x="874713" y="6434172"/>
            <a:ext cx="2272343" cy="423828"/>
          </a:xfrm>
        </p:spPr>
        <p:txBody>
          <a:bodyPr/>
          <a:lstStyle>
            <a:lvl1pPr algn="l">
              <a:defRPr sz="900" i="0">
                <a:solidFill>
                  <a:schemeClr val="tx2"/>
                </a:solidFill>
              </a:defRPr>
            </a:lvl1pPr>
          </a:lstStyle>
          <a:p>
            <a:r>
              <a:rPr lang="en-GB" dirty="0"/>
              <a:t>ISF Summary - March 2021</a:t>
            </a:r>
          </a:p>
        </p:txBody>
      </p:sp>
      <p:pic>
        <p:nvPicPr>
          <p:cNvPr id="131" name="Picture 130"/>
          <p:cNvPicPr>
            <a:picLocks noChangeAspect="1"/>
          </p:cNvPicPr>
          <p:nvPr userDrawn="1"/>
        </p:nvPicPr>
        <p:blipFill>
          <a:blip r:embed="rId2"/>
          <a:stretch>
            <a:fillRect/>
          </a:stretch>
        </p:blipFill>
        <p:spPr>
          <a:xfrm>
            <a:off x="10157265" y="304532"/>
            <a:ext cx="1160024" cy="425310"/>
          </a:xfrm>
          <a:prstGeom prst="rect">
            <a:avLst/>
          </a:prstGeom>
        </p:spPr>
      </p:pic>
      <p:sp>
        <p:nvSpPr>
          <p:cNvPr id="108" name="Title 1"/>
          <p:cNvSpPr>
            <a:spLocks noGrp="1"/>
          </p:cNvSpPr>
          <p:nvPr>
            <p:ph type="title" hasCustomPrompt="1"/>
          </p:nvPr>
        </p:nvSpPr>
        <p:spPr>
          <a:xfrm>
            <a:off x="796695" y="209986"/>
            <a:ext cx="9372665" cy="581369"/>
          </a:xfrm>
        </p:spPr>
        <p:txBody>
          <a:bodyPr anchor="b">
            <a:normAutofit/>
          </a:bodyPr>
          <a:lstStyle>
            <a:lvl1pPr algn="l">
              <a:defRPr sz="2800" b="1">
                <a:solidFill>
                  <a:schemeClr val="bg2"/>
                </a:solidFill>
              </a:defRPr>
            </a:lvl1pPr>
          </a:lstStyle>
          <a:p>
            <a:r>
              <a:rPr lang="en-US" dirty="0"/>
              <a:t>Insert Title Here</a:t>
            </a:r>
            <a:endParaRPr lang="en-GB" dirty="0"/>
          </a:p>
        </p:txBody>
      </p:sp>
    </p:spTree>
    <p:extLst>
      <p:ext uri="{BB962C8B-B14F-4D97-AF65-F5344CB8AC3E}">
        <p14:creationId xmlns:p14="http://schemas.microsoft.com/office/powerpoint/2010/main" val="2398337634"/>
      </p:ext>
    </p:extLst>
  </p:cSld>
  <p:clrMapOvr>
    <a:masterClrMapping/>
  </p:clrMapOvr>
  <p:extLst>
    <p:ext uri="{DCECCB84-F9BA-43D5-87BE-67443E8EF086}">
      <p15:sldGuideLst xmlns:p15="http://schemas.microsoft.com/office/powerpoint/2012/main"/>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wo Column Text">
    <p:bg>
      <p:bgPr>
        <a:solidFill>
          <a:srgbClr val="FFFFFF"/>
        </a:solidFill>
        <a:effectLst/>
      </p:bgPr>
    </p:bg>
    <p:spTree>
      <p:nvGrpSpPr>
        <p:cNvPr id="1" name=""/>
        <p:cNvGrpSpPr/>
        <p:nvPr/>
      </p:nvGrpSpPr>
      <p:grpSpPr>
        <a:xfrm>
          <a:off x="0" y="0"/>
          <a:ext cx="0" cy="0"/>
          <a:chOff x="0" y="0"/>
          <a:chExt cx="0" cy="0"/>
        </a:xfrm>
      </p:grpSpPr>
      <p:sp>
        <p:nvSpPr>
          <p:cNvPr id="113" name="Text Placeholder 6"/>
          <p:cNvSpPr>
            <a:spLocks noGrp="1"/>
          </p:cNvSpPr>
          <p:nvPr>
            <p:ph type="body" sz="quarter" idx="19" hasCustomPrompt="1"/>
          </p:nvPr>
        </p:nvSpPr>
        <p:spPr>
          <a:xfrm>
            <a:off x="800161" y="1469666"/>
            <a:ext cx="10550325" cy="4823558"/>
          </a:xfrm>
        </p:spPr>
        <p:txBody>
          <a:bodyPr numCol="2" spcCol="612000"/>
          <a:lstStyle>
            <a:lvl1pPr>
              <a:defRPr sz="1600" baseline="0"/>
            </a:lvl1pPr>
            <a:lvl2pPr>
              <a:defRPr sz="1400"/>
            </a:lvl2pPr>
            <a:lvl3pPr>
              <a:defRPr sz="1400"/>
            </a:lvl3pPr>
            <a:lvl4pPr>
              <a:defRPr sz="1400"/>
            </a:lvl4pPr>
            <a:lvl5pPr>
              <a:defRPr sz="1400"/>
            </a:lvl5pPr>
          </a:lstStyle>
          <a:p>
            <a:pPr lvl="0"/>
            <a:r>
              <a:rPr lang="en-US" dirty="0"/>
              <a:t>Enter text</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31" name="Subtitle 2"/>
          <p:cNvSpPr>
            <a:spLocks noGrp="1"/>
          </p:cNvSpPr>
          <p:nvPr>
            <p:ph type="subTitle" idx="1" hasCustomPrompt="1"/>
          </p:nvPr>
        </p:nvSpPr>
        <p:spPr>
          <a:xfrm>
            <a:off x="800161" y="766236"/>
            <a:ext cx="9362745" cy="556637"/>
          </a:xfrm>
        </p:spPr>
        <p:txBody>
          <a:bodyPr>
            <a:noAutofit/>
          </a:bodyPr>
          <a:lstStyle>
            <a:lvl1pPr marL="0" indent="0" algn="l">
              <a:buNone/>
              <a:defRPr sz="2000" i="1">
                <a:solidFill>
                  <a:schemeClr val="tx2"/>
                </a:solidFill>
                <a:latin typeface="+mj-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Enter Sub Title</a:t>
            </a:r>
            <a:endParaRPr lang="en-GB" dirty="0"/>
          </a:p>
        </p:txBody>
      </p:sp>
      <p:cxnSp>
        <p:nvCxnSpPr>
          <p:cNvPr id="154" name="Straight Connector 153"/>
          <p:cNvCxnSpPr/>
          <p:nvPr userDrawn="1"/>
        </p:nvCxnSpPr>
        <p:spPr>
          <a:xfrm>
            <a:off x="880106" y="6434172"/>
            <a:ext cx="0" cy="42382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55" name="Straight Connector 154"/>
          <p:cNvCxnSpPr/>
          <p:nvPr userDrawn="1"/>
        </p:nvCxnSpPr>
        <p:spPr>
          <a:xfrm>
            <a:off x="3147056" y="6434172"/>
            <a:ext cx="0" cy="423828"/>
          </a:xfrm>
          <a:prstGeom prst="line">
            <a:avLst/>
          </a:prstGeom>
          <a:ln w="6350">
            <a:solidFill>
              <a:schemeClr val="tx1"/>
            </a:solidFill>
          </a:ln>
        </p:spPr>
        <p:style>
          <a:lnRef idx="1">
            <a:schemeClr val="accent1"/>
          </a:lnRef>
          <a:fillRef idx="0">
            <a:schemeClr val="accent1"/>
          </a:fillRef>
          <a:effectRef idx="0">
            <a:schemeClr val="accent1"/>
          </a:effectRef>
          <a:fontRef idx="minor">
            <a:schemeClr val="tx1"/>
          </a:fontRef>
        </p:style>
      </p:cxnSp>
      <p:sp>
        <p:nvSpPr>
          <p:cNvPr id="107" name="Slide Number Placeholder 3"/>
          <p:cNvSpPr txBox="1">
            <a:spLocks/>
          </p:cNvSpPr>
          <p:nvPr userDrawn="1"/>
        </p:nvSpPr>
        <p:spPr>
          <a:xfrm>
            <a:off x="264318" y="6465295"/>
            <a:ext cx="586128" cy="365125"/>
          </a:xfrm>
          <a:prstGeom prst="rect">
            <a:avLst/>
          </a:prstGeom>
        </p:spPr>
        <p:txBody>
          <a:bodyPr vert="horz" lIns="91440" tIns="45720" rIns="91440" bIns="45720" rtlCol="0" anchor="ctr"/>
          <a:lstStyle>
            <a:defPPr>
              <a:defRPr lang="en-US"/>
            </a:defPPr>
            <a:lvl1pPr marL="0" algn="r" defTabSz="914400" rtl="0" eaLnBrk="1" latinLnBrk="0" hangingPunct="1">
              <a:defRPr sz="12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20E6C015-39AA-4F5B-BEB1-113D8AD314E9}" type="slidenum">
              <a:rPr lang="en-GB" sz="900" smtClean="0">
                <a:solidFill>
                  <a:schemeClr val="tx2"/>
                </a:solidFill>
              </a:rPr>
              <a:pPr/>
              <a:t>‹#›</a:t>
            </a:fld>
            <a:endParaRPr lang="en-GB" sz="900" dirty="0">
              <a:solidFill>
                <a:schemeClr val="tx2"/>
              </a:solidFill>
            </a:endParaRPr>
          </a:p>
        </p:txBody>
      </p:sp>
      <p:sp>
        <p:nvSpPr>
          <p:cNvPr id="129" name="Text Placeholder 13"/>
          <p:cNvSpPr>
            <a:spLocks noGrp="1"/>
          </p:cNvSpPr>
          <p:nvPr>
            <p:ph type="body" sz="quarter" idx="14" hasCustomPrompt="1"/>
          </p:nvPr>
        </p:nvSpPr>
        <p:spPr>
          <a:xfrm>
            <a:off x="3147056" y="6434172"/>
            <a:ext cx="9044944" cy="423828"/>
          </a:xfrm>
        </p:spPr>
        <p:txBody>
          <a:bodyPr anchor="ctr">
            <a:noAutofit/>
          </a:bodyPr>
          <a:lstStyle>
            <a:lvl1pPr marL="0" indent="0">
              <a:buNone/>
              <a:defRPr sz="900" i="1" baseline="0">
                <a:solidFill>
                  <a:schemeClr val="tx2"/>
                </a:solidFill>
              </a:defRPr>
            </a:lvl1pPr>
          </a:lstStyle>
          <a:p>
            <a:pPr lvl="0"/>
            <a:r>
              <a:rPr lang="en-GB" dirty="0"/>
              <a:t>Enter Footer Here</a:t>
            </a:r>
          </a:p>
        </p:txBody>
      </p:sp>
      <p:sp>
        <p:nvSpPr>
          <p:cNvPr id="130" name="Footer Placeholder 4"/>
          <p:cNvSpPr>
            <a:spLocks noGrp="1"/>
          </p:cNvSpPr>
          <p:nvPr>
            <p:ph type="ftr" sz="quarter" idx="11"/>
          </p:nvPr>
        </p:nvSpPr>
        <p:spPr>
          <a:xfrm>
            <a:off x="874713" y="6434172"/>
            <a:ext cx="2272343" cy="423828"/>
          </a:xfrm>
        </p:spPr>
        <p:txBody>
          <a:bodyPr/>
          <a:lstStyle>
            <a:lvl1pPr algn="l">
              <a:defRPr sz="900" i="0">
                <a:solidFill>
                  <a:schemeClr val="tx2"/>
                </a:solidFill>
              </a:defRPr>
            </a:lvl1pPr>
          </a:lstStyle>
          <a:p>
            <a:r>
              <a:rPr lang="en-GB" dirty="0"/>
              <a:t>ISF Summary –</a:t>
            </a:r>
            <a:r>
              <a:rPr lang="hr-HR" dirty="0"/>
              <a:t> June 2023</a:t>
            </a:r>
          </a:p>
        </p:txBody>
      </p:sp>
      <p:pic>
        <p:nvPicPr>
          <p:cNvPr id="131" name="Picture 130"/>
          <p:cNvPicPr>
            <a:picLocks noChangeAspect="1"/>
          </p:cNvPicPr>
          <p:nvPr userDrawn="1"/>
        </p:nvPicPr>
        <p:blipFill>
          <a:blip r:embed="rId2"/>
          <a:stretch>
            <a:fillRect/>
          </a:stretch>
        </p:blipFill>
        <p:spPr>
          <a:xfrm>
            <a:off x="10157265" y="304532"/>
            <a:ext cx="1160024" cy="425310"/>
          </a:xfrm>
          <a:prstGeom prst="rect">
            <a:avLst/>
          </a:prstGeom>
        </p:spPr>
      </p:pic>
      <p:sp>
        <p:nvSpPr>
          <p:cNvPr id="108" name="Title 1"/>
          <p:cNvSpPr>
            <a:spLocks noGrp="1"/>
          </p:cNvSpPr>
          <p:nvPr>
            <p:ph type="title" hasCustomPrompt="1"/>
          </p:nvPr>
        </p:nvSpPr>
        <p:spPr>
          <a:xfrm>
            <a:off x="796695" y="209986"/>
            <a:ext cx="9372665" cy="581369"/>
          </a:xfrm>
        </p:spPr>
        <p:txBody>
          <a:bodyPr anchor="b">
            <a:normAutofit/>
          </a:bodyPr>
          <a:lstStyle>
            <a:lvl1pPr algn="l">
              <a:defRPr sz="2800" b="1">
                <a:solidFill>
                  <a:schemeClr val="bg2"/>
                </a:solidFill>
              </a:defRPr>
            </a:lvl1pPr>
          </a:lstStyle>
          <a:p>
            <a:r>
              <a:rPr lang="en-US" dirty="0"/>
              <a:t>Insert Title Here</a:t>
            </a:r>
            <a:endParaRPr lang="en-GB" dirty="0"/>
          </a:p>
        </p:txBody>
      </p:sp>
    </p:spTree>
    <p:extLst>
      <p:ext uri="{BB962C8B-B14F-4D97-AF65-F5344CB8AC3E}">
        <p14:creationId xmlns:p14="http://schemas.microsoft.com/office/powerpoint/2010/main" val="3142625244"/>
      </p:ext>
    </p:extLst>
  </p:cSld>
  <p:clrMapOvr>
    <a:masterClrMapping/>
  </p:clrMapOvr>
  <p:extLst>
    <p:ext uri="{DCECCB84-F9BA-43D5-87BE-67443E8EF086}">
      <p15:sldGuideLst xmlns:p15="http://schemas.microsoft.com/office/powerpoint/2012/main"/>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2">
    <p:bg>
      <p:bgPr>
        <a:solidFill>
          <a:srgbClr val="FFFFFF"/>
        </a:solidFill>
        <a:effectLst/>
      </p:bgPr>
    </p:bg>
    <p:spTree>
      <p:nvGrpSpPr>
        <p:cNvPr id="1" name=""/>
        <p:cNvGrpSpPr/>
        <p:nvPr/>
      </p:nvGrpSpPr>
      <p:grpSpPr>
        <a:xfrm>
          <a:off x="0" y="0"/>
          <a:ext cx="0" cy="0"/>
          <a:chOff x="0" y="0"/>
          <a:chExt cx="0" cy="0"/>
        </a:xfrm>
      </p:grpSpPr>
      <p:sp>
        <p:nvSpPr>
          <p:cNvPr id="96" name="Title 1"/>
          <p:cNvSpPr>
            <a:spLocks noGrp="1"/>
          </p:cNvSpPr>
          <p:nvPr>
            <p:ph type="title" hasCustomPrompt="1"/>
          </p:nvPr>
        </p:nvSpPr>
        <p:spPr>
          <a:xfrm>
            <a:off x="935037" y="1793500"/>
            <a:ext cx="9375153" cy="1486275"/>
          </a:xfrm>
        </p:spPr>
        <p:txBody>
          <a:bodyPr anchor="b">
            <a:noAutofit/>
          </a:bodyPr>
          <a:lstStyle>
            <a:lvl1pPr algn="l">
              <a:lnSpc>
                <a:spcPct val="100000"/>
              </a:lnSpc>
              <a:defRPr sz="3200" b="1" cap="none" spc="300" baseline="0">
                <a:solidFill>
                  <a:srgbClr val="C8102E"/>
                </a:solidFill>
                <a:latin typeface="Calibri Light" panose="020F0302020204030204" pitchFamily="34" charset="0"/>
                <a:cs typeface="Calibri Light" panose="020F0302020204030204" pitchFamily="34" charset="0"/>
              </a:defRPr>
            </a:lvl1pPr>
          </a:lstStyle>
          <a:p>
            <a:r>
              <a:rPr lang="en-GB" dirty="0"/>
              <a:t>Enter presentation title</a:t>
            </a:r>
          </a:p>
        </p:txBody>
      </p:sp>
      <p:sp>
        <p:nvSpPr>
          <p:cNvPr id="98" name="Text Placeholder 27"/>
          <p:cNvSpPr>
            <a:spLocks noGrp="1"/>
          </p:cNvSpPr>
          <p:nvPr>
            <p:ph type="body" sz="quarter" idx="12" hasCustomPrompt="1"/>
          </p:nvPr>
        </p:nvSpPr>
        <p:spPr>
          <a:xfrm>
            <a:off x="956627" y="3755468"/>
            <a:ext cx="5524855" cy="533400"/>
          </a:xfrm>
        </p:spPr>
        <p:txBody>
          <a:bodyPr>
            <a:noAutofit/>
          </a:bodyPr>
          <a:lstStyle>
            <a:lvl1pPr marL="0" marR="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sz="1600" i="1" spc="0">
                <a:solidFill>
                  <a:schemeClr val="tx2"/>
                </a:solidFill>
              </a:defRPr>
            </a:lvl1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en-US" dirty="0"/>
              <a:t>[DD MM YYYY]</a:t>
            </a:r>
          </a:p>
        </p:txBody>
      </p:sp>
      <p:grpSp>
        <p:nvGrpSpPr>
          <p:cNvPr id="2" name="Group 1"/>
          <p:cNvGrpSpPr/>
          <p:nvPr userDrawn="1"/>
        </p:nvGrpSpPr>
        <p:grpSpPr>
          <a:xfrm>
            <a:off x="-2285916" y="4572"/>
            <a:ext cx="2163034" cy="2752461"/>
            <a:chOff x="-2285916" y="1207008"/>
            <a:chExt cx="2163034" cy="2752461"/>
          </a:xfrm>
        </p:grpSpPr>
        <p:sp>
          <p:nvSpPr>
            <p:cNvPr id="204" name="Rectangle 203"/>
            <p:cNvSpPr/>
            <p:nvPr userDrawn="1"/>
          </p:nvSpPr>
          <p:spPr>
            <a:xfrm>
              <a:off x="-2285916" y="1207008"/>
              <a:ext cx="2129338" cy="2657856"/>
            </a:xfrm>
            <a:prstGeom prst="rect">
              <a:avLst/>
            </a:prstGeom>
            <a:solidFill>
              <a:schemeClr val="bg1"/>
            </a:solidFill>
            <a:ln>
              <a:solidFill>
                <a:schemeClr val="bg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nvGrpSpPr>
            <p:cNvPr id="205" name="Group 204"/>
            <p:cNvGrpSpPr/>
            <p:nvPr userDrawn="1"/>
          </p:nvGrpSpPr>
          <p:grpSpPr>
            <a:xfrm>
              <a:off x="-1325217" y="2921108"/>
              <a:ext cx="1162245" cy="1038361"/>
              <a:chOff x="5207000" y="1216025"/>
              <a:chExt cx="6985000" cy="6240463"/>
            </a:xfrm>
            <a:solidFill>
              <a:schemeClr val="bg1">
                <a:lumMod val="90000"/>
                <a:alpha val="80000"/>
              </a:schemeClr>
            </a:solidFill>
          </p:grpSpPr>
          <p:sp>
            <p:nvSpPr>
              <p:cNvPr id="208" name="Freeform 5"/>
              <p:cNvSpPr>
                <a:spLocks/>
              </p:cNvSpPr>
              <p:nvPr userDrawn="1"/>
            </p:nvSpPr>
            <p:spPr bwMode="auto">
              <a:xfrm>
                <a:off x="9747250" y="2349500"/>
                <a:ext cx="569913" cy="563563"/>
              </a:xfrm>
              <a:custGeom>
                <a:avLst/>
                <a:gdLst>
                  <a:gd name="T0" fmla="*/ 359 w 359"/>
                  <a:gd name="T1" fmla="*/ 0 h 355"/>
                  <a:gd name="T2" fmla="*/ 359 w 359"/>
                  <a:gd name="T3" fmla="*/ 355 h 355"/>
                  <a:gd name="T4" fmla="*/ 0 w 359"/>
                  <a:gd name="T5" fmla="*/ 0 h 355"/>
                  <a:gd name="T6" fmla="*/ 359 w 359"/>
                  <a:gd name="T7" fmla="*/ 0 h 355"/>
                </a:gdLst>
                <a:ahLst/>
                <a:cxnLst>
                  <a:cxn ang="0">
                    <a:pos x="T0" y="T1"/>
                  </a:cxn>
                  <a:cxn ang="0">
                    <a:pos x="T2" y="T3"/>
                  </a:cxn>
                  <a:cxn ang="0">
                    <a:pos x="T4" y="T5"/>
                  </a:cxn>
                  <a:cxn ang="0">
                    <a:pos x="T6" y="T7"/>
                  </a:cxn>
                </a:cxnLst>
                <a:rect l="0" t="0" r="r" b="b"/>
                <a:pathLst>
                  <a:path w="359" h="355">
                    <a:moveTo>
                      <a:pt x="359" y="0"/>
                    </a:moveTo>
                    <a:lnTo>
                      <a:pt x="359" y="355"/>
                    </a:lnTo>
                    <a:lnTo>
                      <a:pt x="0" y="0"/>
                    </a:lnTo>
                    <a:lnTo>
                      <a:pt x="359"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09" name="Freeform 6"/>
              <p:cNvSpPr>
                <a:spLocks/>
              </p:cNvSpPr>
              <p:nvPr userDrawn="1"/>
            </p:nvSpPr>
            <p:spPr bwMode="auto">
              <a:xfrm>
                <a:off x="9747250" y="2913063"/>
                <a:ext cx="569913" cy="571500"/>
              </a:xfrm>
              <a:custGeom>
                <a:avLst/>
                <a:gdLst>
                  <a:gd name="T0" fmla="*/ 359 w 359"/>
                  <a:gd name="T1" fmla="*/ 360 h 360"/>
                  <a:gd name="T2" fmla="*/ 0 w 359"/>
                  <a:gd name="T3" fmla="*/ 360 h 360"/>
                  <a:gd name="T4" fmla="*/ 359 w 359"/>
                  <a:gd name="T5" fmla="*/ 0 h 360"/>
                  <a:gd name="T6" fmla="*/ 359 w 359"/>
                  <a:gd name="T7" fmla="*/ 360 h 360"/>
                </a:gdLst>
                <a:ahLst/>
                <a:cxnLst>
                  <a:cxn ang="0">
                    <a:pos x="T0" y="T1"/>
                  </a:cxn>
                  <a:cxn ang="0">
                    <a:pos x="T2" y="T3"/>
                  </a:cxn>
                  <a:cxn ang="0">
                    <a:pos x="T4" y="T5"/>
                  </a:cxn>
                  <a:cxn ang="0">
                    <a:pos x="T6" y="T7"/>
                  </a:cxn>
                </a:cxnLst>
                <a:rect l="0" t="0" r="r" b="b"/>
                <a:pathLst>
                  <a:path w="359" h="360">
                    <a:moveTo>
                      <a:pt x="359" y="360"/>
                    </a:moveTo>
                    <a:lnTo>
                      <a:pt x="0" y="360"/>
                    </a:lnTo>
                    <a:lnTo>
                      <a:pt x="359" y="0"/>
                    </a:lnTo>
                    <a:lnTo>
                      <a:pt x="359" y="36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10" name="Freeform 7"/>
              <p:cNvSpPr>
                <a:spLocks/>
              </p:cNvSpPr>
              <p:nvPr userDrawn="1"/>
            </p:nvSpPr>
            <p:spPr bwMode="auto">
              <a:xfrm>
                <a:off x="11452225" y="2913063"/>
                <a:ext cx="565150" cy="571500"/>
              </a:xfrm>
              <a:custGeom>
                <a:avLst/>
                <a:gdLst>
                  <a:gd name="T0" fmla="*/ 0 w 356"/>
                  <a:gd name="T1" fmla="*/ 360 h 360"/>
                  <a:gd name="T2" fmla="*/ 0 w 356"/>
                  <a:gd name="T3" fmla="*/ 0 h 360"/>
                  <a:gd name="T4" fmla="*/ 356 w 356"/>
                  <a:gd name="T5" fmla="*/ 360 h 360"/>
                  <a:gd name="T6" fmla="*/ 0 w 356"/>
                  <a:gd name="T7" fmla="*/ 360 h 360"/>
                </a:gdLst>
                <a:ahLst/>
                <a:cxnLst>
                  <a:cxn ang="0">
                    <a:pos x="T0" y="T1"/>
                  </a:cxn>
                  <a:cxn ang="0">
                    <a:pos x="T2" y="T3"/>
                  </a:cxn>
                  <a:cxn ang="0">
                    <a:pos x="T4" y="T5"/>
                  </a:cxn>
                  <a:cxn ang="0">
                    <a:pos x="T6" y="T7"/>
                  </a:cxn>
                </a:cxnLst>
                <a:rect l="0" t="0" r="r" b="b"/>
                <a:pathLst>
                  <a:path w="356" h="360">
                    <a:moveTo>
                      <a:pt x="0" y="360"/>
                    </a:moveTo>
                    <a:lnTo>
                      <a:pt x="0" y="0"/>
                    </a:lnTo>
                    <a:lnTo>
                      <a:pt x="356" y="360"/>
                    </a:lnTo>
                    <a:lnTo>
                      <a:pt x="0" y="36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11" name="Freeform 8"/>
              <p:cNvSpPr>
                <a:spLocks/>
              </p:cNvSpPr>
              <p:nvPr userDrawn="1"/>
            </p:nvSpPr>
            <p:spPr bwMode="auto">
              <a:xfrm>
                <a:off x="11452225" y="2349500"/>
                <a:ext cx="565150" cy="563563"/>
              </a:xfrm>
              <a:custGeom>
                <a:avLst/>
                <a:gdLst>
                  <a:gd name="T0" fmla="*/ 0 w 356"/>
                  <a:gd name="T1" fmla="*/ 0 h 355"/>
                  <a:gd name="T2" fmla="*/ 356 w 356"/>
                  <a:gd name="T3" fmla="*/ 0 h 355"/>
                  <a:gd name="T4" fmla="*/ 0 w 356"/>
                  <a:gd name="T5" fmla="*/ 355 h 355"/>
                  <a:gd name="T6" fmla="*/ 0 w 356"/>
                  <a:gd name="T7" fmla="*/ 0 h 355"/>
                </a:gdLst>
                <a:ahLst/>
                <a:cxnLst>
                  <a:cxn ang="0">
                    <a:pos x="T0" y="T1"/>
                  </a:cxn>
                  <a:cxn ang="0">
                    <a:pos x="T2" y="T3"/>
                  </a:cxn>
                  <a:cxn ang="0">
                    <a:pos x="T4" y="T5"/>
                  </a:cxn>
                  <a:cxn ang="0">
                    <a:pos x="T6" y="T7"/>
                  </a:cxn>
                </a:cxnLst>
                <a:rect l="0" t="0" r="r" b="b"/>
                <a:pathLst>
                  <a:path w="356" h="355">
                    <a:moveTo>
                      <a:pt x="0" y="0"/>
                    </a:moveTo>
                    <a:lnTo>
                      <a:pt x="356" y="0"/>
                    </a:lnTo>
                    <a:lnTo>
                      <a:pt x="0" y="355"/>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12" name="Freeform 11"/>
              <p:cNvSpPr>
                <a:spLocks/>
              </p:cNvSpPr>
              <p:nvPr userDrawn="1"/>
            </p:nvSpPr>
            <p:spPr bwMode="auto">
              <a:xfrm>
                <a:off x="6911975" y="5751513"/>
                <a:ext cx="565150" cy="571500"/>
              </a:xfrm>
              <a:custGeom>
                <a:avLst/>
                <a:gdLst>
                  <a:gd name="T0" fmla="*/ 356 w 356"/>
                  <a:gd name="T1" fmla="*/ 360 h 360"/>
                  <a:gd name="T2" fmla="*/ 0 w 356"/>
                  <a:gd name="T3" fmla="*/ 360 h 360"/>
                  <a:gd name="T4" fmla="*/ 356 w 356"/>
                  <a:gd name="T5" fmla="*/ 0 h 360"/>
                  <a:gd name="T6" fmla="*/ 356 w 356"/>
                  <a:gd name="T7" fmla="*/ 360 h 360"/>
                </a:gdLst>
                <a:ahLst/>
                <a:cxnLst>
                  <a:cxn ang="0">
                    <a:pos x="T0" y="T1"/>
                  </a:cxn>
                  <a:cxn ang="0">
                    <a:pos x="T2" y="T3"/>
                  </a:cxn>
                  <a:cxn ang="0">
                    <a:pos x="T4" y="T5"/>
                  </a:cxn>
                  <a:cxn ang="0">
                    <a:pos x="T6" y="T7"/>
                  </a:cxn>
                </a:cxnLst>
                <a:rect l="0" t="0" r="r" b="b"/>
                <a:pathLst>
                  <a:path w="356" h="360">
                    <a:moveTo>
                      <a:pt x="356" y="360"/>
                    </a:moveTo>
                    <a:lnTo>
                      <a:pt x="0" y="360"/>
                    </a:lnTo>
                    <a:lnTo>
                      <a:pt x="356" y="0"/>
                    </a:lnTo>
                    <a:lnTo>
                      <a:pt x="356" y="36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13" name="Freeform 12"/>
              <p:cNvSpPr>
                <a:spLocks/>
              </p:cNvSpPr>
              <p:nvPr userDrawn="1"/>
            </p:nvSpPr>
            <p:spPr bwMode="auto">
              <a:xfrm>
                <a:off x="6342063" y="5751513"/>
                <a:ext cx="569913" cy="571500"/>
              </a:xfrm>
              <a:custGeom>
                <a:avLst/>
                <a:gdLst>
                  <a:gd name="T0" fmla="*/ 0 w 359"/>
                  <a:gd name="T1" fmla="*/ 360 h 360"/>
                  <a:gd name="T2" fmla="*/ 0 w 359"/>
                  <a:gd name="T3" fmla="*/ 0 h 360"/>
                  <a:gd name="T4" fmla="*/ 359 w 359"/>
                  <a:gd name="T5" fmla="*/ 360 h 360"/>
                  <a:gd name="T6" fmla="*/ 0 w 359"/>
                  <a:gd name="T7" fmla="*/ 360 h 360"/>
                </a:gdLst>
                <a:ahLst/>
                <a:cxnLst>
                  <a:cxn ang="0">
                    <a:pos x="T0" y="T1"/>
                  </a:cxn>
                  <a:cxn ang="0">
                    <a:pos x="T2" y="T3"/>
                  </a:cxn>
                  <a:cxn ang="0">
                    <a:pos x="T4" y="T5"/>
                  </a:cxn>
                  <a:cxn ang="0">
                    <a:pos x="T6" y="T7"/>
                  </a:cxn>
                </a:cxnLst>
                <a:rect l="0" t="0" r="r" b="b"/>
                <a:pathLst>
                  <a:path w="359" h="360">
                    <a:moveTo>
                      <a:pt x="0" y="360"/>
                    </a:moveTo>
                    <a:lnTo>
                      <a:pt x="0" y="0"/>
                    </a:lnTo>
                    <a:lnTo>
                      <a:pt x="359" y="360"/>
                    </a:lnTo>
                    <a:lnTo>
                      <a:pt x="0" y="36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14" name="Rectangle 13"/>
              <p:cNvSpPr>
                <a:spLocks noChangeArrowheads="1"/>
              </p:cNvSpPr>
              <p:nvPr userDrawn="1"/>
            </p:nvSpPr>
            <p:spPr bwMode="auto">
              <a:xfrm>
                <a:off x="6627813" y="2635250"/>
                <a:ext cx="563563" cy="56356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15" name="Rectangle 14"/>
              <p:cNvSpPr>
                <a:spLocks noChangeArrowheads="1"/>
              </p:cNvSpPr>
              <p:nvPr userDrawn="1"/>
            </p:nvSpPr>
            <p:spPr bwMode="auto">
              <a:xfrm>
                <a:off x="7762875" y="3768725"/>
                <a:ext cx="563563" cy="563563"/>
              </a:xfrm>
              <a:prstGeom prst="rect">
                <a:avLst/>
              </a:prstGeom>
              <a:grp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16" name="Freeform 15"/>
              <p:cNvSpPr>
                <a:spLocks/>
              </p:cNvSpPr>
              <p:nvPr userDrawn="1"/>
            </p:nvSpPr>
            <p:spPr bwMode="auto">
              <a:xfrm>
                <a:off x="9747250" y="5751513"/>
                <a:ext cx="1135063" cy="1135063"/>
              </a:xfrm>
              <a:custGeom>
                <a:avLst/>
                <a:gdLst>
                  <a:gd name="T0" fmla="*/ 715 w 715"/>
                  <a:gd name="T1" fmla="*/ 360 h 715"/>
                  <a:gd name="T2" fmla="*/ 359 w 715"/>
                  <a:gd name="T3" fmla="*/ 0 h 715"/>
                  <a:gd name="T4" fmla="*/ 0 w 715"/>
                  <a:gd name="T5" fmla="*/ 360 h 715"/>
                  <a:gd name="T6" fmla="*/ 359 w 715"/>
                  <a:gd name="T7" fmla="*/ 715 h 715"/>
                  <a:gd name="T8" fmla="*/ 359 w 715"/>
                  <a:gd name="T9" fmla="*/ 360 h 715"/>
                  <a:gd name="T10" fmla="*/ 715 w 715"/>
                  <a:gd name="T11" fmla="*/ 360 h 715"/>
                </a:gdLst>
                <a:ahLst/>
                <a:cxnLst>
                  <a:cxn ang="0">
                    <a:pos x="T0" y="T1"/>
                  </a:cxn>
                  <a:cxn ang="0">
                    <a:pos x="T2" y="T3"/>
                  </a:cxn>
                  <a:cxn ang="0">
                    <a:pos x="T4" y="T5"/>
                  </a:cxn>
                  <a:cxn ang="0">
                    <a:pos x="T6" y="T7"/>
                  </a:cxn>
                  <a:cxn ang="0">
                    <a:pos x="T8" y="T9"/>
                  </a:cxn>
                  <a:cxn ang="0">
                    <a:pos x="T10" y="T11"/>
                  </a:cxn>
                </a:cxnLst>
                <a:rect l="0" t="0" r="r" b="b"/>
                <a:pathLst>
                  <a:path w="715" h="715">
                    <a:moveTo>
                      <a:pt x="715" y="360"/>
                    </a:moveTo>
                    <a:lnTo>
                      <a:pt x="359" y="0"/>
                    </a:lnTo>
                    <a:lnTo>
                      <a:pt x="0" y="360"/>
                    </a:lnTo>
                    <a:lnTo>
                      <a:pt x="359" y="715"/>
                    </a:lnTo>
                    <a:lnTo>
                      <a:pt x="359" y="360"/>
                    </a:lnTo>
                    <a:lnTo>
                      <a:pt x="715" y="36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17" name="Freeform 16"/>
              <p:cNvSpPr>
                <a:spLocks/>
              </p:cNvSpPr>
              <p:nvPr userDrawn="1"/>
            </p:nvSpPr>
            <p:spPr bwMode="auto">
              <a:xfrm>
                <a:off x="10882313" y="5751513"/>
                <a:ext cx="1135063" cy="1135063"/>
              </a:xfrm>
              <a:custGeom>
                <a:avLst/>
                <a:gdLst>
                  <a:gd name="T0" fmla="*/ 359 w 715"/>
                  <a:gd name="T1" fmla="*/ 715 h 715"/>
                  <a:gd name="T2" fmla="*/ 715 w 715"/>
                  <a:gd name="T3" fmla="*/ 360 h 715"/>
                  <a:gd name="T4" fmla="*/ 359 w 715"/>
                  <a:gd name="T5" fmla="*/ 0 h 715"/>
                  <a:gd name="T6" fmla="*/ 0 w 715"/>
                  <a:gd name="T7" fmla="*/ 360 h 715"/>
                  <a:gd name="T8" fmla="*/ 359 w 715"/>
                  <a:gd name="T9" fmla="*/ 360 h 715"/>
                  <a:gd name="T10" fmla="*/ 359 w 715"/>
                  <a:gd name="T11" fmla="*/ 715 h 715"/>
                </a:gdLst>
                <a:ahLst/>
                <a:cxnLst>
                  <a:cxn ang="0">
                    <a:pos x="T0" y="T1"/>
                  </a:cxn>
                  <a:cxn ang="0">
                    <a:pos x="T2" y="T3"/>
                  </a:cxn>
                  <a:cxn ang="0">
                    <a:pos x="T4" y="T5"/>
                  </a:cxn>
                  <a:cxn ang="0">
                    <a:pos x="T6" y="T7"/>
                  </a:cxn>
                  <a:cxn ang="0">
                    <a:pos x="T8" y="T9"/>
                  </a:cxn>
                  <a:cxn ang="0">
                    <a:pos x="T10" y="T11"/>
                  </a:cxn>
                </a:cxnLst>
                <a:rect l="0" t="0" r="r" b="b"/>
                <a:pathLst>
                  <a:path w="715" h="715">
                    <a:moveTo>
                      <a:pt x="359" y="715"/>
                    </a:moveTo>
                    <a:lnTo>
                      <a:pt x="715" y="360"/>
                    </a:lnTo>
                    <a:lnTo>
                      <a:pt x="359" y="0"/>
                    </a:lnTo>
                    <a:lnTo>
                      <a:pt x="0" y="360"/>
                    </a:lnTo>
                    <a:lnTo>
                      <a:pt x="359" y="360"/>
                    </a:lnTo>
                    <a:lnTo>
                      <a:pt x="359" y="71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18" name="Freeform 217"/>
              <p:cNvSpPr>
                <a:spLocks/>
              </p:cNvSpPr>
              <p:nvPr userDrawn="1"/>
            </p:nvSpPr>
            <p:spPr bwMode="auto">
              <a:xfrm>
                <a:off x="10326767" y="6323013"/>
                <a:ext cx="1115774" cy="553986"/>
              </a:xfrm>
              <a:custGeom>
                <a:avLst/>
                <a:gdLst>
                  <a:gd name="connsiteX0" fmla="*/ 555546 w 1115774"/>
                  <a:gd name="connsiteY0" fmla="*/ 0 h 553986"/>
                  <a:gd name="connsiteX1" fmla="*/ 1115774 w 1115774"/>
                  <a:gd name="connsiteY1" fmla="*/ 553986 h 553986"/>
                  <a:gd name="connsiteX2" fmla="*/ 0 w 1115774"/>
                  <a:gd name="connsiteY2" fmla="*/ 553986 h 553986"/>
                </a:gdLst>
                <a:ahLst/>
                <a:cxnLst>
                  <a:cxn ang="0">
                    <a:pos x="connsiteX0" y="connsiteY0"/>
                  </a:cxn>
                  <a:cxn ang="0">
                    <a:pos x="connsiteX1" y="connsiteY1"/>
                  </a:cxn>
                  <a:cxn ang="0">
                    <a:pos x="connsiteX2" y="connsiteY2"/>
                  </a:cxn>
                </a:cxnLst>
                <a:rect l="l" t="t" r="r" b="b"/>
                <a:pathLst>
                  <a:path w="1115774" h="553986">
                    <a:moveTo>
                      <a:pt x="555546" y="0"/>
                    </a:moveTo>
                    <a:lnTo>
                      <a:pt x="1115774" y="553986"/>
                    </a:lnTo>
                    <a:lnTo>
                      <a:pt x="0" y="55398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endParaRPr lang="en-GB" dirty="0"/>
              </a:p>
            </p:txBody>
          </p:sp>
          <p:sp>
            <p:nvSpPr>
              <p:cNvPr id="219" name="Freeform 20"/>
              <p:cNvSpPr>
                <a:spLocks/>
              </p:cNvSpPr>
              <p:nvPr userDrawn="1"/>
            </p:nvSpPr>
            <p:spPr bwMode="auto">
              <a:xfrm>
                <a:off x="9747250" y="4048125"/>
                <a:ext cx="855663" cy="569913"/>
              </a:xfrm>
              <a:custGeom>
                <a:avLst/>
                <a:gdLst>
                  <a:gd name="T0" fmla="*/ 359 w 539"/>
                  <a:gd name="T1" fmla="*/ 0 h 359"/>
                  <a:gd name="T2" fmla="*/ 539 w 539"/>
                  <a:gd name="T3" fmla="*/ 179 h 359"/>
                  <a:gd name="T4" fmla="*/ 359 w 539"/>
                  <a:gd name="T5" fmla="*/ 359 h 359"/>
                  <a:gd name="T6" fmla="*/ 0 w 539"/>
                  <a:gd name="T7" fmla="*/ 0 h 359"/>
                  <a:gd name="T8" fmla="*/ 359 w 539"/>
                  <a:gd name="T9" fmla="*/ 0 h 359"/>
                </a:gdLst>
                <a:ahLst/>
                <a:cxnLst>
                  <a:cxn ang="0">
                    <a:pos x="T0" y="T1"/>
                  </a:cxn>
                  <a:cxn ang="0">
                    <a:pos x="T2" y="T3"/>
                  </a:cxn>
                  <a:cxn ang="0">
                    <a:pos x="T4" y="T5"/>
                  </a:cxn>
                  <a:cxn ang="0">
                    <a:pos x="T6" y="T7"/>
                  </a:cxn>
                  <a:cxn ang="0">
                    <a:pos x="T8" y="T9"/>
                  </a:cxn>
                </a:cxnLst>
                <a:rect l="0" t="0" r="r" b="b"/>
                <a:pathLst>
                  <a:path w="539" h="359">
                    <a:moveTo>
                      <a:pt x="359" y="0"/>
                    </a:moveTo>
                    <a:lnTo>
                      <a:pt x="539" y="179"/>
                    </a:lnTo>
                    <a:lnTo>
                      <a:pt x="359" y="359"/>
                    </a:lnTo>
                    <a:lnTo>
                      <a:pt x="0" y="0"/>
                    </a:lnTo>
                    <a:lnTo>
                      <a:pt x="359"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20" name="Freeform 21"/>
              <p:cNvSpPr>
                <a:spLocks/>
              </p:cNvSpPr>
              <p:nvPr userDrawn="1"/>
            </p:nvSpPr>
            <p:spPr bwMode="auto">
              <a:xfrm>
                <a:off x="11168063" y="4048125"/>
                <a:ext cx="849313" cy="569913"/>
              </a:xfrm>
              <a:custGeom>
                <a:avLst/>
                <a:gdLst>
                  <a:gd name="T0" fmla="*/ 179 w 535"/>
                  <a:gd name="T1" fmla="*/ 0 h 359"/>
                  <a:gd name="T2" fmla="*/ 0 w 535"/>
                  <a:gd name="T3" fmla="*/ 179 h 359"/>
                  <a:gd name="T4" fmla="*/ 179 w 535"/>
                  <a:gd name="T5" fmla="*/ 359 h 359"/>
                  <a:gd name="T6" fmla="*/ 535 w 535"/>
                  <a:gd name="T7" fmla="*/ 4 h 359"/>
                  <a:gd name="T8" fmla="*/ 179 w 535"/>
                  <a:gd name="T9" fmla="*/ 0 h 359"/>
                </a:gdLst>
                <a:ahLst/>
                <a:cxnLst>
                  <a:cxn ang="0">
                    <a:pos x="T0" y="T1"/>
                  </a:cxn>
                  <a:cxn ang="0">
                    <a:pos x="T2" y="T3"/>
                  </a:cxn>
                  <a:cxn ang="0">
                    <a:pos x="T4" y="T5"/>
                  </a:cxn>
                  <a:cxn ang="0">
                    <a:pos x="T6" y="T7"/>
                  </a:cxn>
                  <a:cxn ang="0">
                    <a:pos x="T8" y="T9"/>
                  </a:cxn>
                </a:cxnLst>
                <a:rect l="0" t="0" r="r" b="b"/>
                <a:pathLst>
                  <a:path w="535" h="359">
                    <a:moveTo>
                      <a:pt x="179" y="0"/>
                    </a:moveTo>
                    <a:lnTo>
                      <a:pt x="0" y="179"/>
                    </a:lnTo>
                    <a:lnTo>
                      <a:pt x="179" y="359"/>
                    </a:lnTo>
                    <a:lnTo>
                      <a:pt x="535" y="4"/>
                    </a:lnTo>
                    <a:lnTo>
                      <a:pt x="179"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21" name="Freeform 23"/>
              <p:cNvSpPr>
                <a:spLocks/>
              </p:cNvSpPr>
              <p:nvPr userDrawn="1"/>
            </p:nvSpPr>
            <p:spPr bwMode="auto">
              <a:xfrm>
                <a:off x="8047038" y="5751513"/>
                <a:ext cx="565150" cy="849313"/>
              </a:xfrm>
              <a:custGeom>
                <a:avLst/>
                <a:gdLst>
                  <a:gd name="T0" fmla="*/ 0 w 356"/>
                  <a:gd name="T1" fmla="*/ 355 h 535"/>
                  <a:gd name="T2" fmla="*/ 176 w 356"/>
                  <a:gd name="T3" fmla="*/ 535 h 535"/>
                  <a:gd name="T4" fmla="*/ 356 w 356"/>
                  <a:gd name="T5" fmla="*/ 360 h 535"/>
                  <a:gd name="T6" fmla="*/ 0 w 356"/>
                  <a:gd name="T7" fmla="*/ 0 h 535"/>
                  <a:gd name="T8" fmla="*/ 0 w 356"/>
                  <a:gd name="T9" fmla="*/ 355 h 535"/>
                </a:gdLst>
                <a:ahLst/>
                <a:cxnLst>
                  <a:cxn ang="0">
                    <a:pos x="T0" y="T1"/>
                  </a:cxn>
                  <a:cxn ang="0">
                    <a:pos x="T2" y="T3"/>
                  </a:cxn>
                  <a:cxn ang="0">
                    <a:pos x="T4" y="T5"/>
                  </a:cxn>
                  <a:cxn ang="0">
                    <a:pos x="T6" y="T7"/>
                  </a:cxn>
                  <a:cxn ang="0">
                    <a:pos x="T8" y="T9"/>
                  </a:cxn>
                </a:cxnLst>
                <a:rect l="0" t="0" r="r" b="b"/>
                <a:pathLst>
                  <a:path w="356" h="535">
                    <a:moveTo>
                      <a:pt x="0" y="355"/>
                    </a:moveTo>
                    <a:lnTo>
                      <a:pt x="176" y="535"/>
                    </a:lnTo>
                    <a:lnTo>
                      <a:pt x="356" y="360"/>
                    </a:lnTo>
                    <a:lnTo>
                      <a:pt x="0" y="0"/>
                    </a:lnTo>
                    <a:lnTo>
                      <a:pt x="0" y="35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22" name="Freeform 221"/>
              <p:cNvSpPr>
                <a:spLocks/>
              </p:cNvSpPr>
              <p:nvPr userDrawn="1"/>
            </p:nvSpPr>
            <p:spPr bwMode="auto">
              <a:xfrm>
                <a:off x="12017375" y="4443413"/>
                <a:ext cx="174625" cy="738188"/>
              </a:xfrm>
              <a:custGeom>
                <a:avLst/>
                <a:gdLst>
                  <a:gd name="connsiteX0" fmla="*/ 174625 w 174625"/>
                  <a:gd name="connsiteY0" fmla="*/ 0 h 738188"/>
                  <a:gd name="connsiteX1" fmla="*/ 174625 w 174625"/>
                  <a:gd name="connsiteY1" fmla="*/ 565509 h 738188"/>
                  <a:gd name="connsiteX2" fmla="*/ 0 w 174625"/>
                  <a:gd name="connsiteY2" fmla="*/ 738188 h 738188"/>
                  <a:gd name="connsiteX3" fmla="*/ 0 w 174625"/>
                  <a:gd name="connsiteY3" fmla="*/ 174625 h 738188"/>
                </a:gdLst>
                <a:ahLst/>
                <a:cxnLst>
                  <a:cxn ang="0">
                    <a:pos x="connsiteX0" y="connsiteY0"/>
                  </a:cxn>
                  <a:cxn ang="0">
                    <a:pos x="connsiteX1" y="connsiteY1"/>
                  </a:cxn>
                  <a:cxn ang="0">
                    <a:pos x="connsiteX2" y="connsiteY2"/>
                  </a:cxn>
                  <a:cxn ang="0">
                    <a:pos x="connsiteX3" y="connsiteY3"/>
                  </a:cxn>
                </a:cxnLst>
                <a:rect l="l" t="t" r="r" b="b"/>
                <a:pathLst>
                  <a:path w="174625" h="738188">
                    <a:moveTo>
                      <a:pt x="174625" y="0"/>
                    </a:moveTo>
                    <a:lnTo>
                      <a:pt x="174625" y="565509"/>
                    </a:lnTo>
                    <a:lnTo>
                      <a:pt x="0" y="738188"/>
                    </a:lnTo>
                    <a:lnTo>
                      <a:pt x="0" y="17462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endParaRPr lang="en-GB" dirty="0"/>
              </a:p>
            </p:txBody>
          </p:sp>
          <p:sp>
            <p:nvSpPr>
              <p:cNvPr id="223" name="Freeform 27"/>
              <p:cNvSpPr>
                <a:spLocks/>
              </p:cNvSpPr>
              <p:nvPr userDrawn="1"/>
            </p:nvSpPr>
            <p:spPr bwMode="auto">
              <a:xfrm>
                <a:off x="8326438" y="5181600"/>
                <a:ext cx="855663" cy="569913"/>
              </a:xfrm>
              <a:custGeom>
                <a:avLst/>
                <a:gdLst>
                  <a:gd name="T0" fmla="*/ 180 w 539"/>
                  <a:gd name="T1" fmla="*/ 359 h 359"/>
                  <a:gd name="T2" fmla="*/ 0 w 539"/>
                  <a:gd name="T3" fmla="*/ 180 h 359"/>
                  <a:gd name="T4" fmla="*/ 180 w 539"/>
                  <a:gd name="T5" fmla="*/ 0 h 359"/>
                  <a:gd name="T6" fmla="*/ 539 w 539"/>
                  <a:gd name="T7" fmla="*/ 359 h 359"/>
                  <a:gd name="T8" fmla="*/ 180 w 539"/>
                  <a:gd name="T9" fmla="*/ 359 h 359"/>
                </a:gdLst>
                <a:ahLst/>
                <a:cxnLst>
                  <a:cxn ang="0">
                    <a:pos x="T0" y="T1"/>
                  </a:cxn>
                  <a:cxn ang="0">
                    <a:pos x="T2" y="T3"/>
                  </a:cxn>
                  <a:cxn ang="0">
                    <a:pos x="T4" y="T5"/>
                  </a:cxn>
                  <a:cxn ang="0">
                    <a:pos x="T6" y="T7"/>
                  </a:cxn>
                  <a:cxn ang="0">
                    <a:pos x="T8" y="T9"/>
                  </a:cxn>
                </a:cxnLst>
                <a:rect l="0" t="0" r="r" b="b"/>
                <a:pathLst>
                  <a:path w="539" h="359">
                    <a:moveTo>
                      <a:pt x="180" y="359"/>
                    </a:moveTo>
                    <a:lnTo>
                      <a:pt x="0" y="180"/>
                    </a:lnTo>
                    <a:lnTo>
                      <a:pt x="180" y="0"/>
                    </a:lnTo>
                    <a:lnTo>
                      <a:pt x="539" y="359"/>
                    </a:lnTo>
                    <a:lnTo>
                      <a:pt x="180" y="35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24" name="Freeform 28"/>
              <p:cNvSpPr>
                <a:spLocks/>
              </p:cNvSpPr>
              <p:nvPr userDrawn="1"/>
            </p:nvSpPr>
            <p:spPr bwMode="auto">
              <a:xfrm>
                <a:off x="9182100" y="4332288"/>
                <a:ext cx="565150" cy="849313"/>
              </a:xfrm>
              <a:custGeom>
                <a:avLst/>
                <a:gdLst>
                  <a:gd name="T0" fmla="*/ 356 w 356"/>
                  <a:gd name="T1" fmla="*/ 180 h 535"/>
                  <a:gd name="T2" fmla="*/ 180 w 356"/>
                  <a:gd name="T3" fmla="*/ 0 h 535"/>
                  <a:gd name="T4" fmla="*/ 0 w 356"/>
                  <a:gd name="T5" fmla="*/ 180 h 535"/>
                  <a:gd name="T6" fmla="*/ 356 w 356"/>
                  <a:gd name="T7" fmla="*/ 535 h 535"/>
                  <a:gd name="T8" fmla="*/ 356 w 356"/>
                  <a:gd name="T9" fmla="*/ 180 h 535"/>
                </a:gdLst>
                <a:ahLst/>
                <a:cxnLst>
                  <a:cxn ang="0">
                    <a:pos x="T0" y="T1"/>
                  </a:cxn>
                  <a:cxn ang="0">
                    <a:pos x="T2" y="T3"/>
                  </a:cxn>
                  <a:cxn ang="0">
                    <a:pos x="T4" y="T5"/>
                  </a:cxn>
                  <a:cxn ang="0">
                    <a:pos x="T6" y="T7"/>
                  </a:cxn>
                  <a:cxn ang="0">
                    <a:pos x="T8" y="T9"/>
                  </a:cxn>
                </a:cxnLst>
                <a:rect l="0" t="0" r="r" b="b"/>
                <a:pathLst>
                  <a:path w="356" h="535">
                    <a:moveTo>
                      <a:pt x="356" y="180"/>
                    </a:moveTo>
                    <a:lnTo>
                      <a:pt x="180" y="0"/>
                    </a:lnTo>
                    <a:lnTo>
                      <a:pt x="0" y="180"/>
                    </a:lnTo>
                    <a:lnTo>
                      <a:pt x="356" y="535"/>
                    </a:lnTo>
                    <a:lnTo>
                      <a:pt x="356" y="18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25" name="Freeform 29"/>
              <p:cNvSpPr>
                <a:spLocks/>
              </p:cNvSpPr>
              <p:nvPr userDrawn="1"/>
            </p:nvSpPr>
            <p:spPr bwMode="auto">
              <a:xfrm>
                <a:off x="8612188" y="4618038"/>
                <a:ext cx="569913" cy="563563"/>
              </a:xfrm>
              <a:custGeom>
                <a:avLst/>
                <a:gdLst>
                  <a:gd name="T0" fmla="*/ 0 w 359"/>
                  <a:gd name="T1" fmla="*/ 355 h 355"/>
                  <a:gd name="T2" fmla="*/ 359 w 359"/>
                  <a:gd name="T3" fmla="*/ 0 h 355"/>
                  <a:gd name="T4" fmla="*/ 0 w 359"/>
                  <a:gd name="T5" fmla="*/ 0 h 355"/>
                  <a:gd name="T6" fmla="*/ 0 w 359"/>
                  <a:gd name="T7" fmla="*/ 355 h 355"/>
                </a:gdLst>
                <a:ahLst/>
                <a:cxnLst>
                  <a:cxn ang="0">
                    <a:pos x="T0" y="T1"/>
                  </a:cxn>
                  <a:cxn ang="0">
                    <a:pos x="T2" y="T3"/>
                  </a:cxn>
                  <a:cxn ang="0">
                    <a:pos x="T4" y="T5"/>
                  </a:cxn>
                  <a:cxn ang="0">
                    <a:pos x="T6" y="T7"/>
                  </a:cxn>
                </a:cxnLst>
                <a:rect l="0" t="0" r="r" b="b"/>
                <a:pathLst>
                  <a:path w="359" h="355">
                    <a:moveTo>
                      <a:pt x="0" y="355"/>
                    </a:moveTo>
                    <a:lnTo>
                      <a:pt x="359" y="0"/>
                    </a:lnTo>
                    <a:lnTo>
                      <a:pt x="0" y="0"/>
                    </a:lnTo>
                    <a:lnTo>
                      <a:pt x="0" y="35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26" name="Freeform 30"/>
              <p:cNvSpPr>
                <a:spLocks/>
              </p:cNvSpPr>
              <p:nvPr userDrawn="1"/>
            </p:nvSpPr>
            <p:spPr bwMode="auto">
              <a:xfrm>
                <a:off x="10317163" y="1216025"/>
                <a:ext cx="1135063" cy="1133475"/>
              </a:xfrm>
              <a:custGeom>
                <a:avLst/>
                <a:gdLst>
                  <a:gd name="T0" fmla="*/ 715 w 715"/>
                  <a:gd name="T1" fmla="*/ 0 h 714"/>
                  <a:gd name="T2" fmla="*/ 356 w 715"/>
                  <a:gd name="T3" fmla="*/ 355 h 714"/>
                  <a:gd name="T4" fmla="*/ 0 w 715"/>
                  <a:gd name="T5" fmla="*/ 0 h 714"/>
                  <a:gd name="T6" fmla="*/ 0 w 715"/>
                  <a:gd name="T7" fmla="*/ 355 h 714"/>
                  <a:gd name="T8" fmla="*/ 356 w 715"/>
                  <a:gd name="T9" fmla="*/ 714 h 714"/>
                  <a:gd name="T10" fmla="*/ 715 w 715"/>
                  <a:gd name="T11" fmla="*/ 355 h 714"/>
                  <a:gd name="T12" fmla="*/ 715 w 715"/>
                  <a:gd name="T13" fmla="*/ 0 h 714"/>
                </a:gdLst>
                <a:ahLst/>
                <a:cxnLst>
                  <a:cxn ang="0">
                    <a:pos x="T0" y="T1"/>
                  </a:cxn>
                  <a:cxn ang="0">
                    <a:pos x="T2" y="T3"/>
                  </a:cxn>
                  <a:cxn ang="0">
                    <a:pos x="T4" y="T5"/>
                  </a:cxn>
                  <a:cxn ang="0">
                    <a:pos x="T6" y="T7"/>
                  </a:cxn>
                  <a:cxn ang="0">
                    <a:pos x="T8" y="T9"/>
                  </a:cxn>
                  <a:cxn ang="0">
                    <a:pos x="T10" y="T11"/>
                  </a:cxn>
                  <a:cxn ang="0">
                    <a:pos x="T12" y="T13"/>
                  </a:cxn>
                </a:cxnLst>
                <a:rect l="0" t="0" r="r" b="b"/>
                <a:pathLst>
                  <a:path w="715" h="714">
                    <a:moveTo>
                      <a:pt x="715" y="0"/>
                    </a:moveTo>
                    <a:lnTo>
                      <a:pt x="356" y="355"/>
                    </a:lnTo>
                    <a:lnTo>
                      <a:pt x="0" y="0"/>
                    </a:lnTo>
                    <a:lnTo>
                      <a:pt x="0" y="355"/>
                    </a:lnTo>
                    <a:lnTo>
                      <a:pt x="356" y="714"/>
                    </a:lnTo>
                    <a:lnTo>
                      <a:pt x="715" y="355"/>
                    </a:lnTo>
                    <a:lnTo>
                      <a:pt x="71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27" name="Freeform 31"/>
              <p:cNvSpPr>
                <a:spLocks/>
              </p:cNvSpPr>
              <p:nvPr userDrawn="1"/>
            </p:nvSpPr>
            <p:spPr bwMode="auto">
              <a:xfrm>
                <a:off x="10317163" y="2349500"/>
                <a:ext cx="1135063" cy="1135063"/>
              </a:xfrm>
              <a:custGeom>
                <a:avLst/>
                <a:gdLst>
                  <a:gd name="T0" fmla="*/ 0 w 715"/>
                  <a:gd name="T1" fmla="*/ 715 h 715"/>
                  <a:gd name="T2" fmla="*/ 356 w 715"/>
                  <a:gd name="T3" fmla="*/ 355 h 715"/>
                  <a:gd name="T4" fmla="*/ 715 w 715"/>
                  <a:gd name="T5" fmla="*/ 715 h 715"/>
                  <a:gd name="T6" fmla="*/ 715 w 715"/>
                  <a:gd name="T7" fmla="*/ 355 h 715"/>
                  <a:gd name="T8" fmla="*/ 356 w 715"/>
                  <a:gd name="T9" fmla="*/ 0 h 715"/>
                  <a:gd name="T10" fmla="*/ 0 w 715"/>
                  <a:gd name="T11" fmla="*/ 355 h 715"/>
                  <a:gd name="T12" fmla="*/ 0 w 715"/>
                  <a:gd name="T13" fmla="*/ 715 h 715"/>
                </a:gdLst>
                <a:ahLst/>
                <a:cxnLst>
                  <a:cxn ang="0">
                    <a:pos x="T0" y="T1"/>
                  </a:cxn>
                  <a:cxn ang="0">
                    <a:pos x="T2" y="T3"/>
                  </a:cxn>
                  <a:cxn ang="0">
                    <a:pos x="T4" y="T5"/>
                  </a:cxn>
                  <a:cxn ang="0">
                    <a:pos x="T6" y="T7"/>
                  </a:cxn>
                  <a:cxn ang="0">
                    <a:pos x="T8" y="T9"/>
                  </a:cxn>
                  <a:cxn ang="0">
                    <a:pos x="T10" y="T11"/>
                  </a:cxn>
                  <a:cxn ang="0">
                    <a:pos x="T12" y="T13"/>
                  </a:cxn>
                </a:cxnLst>
                <a:rect l="0" t="0" r="r" b="b"/>
                <a:pathLst>
                  <a:path w="715" h="715">
                    <a:moveTo>
                      <a:pt x="0" y="715"/>
                    </a:moveTo>
                    <a:lnTo>
                      <a:pt x="356" y="355"/>
                    </a:lnTo>
                    <a:lnTo>
                      <a:pt x="715" y="715"/>
                    </a:lnTo>
                    <a:lnTo>
                      <a:pt x="715" y="355"/>
                    </a:lnTo>
                    <a:lnTo>
                      <a:pt x="356" y="0"/>
                    </a:lnTo>
                    <a:lnTo>
                      <a:pt x="0" y="355"/>
                    </a:lnTo>
                    <a:lnTo>
                      <a:pt x="0" y="71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28" name="Freeform 227"/>
              <p:cNvSpPr>
                <a:spLocks/>
              </p:cNvSpPr>
              <p:nvPr userDrawn="1"/>
            </p:nvSpPr>
            <p:spPr bwMode="auto">
              <a:xfrm>
                <a:off x="5207000" y="6323013"/>
                <a:ext cx="1125459" cy="1133475"/>
              </a:xfrm>
              <a:custGeom>
                <a:avLst/>
                <a:gdLst>
                  <a:gd name="connsiteX0" fmla="*/ 90951 w 1125459"/>
                  <a:gd name="connsiteY0" fmla="*/ 1042525 h 1133475"/>
                  <a:gd name="connsiteX1" fmla="*/ 90951 w 1125459"/>
                  <a:gd name="connsiteY1" fmla="*/ 1133475 h 1133475"/>
                  <a:gd name="connsiteX2" fmla="*/ 0 w 1125459"/>
                  <a:gd name="connsiteY2" fmla="*/ 1133475 h 1133475"/>
                  <a:gd name="connsiteX3" fmla="*/ 0 w 1125459"/>
                  <a:gd name="connsiteY3" fmla="*/ 0 h 1133475"/>
                  <a:gd name="connsiteX4" fmla="*/ 569913 w 1125459"/>
                  <a:gd name="connsiteY4" fmla="*/ 0 h 1133475"/>
                  <a:gd name="connsiteX5" fmla="*/ 1125459 w 1125459"/>
                  <a:gd name="connsiteY5" fmla="*/ 553986 h 1133475"/>
                  <a:gd name="connsiteX6" fmla="*/ 560228 w 1125459"/>
                  <a:gd name="connsiteY6" fmla="*/ 553986 h 11334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25459" h="1133475">
                    <a:moveTo>
                      <a:pt x="90951" y="1042525"/>
                    </a:moveTo>
                    <a:lnTo>
                      <a:pt x="90951" y="1133475"/>
                    </a:lnTo>
                    <a:lnTo>
                      <a:pt x="0" y="1133475"/>
                    </a:lnTo>
                    <a:close/>
                    <a:moveTo>
                      <a:pt x="0" y="0"/>
                    </a:moveTo>
                    <a:lnTo>
                      <a:pt x="569913" y="0"/>
                    </a:lnTo>
                    <a:lnTo>
                      <a:pt x="1125459" y="553986"/>
                    </a:lnTo>
                    <a:lnTo>
                      <a:pt x="560228" y="55398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endParaRPr lang="en-GB" dirty="0"/>
              </a:p>
            </p:txBody>
          </p:sp>
          <p:sp>
            <p:nvSpPr>
              <p:cNvPr id="229" name="Freeform 228"/>
              <p:cNvSpPr>
                <a:spLocks/>
              </p:cNvSpPr>
              <p:nvPr userDrawn="1"/>
            </p:nvSpPr>
            <p:spPr bwMode="auto">
              <a:xfrm>
                <a:off x="6351748" y="6323013"/>
                <a:ext cx="1125378" cy="553986"/>
              </a:xfrm>
              <a:custGeom>
                <a:avLst/>
                <a:gdLst>
                  <a:gd name="connsiteX0" fmla="*/ 560228 w 1125378"/>
                  <a:gd name="connsiteY0" fmla="*/ 0 h 553986"/>
                  <a:gd name="connsiteX1" fmla="*/ 1125378 w 1125378"/>
                  <a:gd name="connsiteY1" fmla="*/ 0 h 553986"/>
                  <a:gd name="connsiteX2" fmla="*/ 569832 w 1125378"/>
                  <a:gd name="connsiteY2" fmla="*/ 553986 h 553986"/>
                  <a:gd name="connsiteX3" fmla="*/ 0 w 1125378"/>
                  <a:gd name="connsiteY3" fmla="*/ 553986 h 553986"/>
                </a:gdLst>
                <a:ahLst/>
                <a:cxnLst>
                  <a:cxn ang="0">
                    <a:pos x="connsiteX0" y="connsiteY0"/>
                  </a:cxn>
                  <a:cxn ang="0">
                    <a:pos x="connsiteX1" y="connsiteY1"/>
                  </a:cxn>
                  <a:cxn ang="0">
                    <a:pos x="connsiteX2" y="connsiteY2"/>
                  </a:cxn>
                  <a:cxn ang="0">
                    <a:pos x="connsiteX3" y="connsiteY3"/>
                  </a:cxn>
                </a:cxnLst>
                <a:rect l="l" t="t" r="r" b="b"/>
                <a:pathLst>
                  <a:path w="1125378" h="553986">
                    <a:moveTo>
                      <a:pt x="560228" y="0"/>
                    </a:moveTo>
                    <a:lnTo>
                      <a:pt x="1125378" y="0"/>
                    </a:lnTo>
                    <a:lnTo>
                      <a:pt x="569832" y="553986"/>
                    </a:lnTo>
                    <a:lnTo>
                      <a:pt x="0" y="55398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endParaRPr lang="en-GB" dirty="0"/>
              </a:p>
            </p:txBody>
          </p:sp>
          <p:sp>
            <p:nvSpPr>
              <p:cNvPr id="230" name="Freeform 34"/>
              <p:cNvSpPr>
                <a:spLocks/>
              </p:cNvSpPr>
              <p:nvPr userDrawn="1"/>
            </p:nvSpPr>
            <p:spPr bwMode="auto">
              <a:xfrm>
                <a:off x="9747250" y="4618038"/>
                <a:ext cx="569913" cy="1133475"/>
              </a:xfrm>
              <a:custGeom>
                <a:avLst/>
                <a:gdLst>
                  <a:gd name="T0" fmla="*/ 359 w 359"/>
                  <a:gd name="T1" fmla="*/ 0 h 714"/>
                  <a:gd name="T2" fmla="*/ 359 w 359"/>
                  <a:gd name="T3" fmla="*/ 355 h 714"/>
                  <a:gd name="T4" fmla="*/ 0 w 359"/>
                  <a:gd name="T5" fmla="*/ 714 h 714"/>
                  <a:gd name="T6" fmla="*/ 0 w 359"/>
                  <a:gd name="T7" fmla="*/ 355 h 714"/>
                  <a:gd name="T8" fmla="*/ 359 w 359"/>
                  <a:gd name="T9" fmla="*/ 0 h 714"/>
                </a:gdLst>
                <a:ahLst/>
                <a:cxnLst>
                  <a:cxn ang="0">
                    <a:pos x="T0" y="T1"/>
                  </a:cxn>
                  <a:cxn ang="0">
                    <a:pos x="T2" y="T3"/>
                  </a:cxn>
                  <a:cxn ang="0">
                    <a:pos x="T4" y="T5"/>
                  </a:cxn>
                  <a:cxn ang="0">
                    <a:pos x="T6" y="T7"/>
                  </a:cxn>
                  <a:cxn ang="0">
                    <a:pos x="T8" y="T9"/>
                  </a:cxn>
                </a:cxnLst>
                <a:rect l="0" t="0" r="r" b="b"/>
                <a:pathLst>
                  <a:path w="359" h="714">
                    <a:moveTo>
                      <a:pt x="359" y="0"/>
                    </a:moveTo>
                    <a:lnTo>
                      <a:pt x="359" y="355"/>
                    </a:lnTo>
                    <a:lnTo>
                      <a:pt x="0" y="714"/>
                    </a:lnTo>
                    <a:lnTo>
                      <a:pt x="0" y="355"/>
                    </a:lnTo>
                    <a:lnTo>
                      <a:pt x="359"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31" name="Freeform 35"/>
              <p:cNvSpPr>
                <a:spLocks/>
              </p:cNvSpPr>
              <p:nvPr userDrawn="1"/>
            </p:nvSpPr>
            <p:spPr bwMode="auto">
              <a:xfrm>
                <a:off x="8612188" y="5751513"/>
                <a:ext cx="1135063" cy="571500"/>
              </a:xfrm>
              <a:custGeom>
                <a:avLst/>
                <a:gdLst>
                  <a:gd name="T0" fmla="*/ 0 w 715"/>
                  <a:gd name="T1" fmla="*/ 360 h 360"/>
                  <a:gd name="T2" fmla="*/ 359 w 715"/>
                  <a:gd name="T3" fmla="*/ 360 h 360"/>
                  <a:gd name="T4" fmla="*/ 715 w 715"/>
                  <a:gd name="T5" fmla="*/ 0 h 360"/>
                  <a:gd name="T6" fmla="*/ 359 w 715"/>
                  <a:gd name="T7" fmla="*/ 0 h 360"/>
                  <a:gd name="T8" fmla="*/ 0 w 715"/>
                  <a:gd name="T9" fmla="*/ 360 h 360"/>
                </a:gdLst>
                <a:ahLst/>
                <a:cxnLst>
                  <a:cxn ang="0">
                    <a:pos x="T0" y="T1"/>
                  </a:cxn>
                  <a:cxn ang="0">
                    <a:pos x="T2" y="T3"/>
                  </a:cxn>
                  <a:cxn ang="0">
                    <a:pos x="T4" y="T5"/>
                  </a:cxn>
                  <a:cxn ang="0">
                    <a:pos x="T6" y="T7"/>
                  </a:cxn>
                  <a:cxn ang="0">
                    <a:pos x="T8" y="T9"/>
                  </a:cxn>
                </a:cxnLst>
                <a:rect l="0" t="0" r="r" b="b"/>
                <a:pathLst>
                  <a:path w="715" h="360">
                    <a:moveTo>
                      <a:pt x="0" y="360"/>
                    </a:moveTo>
                    <a:lnTo>
                      <a:pt x="359" y="360"/>
                    </a:lnTo>
                    <a:lnTo>
                      <a:pt x="715" y="0"/>
                    </a:lnTo>
                    <a:lnTo>
                      <a:pt x="359" y="0"/>
                    </a:lnTo>
                    <a:lnTo>
                      <a:pt x="0" y="36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32" name="Freeform 231"/>
              <p:cNvSpPr>
                <a:spLocks/>
              </p:cNvSpPr>
              <p:nvPr userDrawn="1"/>
            </p:nvSpPr>
            <p:spPr bwMode="auto">
              <a:xfrm>
                <a:off x="12017375" y="5751513"/>
                <a:ext cx="174625" cy="175112"/>
              </a:xfrm>
              <a:custGeom>
                <a:avLst/>
                <a:gdLst>
                  <a:gd name="connsiteX0" fmla="*/ 0 w 174625"/>
                  <a:gd name="connsiteY0" fmla="*/ 0 h 175112"/>
                  <a:gd name="connsiteX1" fmla="*/ 174625 w 174625"/>
                  <a:gd name="connsiteY1" fmla="*/ 0 h 175112"/>
                  <a:gd name="connsiteX2" fmla="*/ 174625 w 174625"/>
                  <a:gd name="connsiteY2" fmla="*/ 175112 h 175112"/>
                </a:gdLst>
                <a:ahLst/>
                <a:cxnLst>
                  <a:cxn ang="0">
                    <a:pos x="connsiteX0" y="connsiteY0"/>
                  </a:cxn>
                  <a:cxn ang="0">
                    <a:pos x="connsiteX1" y="connsiteY1"/>
                  </a:cxn>
                  <a:cxn ang="0">
                    <a:pos x="connsiteX2" y="connsiteY2"/>
                  </a:cxn>
                </a:cxnLst>
                <a:rect l="l" t="t" r="r" b="b"/>
                <a:pathLst>
                  <a:path w="174625" h="175112">
                    <a:moveTo>
                      <a:pt x="0" y="0"/>
                    </a:moveTo>
                    <a:lnTo>
                      <a:pt x="174625" y="0"/>
                    </a:lnTo>
                    <a:lnTo>
                      <a:pt x="174625" y="175112"/>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endParaRPr lang="en-GB" dirty="0"/>
              </a:p>
            </p:txBody>
          </p:sp>
          <p:sp>
            <p:nvSpPr>
              <p:cNvPr id="233" name="Freeform 37"/>
              <p:cNvSpPr>
                <a:spLocks/>
              </p:cNvSpPr>
              <p:nvPr userDrawn="1"/>
            </p:nvSpPr>
            <p:spPr bwMode="auto">
              <a:xfrm>
                <a:off x="11452225" y="4618038"/>
                <a:ext cx="565150" cy="1133475"/>
              </a:xfrm>
              <a:custGeom>
                <a:avLst/>
                <a:gdLst>
                  <a:gd name="T0" fmla="*/ 0 w 356"/>
                  <a:gd name="T1" fmla="*/ 0 h 714"/>
                  <a:gd name="T2" fmla="*/ 0 w 356"/>
                  <a:gd name="T3" fmla="*/ 355 h 714"/>
                  <a:gd name="T4" fmla="*/ 356 w 356"/>
                  <a:gd name="T5" fmla="*/ 714 h 714"/>
                  <a:gd name="T6" fmla="*/ 356 w 356"/>
                  <a:gd name="T7" fmla="*/ 355 h 714"/>
                  <a:gd name="T8" fmla="*/ 0 w 356"/>
                  <a:gd name="T9" fmla="*/ 0 h 714"/>
                </a:gdLst>
                <a:ahLst/>
                <a:cxnLst>
                  <a:cxn ang="0">
                    <a:pos x="T0" y="T1"/>
                  </a:cxn>
                  <a:cxn ang="0">
                    <a:pos x="T2" y="T3"/>
                  </a:cxn>
                  <a:cxn ang="0">
                    <a:pos x="T4" y="T5"/>
                  </a:cxn>
                  <a:cxn ang="0">
                    <a:pos x="T6" y="T7"/>
                  </a:cxn>
                  <a:cxn ang="0">
                    <a:pos x="T8" y="T9"/>
                  </a:cxn>
                </a:cxnLst>
                <a:rect l="0" t="0" r="r" b="b"/>
                <a:pathLst>
                  <a:path w="356" h="714">
                    <a:moveTo>
                      <a:pt x="0" y="0"/>
                    </a:moveTo>
                    <a:lnTo>
                      <a:pt x="0" y="355"/>
                    </a:lnTo>
                    <a:lnTo>
                      <a:pt x="356" y="714"/>
                    </a:lnTo>
                    <a:lnTo>
                      <a:pt x="356" y="355"/>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34" name="Freeform 40"/>
              <p:cNvSpPr>
                <a:spLocks/>
              </p:cNvSpPr>
              <p:nvPr userDrawn="1"/>
            </p:nvSpPr>
            <p:spPr bwMode="auto">
              <a:xfrm>
                <a:off x="6342063" y="2913063"/>
                <a:ext cx="1135063" cy="1135063"/>
              </a:xfrm>
              <a:custGeom>
                <a:avLst/>
                <a:gdLst>
                  <a:gd name="T0" fmla="*/ 715 w 715"/>
                  <a:gd name="T1" fmla="*/ 360 h 715"/>
                  <a:gd name="T2" fmla="*/ 359 w 715"/>
                  <a:gd name="T3" fmla="*/ 360 h 715"/>
                  <a:gd name="T4" fmla="*/ 0 w 715"/>
                  <a:gd name="T5" fmla="*/ 0 h 715"/>
                  <a:gd name="T6" fmla="*/ 0 w 715"/>
                  <a:gd name="T7" fmla="*/ 360 h 715"/>
                  <a:gd name="T8" fmla="*/ 359 w 715"/>
                  <a:gd name="T9" fmla="*/ 715 h 715"/>
                  <a:gd name="T10" fmla="*/ 715 w 715"/>
                  <a:gd name="T11" fmla="*/ 715 h 715"/>
                  <a:gd name="T12" fmla="*/ 715 w 715"/>
                  <a:gd name="T13" fmla="*/ 360 h 715"/>
                </a:gdLst>
                <a:ahLst/>
                <a:cxnLst>
                  <a:cxn ang="0">
                    <a:pos x="T0" y="T1"/>
                  </a:cxn>
                  <a:cxn ang="0">
                    <a:pos x="T2" y="T3"/>
                  </a:cxn>
                  <a:cxn ang="0">
                    <a:pos x="T4" y="T5"/>
                  </a:cxn>
                  <a:cxn ang="0">
                    <a:pos x="T6" y="T7"/>
                  </a:cxn>
                  <a:cxn ang="0">
                    <a:pos x="T8" y="T9"/>
                  </a:cxn>
                  <a:cxn ang="0">
                    <a:pos x="T10" y="T11"/>
                  </a:cxn>
                  <a:cxn ang="0">
                    <a:pos x="T12" y="T13"/>
                  </a:cxn>
                </a:cxnLst>
                <a:rect l="0" t="0" r="r" b="b"/>
                <a:pathLst>
                  <a:path w="715" h="715">
                    <a:moveTo>
                      <a:pt x="715" y="360"/>
                    </a:moveTo>
                    <a:lnTo>
                      <a:pt x="359" y="360"/>
                    </a:lnTo>
                    <a:lnTo>
                      <a:pt x="0" y="0"/>
                    </a:lnTo>
                    <a:lnTo>
                      <a:pt x="0" y="360"/>
                    </a:lnTo>
                    <a:lnTo>
                      <a:pt x="359" y="715"/>
                    </a:lnTo>
                    <a:lnTo>
                      <a:pt x="715" y="715"/>
                    </a:lnTo>
                    <a:lnTo>
                      <a:pt x="715" y="36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35" name="Freeform 41"/>
              <p:cNvSpPr>
                <a:spLocks/>
              </p:cNvSpPr>
              <p:nvPr userDrawn="1"/>
            </p:nvSpPr>
            <p:spPr bwMode="auto">
              <a:xfrm>
                <a:off x="6911975" y="2349500"/>
                <a:ext cx="1135063" cy="1135063"/>
              </a:xfrm>
              <a:custGeom>
                <a:avLst/>
                <a:gdLst>
                  <a:gd name="T0" fmla="*/ 356 w 715"/>
                  <a:gd name="T1" fmla="*/ 715 h 715"/>
                  <a:gd name="T2" fmla="*/ 356 w 715"/>
                  <a:gd name="T3" fmla="*/ 355 h 715"/>
                  <a:gd name="T4" fmla="*/ 0 w 715"/>
                  <a:gd name="T5" fmla="*/ 0 h 715"/>
                  <a:gd name="T6" fmla="*/ 356 w 715"/>
                  <a:gd name="T7" fmla="*/ 0 h 715"/>
                  <a:gd name="T8" fmla="*/ 715 w 715"/>
                  <a:gd name="T9" fmla="*/ 355 h 715"/>
                  <a:gd name="T10" fmla="*/ 715 w 715"/>
                  <a:gd name="T11" fmla="*/ 715 h 715"/>
                  <a:gd name="T12" fmla="*/ 356 w 715"/>
                  <a:gd name="T13" fmla="*/ 715 h 715"/>
                </a:gdLst>
                <a:ahLst/>
                <a:cxnLst>
                  <a:cxn ang="0">
                    <a:pos x="T0" y="T1"/>
                  </a:cxn>
                  <a:cxn ang="0">
                    <a:pos x="T2" y="T3"/>
                  </a:cxn>
                  <a:cxn ang="0">
                    <a:pos x="T4" y="T5"/>
                  </a:cxn>
                  <a:cxn ang="0">
                    <a:pos x="T6" y="T7"/>
                  </a:cxn>
                  <a:cxn ang="0">
                    <a:pos x="T8" y="T9"/>
                  </a:cxn>
                  <a:cxn ang="0">
                    <a:pos x="T10" y="T11"/>
                  </a:cxn>
                  <a:cxn ang="0">
                    <a:pos x="T12" y="T13"/>
                  </a:cxn>
                </a:cxnLst>
                <a:rect l="0" t="0" r="r" b="b"/>
                <a:pathLst>
                  <a:path w="715" h="715">
                    <a:moveTo>
                      <a:pt x="356" y="715"/>
                    </a:moveTo>
                    <a:lnTo>
                      <a:pt x="356" y="355"/>
                    </a:lnTo>
                    <a:lnTo>
                      <a:pt x="0" y="0"/>
                    </a:lnTo>
                    <a:lnTo>
                      <a:pt x="356" y="0"/>
                    </a:lnTo>
                    <a:lnTo>
                      <a:pt x="715" y="355"/>
                    </a:lnTo>
                    <a:lnTo>
                      <a:pt x="715" y="715"/>
                    </a:lnTo>
                    <a:lnTo>
                      <a:pt x="356" y="71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36" name="Freeform 42"/>
              <p:cNvSpPr>
                <a:spLocks/>
              </p:cNvSpPr>
              <p:nvPr userDrawn="1"/>
            </p:nvSpPr>
            <p:spPr bwMode="auto">
              <a:xfrm>
                <a:off x="8326438" y="1493838"/>
                <a:ext cx="571500" cy="1141413"/>
              </a:xfrm>
              <a:custGeom>
                <a:avLst/>
                <a:gdLst>
                  <a:gd name="T0" fmla="*/ 0 w 360"/>
                  <a:gd name="T1" fmla="*/ 719 h 719"/>
                  <a:gd name="T2" fmla="*/ 360 w 360"/>
                  <a:gd name="T3" fmla="*/ 719 h 719"/>
                  <a:gd name="T4" fmla="*/ 360 w 360"/>
                  <a:gd name="T5" fmla="*/ 0 h 719"/>
                  <a:gd name="T6" fmla="*/ 0 w 360"/>
                  <a:gd name="T7" fmla="*/ 360 h 719"/>
                  <a:gd name="T8" fmla="*/ 0 w 360"/>
                  <a:gd name="T9" fmla="*/ 719 h 719"/>
                </a:gdLst>
                <a:ahLst/>
                <a:cxnLst>
                  <a:cxn ang="0">
                    <a:pos x="T0" y="T1"/>
                  </a:cxn>
                  <a:cxn ang="0">
                    <a:pos x="T2" y="T3"/>
                  </a:cxn>
                  <a:cxn ang="0">
                    <a:pos x="T4" y="T5"/>
                  </a:cxn>
                  <a:cxn ang="0">
                    <a:pos x="T6" y="T7"/>
                  </a:cxn>
                  <a:cxn ang="0">
                    <a:pos x="T8" y="T9"/>
                  </a:cxn>
                </a:cxnLst>
                <a:rect l="0" t="0" r="r" b="b"/>
                <a:pathLst>
                  <a:path w="360" h="719">
                    <a:moveTo>
                      <a:pt x="0" y="719"/>
                    </a:moveTo>
                    <a:lnTo>
                      <a:pt x="360" y="719"/>
                    </a:lnTo>
                    <a:lnTo>
                      <a:pt x="360" y="0"/>
                    </a:lnTo>
                    <a:lnTo>
                      <a:pt x="0" y="360"/>
                    </a:lnTo>
                    <a:lnTo>
                      <a:pt x="0" y="71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37" name="Freeform 43"/>
              <p:cNvSpPr>
                <a:spLocks/>
              </p:cNvSpPr>
              <p:nvPr userDrawn="1"/>
            </p:nvSpPr>
            <p:spPr bwMode="auto">
              <a:xfrm>
                <a:off x="5492750" y="4332288"/>
                <a:ext cx="1135063" cy="571500"/>
              </a:xfrm>
              <a:custGeom>
                <a:avLst/>
                <a:gdLst>
                  <a:gd name="T0" fmla="*/ 715 w 715"/>
                  <a:gd name="T1" fmla="*/ 0 h 360"/>
                  <a:gd name="T2" fmla="*/ 715 w 715"/>
                  <a:gd name="T3" fmla="*/ 360 h 360"/>
                  <a:gd name="T4" fmla="*/ 0 w 715"/>
                  <a:gd name="T5" fmla="*/ 360 h 360"/>
                  <a:gd name="T6" fmla="*/ 355 w 715"/>
                  <a:gd name="T7" fmla="*/ 0 h 360"/>
                  <a:gd name="T8" fmla="*/ 715 w 715"/>
                  <a:gd name="T9" fmla="*/ 0 h 360"/>
                </a:gdLst>
                <a:ahLst/>
                <a:cxnLst>
                  <a:cxn ang="0">
                    <a:pos x="T0" y="T1"/>
                  </a:cxn>
                  <a:cxn ang="0">
                    <a:pos x="T2" y="T3"/>
                  </a:cxn>
                  <a:cxn ang="0">
                    <a:pos x="T4" y="T5"/>
                  </a:cxn>
                  <a:cxn ang="0">
                    <a:pos x="T6" y="T7"/>
                  </a:cxn>
                  <a:cxn ang="0">
                    <a:pos x="T8" y="T9"/>
                  </a:cxn>
                </a:cxnLst>
                <a:rect l="0" t="0" r="r" b="b"/>
                <a:pathLst>
                  <a:path w="715" h="360">
                    <a:moveTo>
                      <a:pt x="715" y="0"/>
                    </a:moveTo>
                    <a:lnTo>
                      <a:pt x="715" y="360"/>
                    </a:lnTo>
                    <a:lnTo>
                      <a:pt x="0" y="360"/>
                    </a:lnTo>
                    <a:lnTo>
                      <a:pt x="355" y="0"/>
                    </a:lnTo>
                    <a:lnTo>
                      <a:pt x="715"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38" name="Freeform 45"/>
              <p:cNvSpPr>
                <a:spLocks/>
              </p:cNvSpPr>
              <p:nvPr userDrawn="1"/>
            </p:nvSpPr>
            <p:spPr bwMode="auto">
              <a:xfrm>
                <a:off x="8047038" y="4048125"/>
                <a:ext cx="1135063" cy="1133475"/>
              </a:xfrm>
              <a:custGeom>
                <a:avLst/>
                <a:gdLst>
                  <a:gd name="T0" fmla="*/ 0 w 715"/>
                  <a:gd name="T1" fmla="*/ 714 h 714"/>
                  <a:gd name="T2" fmla="*/ 715 w 715"/>
                  <a:gd name="T3" fmla="*/ 0 h 714"/>
                  <a:gd name="T4" fmla="*/ 356 w 715"/>
                  <a:gd name="T5" fmla="*/ 0 h 714"/>
                  <a:gd name="T6" fmla="*/ 0 w 715"/>
                  <a:gd name="T7" fmla="*/ 359 h 714"/>
                  <a:gd name="T8" fmla="*/ 0 w 715"/>
                  <a:gd name="T9" fmla="*/ 714 h 714"/>
                </a:gdLst>
                <a:ahLst/>
                <a:cxnLst>
                  <a:cxn ang="0">
                    <a:pos x="T0" y="T1"/>
                  </a:cxn>
                  <a:cxn ang="0">
                    <a:pos x="T2" y="T3"/>
                  </a:cxn>
                  <a:cxn ang="0">
                    <a:pos x="T4" y="T5"/>
                  </a:cxn>
                  <a:cxn ang="0">
                    <a:pos x="T6" y="T7"/>
                  </a:cxn>
                  <a:cxn ang="0">
                    <a:pos x="T8" y="T9"/>
                  </a:cxn>
                </a:cxnLst>
                <a:rect l="0" t="0" r="r" b="b"/>
                <a:pathLst>
                  <a:path w="715" h="714">
                    <a:moveTo>
                      <a:pt x="0" y="714"/>
                    </a:moveTo>
                    <a:lnTo>
                      <a:pt x="715" y="0"/>
                    </a:lnTo>
                    <a:lnTo>
                      <a:pt x="356" y="0"/>
                    </a:lnTo>
                    <a:lnTo>
                      <a:pt x="0" y="359"/>
                    </a:lnTo>
                    <a:lnTo>
                      <a:pt x="0" y="714"/>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39" name="Freeform 47"/>
              <p:cNvSpPr>
                <a:spLocks/>
              </p:cNvSpPr>
              <p:nvPr userDrawn="1"/>
            </p:nvSpPr>
            <p:spPr bwMode="auto">
              <a:xfrm>
                <a:off x="8897938" y="2065338"/>
                <a:ext cx="569913" cy="1133475"/>
              </a:xfrm>
              <a:custGeom>
                <a:avLst/>
                <a:gdLst>
                  <a:gd name="T0" fmla="*/ 0 w 359"/>
                  <a:gd name="T1" fmla="*/ 359 h 714"/>
                  <a:gd name="T2" fmla="*/ 359 w 359"/>
                  <a:gd name="T3" fmla="*/ 714 h 714"/>
                  <a:gd name="T4" fmla="*/ 359 w 359"/>
                  <a:gd name="T5" fmla="*/ 0 h 714"/>
                  <a:gd name="T6" fmla="*/ 0 w 359"/>
                  <a:gd name="T7" fmla="*/ 359 h 714"/>
                </a:gdLst>
                <a:ahLst/>
                <a:cxnLst>
                  <a:cxn ang="0">
                    <a:pos x="T0" y="T1"/>
                  </a:cxn>
                  <a:cxn ang="0">
                    <a:pos x="T2" y="T3"/>
                  </a:cxn>
                  <a:cxn ang="0">
                    <a:pos x="T4" y="T5"/>
                  </a:cxn>
                  <a:cxn ang="0">
                    <a:pos x="T6" y="T7"/>
                  </a:cxn>
                </a:cxnLst>
                <a:rect l="0" t="0" r="r" b="b"/>
                <a:pathLst>
                  <a:path w="359" h="714">
                    <a:moveTo>
                      <a:pt x="0" y="359"/>
                    </a:moveTo>
                    <a:lnTo>
                      <a:pt x="359" y="714"/>
                    </a:lnTo>
                    <a:lnTo>
                      <a:pt x="359" y="0"/>
                    </a:lnTo>
                    <a:lnTo>
                      <a:pt x="0" y="35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40" name="Freeform 48"/>
              <p:cNvSpPr>
                <a:spLocks/>
              </p:cNvSpPr>
              <p:nvPr userDrawn="1"/>
            </p:nvSpPr>
            <p:spPr bwMode="auto">
              <a:xfrm>
                <a:off x="6056313" y="4903788"/>
                <a:ext cx="1135063" cy="563563"/>
              </a:xfrm>
              <a:custGeom>
                <a:avLst/>
                <a:gdLst>
                  <a:gd name="T0" fmla="*/ 360 w 715"/>
                  <a:gd name="T1" fmla="*/ 0 h 355"/>
                  <a:gd name="T2" fmla="*/ 0 w 715"/>
                  <a:gd name="T3" fmla="*/ 355 h 355"/>
                  <a:gd name="T4" fmla="*/ 715 w 715"/>
                  <a:gd name="T5" fmla="*/ 355 h 355"/>
                  <a:gd name="T6" fmla="*/ 360 w 715"/>
                  <a:gd name="T7" fmla="*/ 0 h 355"/>
                </a:gdLst>
                <a:ahLst/>
                <a:cxnLst>
                  <a:cxn ang="0">
                    <a:pos x="T0" y="T1"/>
                  </a:cxn>
                  <a:cxn ang="0">
                    <a:pos x="T2" y="T3"/>
                  </a:cxn>
                  <a:cxn ang="0">
                    <a:pos x="T4" y="T5"/>
                  </a:cxn>
                  <a:cxn ang="0">
                    <a:pos x="T6" y="T7"/>
                  </a:cxn>
                </a:cxnLst>
                <a:rect l="0" t="0" r="r" b="b"/>
                <a:pathLst>
                  <a:path w="715" h="355">
                    <a:moveTo>
                      <a:pt x="360" y="0"/>
                    </a:moveTo>
                    <a:lnTo>
                      <a:pt x="0" y="355"/>
                    </a:lnTo>
                    <a:lnTo>
                      <a:pt x="715" y="355"/>
                    </a:lnTo>
                    <a:lnTo>
                      <a:pt x="36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41" name="Freeform 49"/>
              <p:cNvSpPr>
                <a:spLocks/>
              </p:cNvSpPr>
              <p:nvPr userDrawn="1"/>
            </p:nvSpPr>
            <p:spPr bwMode="auto">
              <a:xfrm>
                <a:off x="7477125" y="1779588"/>
                <a:ext cx="569913" cy="569913"/>
              </a:xfrm>
              <a:custGeom>
                <a:avLst/>
                <a:gdLst>
                  <a:gd name="T0" fmla="*/ 0 w 359"/>
                  <a:gd name="T1" fmla="*/ 359 h 359"/>
                  <a:gd name="T2" fmla="*/ 359 w 359"/>
                  <a:gd name="T3" fmla="*/ 0 h 359"/>
                  <a:gd name="T4" fmla="*/ 359 w 359"/>
                  <a:gd name="T5" fmla="*/ 359 h 359"/>
                  <a:gd name="T6" fmla="*/ 0 w 359"/>
                  <a:gd name="T7" fmla="*/ 359 h 359"/>
                </a:gdLst>
                <a:ahLst/>
                <a:cxnLst>
                  <a:cxn ang="0">
                    <a:pos x="T0" y="T1"/>
                  </a:cxn>
                  <a:cxn ang="0">
                    <a:pos x="T2" y="T3"/>
                  </a:cxn>
                  <a:cxn ang="0">
                    <a:pos x="T4" y="T5"/>
                  </a:cxn>
                  <a:cxn ang="0">
                    <a:pos x="T6" y="T7"/>
                  </a:cxn>
                </a:cxnLst>
                <a:rect l="0" t="0" r="r" b="b"/>
                <a:pathLst>
                  <a:path w="359" h="359">
                    <a:moveTo>
                      <a:pt x="0" y="359"/>
                    </a:moveTo>
                    <a:lnTo>
                      <a:pt x="359" y="0"/>
                    </a:lnTo>
                    <a:lnTo>
                      <a:pt x="359" y="359"/>
                    </a:lnTo>
                    <a:lnTo>
                      <a:pt x="0" y="35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42" name="Freeform 50"/>
              <p:cNvSpPr>
                <a:spLocks/>
              </p:cNvSpPr>
              <p:nvPr userDrawn="1"/>
            </p:nvSpPr>
            <p:spPr bwMode="auto">
              <a:xfrm>
                <a:off x="5776913" y="3484563"/>
                <a:ext cx="565150" cy="563563"/>
              </a:xfrm>
              <a:custGeom>
                <a:avLst/>
                <a:gdLst>
                  <a:gd name="T0" fmla="*/ 0 w 356"/>
                  <a:gd name="T1" fmla="*/ 355 h 355"/>
                  <a:gd name="T2" fmla="*/ 356 w 356"/>
                  <a:gd name="T3" fmla="*/ 0 h 355"/>
                  <a:gd name="T4" fmla="*/ 356 w 356"/>
                  <a:gd name="T5" fmla="*/ 355 h 355"/>
                  <a:gd name="T6" fmla="*/ 0 w 356"/>
                  <a:gd name="T7" fmla="*/ 355 h 355"/>
                </a:gdLst>
                <a:ahLst/>
                <a:cxnLst>
                  <a:cxn ang="0">
                    <a:pos x="T0" y="T1"/>
                  </a:cxn>
                  <a:cxn ang="0">
                    <a:pos x="T2" y="T3"/>
                  </a:cxn>
                  <a:cxn ang="0">
                    <a:pos x="T4" y="T5"/>
                  </a:cxn>
                  <a:cxn ang="0">
                    <a:pos x="T6" y="T7"/>
                  </a:cxn>
                </a:cxnLst>
                <a:rect l="0" t="0" r="r" b="b"/>
                <a:pathLst>
                  <a:path w="356" h="355">
                    <a:moveTo>
                      <a:pt x="0" y="355"/>
                    </a:moveTo>
                    <a:lnTo>
                      <a:pt x="356" y="0"/>
                    </a:lnTo>
                    <a:lnTo>
                      <a:pt x="356" y="355"/>
                    </a:lnTo>
                    <a:lnTo>
                      <a:pt x="0" y="35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43" name="Freeform 52"/>
              <p:cNvSpPr>
                <a:spLocks/>
              </p:cNvSpPr>
              <p:nvPr userDrawn="1"/>
            </p:nvSpPr>
            <p:spPr bwMode="auto">
              <a:xfrm>
                <a:off x="10317163" y="5181600"/>
                <a:ext cx="565150" cy="569913"/>
              </a:xfrm>
              <a:custGeom>
                <a:avLst/>
                <a:gdLst>
                  <a:gd name="T0" fmla="*/ 0 w 356"/>
                  <a:gd name="T1" fmla="*/ 359 h 359"/>
                  <a:gd name="T2" fmla="*/ 356 w 356"/>
                  <a:gd name="T3" fmla="*/ 359 h 359"/>
                  <a:gd name="T4" fmla="*/ 0 w 356"/>
                  <a:gd name="T5" fmla="*/ 0 h 359"/>
                  <a:gd name="T6" fmla="*/ 0 w 356"/>
                  <a:gd name="T7" fmla="*/ 359 h 359"/>
                </a:gdLst>
                <a:ahLst/>
                <a:cxnLst>
                  <a:cxn ang="0">
                    <a:pos x="T0" y="T1"/>
                  </a:cxn>
                  <a:cxn ang="0">
                    <a:pos x="T2" y="T3"/>
                  </a:cxn>
                  <a:cxn ang="0">
                    <a:pos x="T4" y="T5"/>
                  </a:cxn>
                  <a:cxn ang="0">
                    <a:pos x="T6" y="T7"/>
                  </a:cxn>
                </a:cxnLst>
                <a:rect l="0" t="0" r="r" b="b"/>
                <a:pathLst>
                  <a:path w="356" h="359">
                    <a:moveTo>
                      <a:pt x="0" y="359"/>
                    </a:moveTo>
                    <a:lnTo>
                      <a:pt x="356" y="359"/>
                    </a:lnTo>
                    <a:lnTo>
                      <a:pt x="0" y="0"/>
                    </a:lnTo>
                    <a:lnTo>
                      <a:pt x="0" y="35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44" name="Freeform 53"/>
              <p:cNvSpPr>
                <a:spLocks/>
              </p:cNvSpPr>
              <p:nvPr userDrawn="1"/>
            </p:nvSpPr>
            <p:spPr bwMode="auto">
              <a:xfrm>
                <a:off x="10882313" y="5181600"/>
                <a:ext cx="569913" cy="569913"/>
              </a:xfrm>
              <a:custGeom>
                <a:avLst/>
                <a:gdLst>
                  <a:gd name="T0" fmla="*/ 359 w 359"/>
                  <a:gd name="T1" fmla="*/ 359 h 359"/>
                  <a:gd name="T2" fmla="*/ 359 w 359"/>
                  <a:gd name="T3" fmla="*/ 0 h 359"/>
                  <a:gd name="T4" fmla="*/ 0 w 359"/>
                  <a:gd name="T5" fmla="*/ 359 h 359"/>
                  <a:gd name="T6" fmla="*/ 359 w 359"/>
                  <a:gd name="T7" fmla="*/ 359 h 359"/>
                </a:gdLst>
                <a:ahLst/>
                <a:cxnLst>
                  <a:cxn ang="0">
                    <a:pos x="T0" y="T1"/>
                  </a:cxn>
                  <a:cxn ang="0">
                    <a:pos x="T2" y="T3"/>
                  </a:cxn>
                  <a:cxn ang="0">
                    <a:pos x="T4" y="T5"/>
                  </a:cxn>
                  <a:cxn ang="0">
                    <a:pos x="T6" y="T7"/>
                  </a:cxn>
                </a:cxnLst>
                <a:rect l="0" t="0" r="r" b="b"/>
                <a:pathLst>
                  <a:path w="359" h="359">
                    <a:moveTo>
                      <a:pt x="359" y="359"/>
                    </a:moveTo>
                    <a:lnTo>
                      <a:pt x="359" y="0"/>
                    </a:lnTo>
                    <a:lnTo>
                      <a:pt x="0" y="359"/>
                    </a:lnTo>
                    <a:lnTo>
                      <a:pt x="359" y="35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45" name="Freeform 55"/>
              <p:cNvSpPr>
                <a:spLocks/>
              </p:cNvSpPr>
              <p:nvPr userDrawn="1"/>
            </p:nvSpPr>
            <p:spPr bwMode="auto">
              <a:xfrm>
                <a:off x="9182100" y="6323013"/>
                <a:ext cx="565150" cy="563563"/>
              </a:xfrm>
              <a:custGeom>
                <a:avLst/>
                <a:gdLst>
                  <a:gd name="T0" fmla="*/ 356 w 356"/>
                  <a:gd name="T1" fmla="*/ 0 h 355"/>
                  <a:gd name="T2" fmla="*/ 0 w 356"/>
                  <a:gd name="T3" fmla="*/ 0 h 355"/>
                  <a:gd name="T4" fmla="*/ 356 w 356"/>
                  <a:gd name="T5" fmla="*/ 355 h 355"/>
                  <a:gd name="T6" fmla="*/ 356 w 356"/>
                  <a:gd name="T7" fmla="*/ 0 h 355"/>
                </a:gdLst>
                <a:ahLst/>
                <a:cxnLst>
                  <a:cxn ang="0">
                    <a:pos x="T0" y="T1"/>
                  </a:cxn>
                  <a:cxn ang="0">
                    <a:pos x="T2" y="T3"/>
                  </a:cxn>
                  <a:cxn ang="0">
                    <a:pos x="T4" y="T5"/>
                  </a:cxn>
                  <a:cxn ang="0">
                    <a:pos x="T6" y="T7"/>
                  </a:cxn>
                </a:cxnLst>
                <a:rect l="0" t="0" r="r" b="b"/>
                <a:pathLst>
                  <a:path w="356" h="355">
                    <a:moveTo>
                      <a:pt x="356" y="0"/>
                    </a:moveTo>
                    <a:lnTo>
                      <a:pt x="0" y="0"/>
                    </a:lnTo>
                    <a:lnTo>
                      <a:pt x="356" y="355"/>
                    </a:lnTo>
                    <a:lnTo>
                      <a:pt x="356"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46" name="Freeform 245"/>
              <p:cNvSpPr>
                <a:spLocks/>
              </p:cNvSpPr>
              <p:nvPr userDrawn="1"/>
            </p:nvSpPr>
            <p:spPr bwMode="auto">
              <a:xfrm>
                <a:off x="12017375" y="6323013"/>
                <a:ext cx="174625" cy="563563"/>
              </a:xfrm>
              <a:custGeom>
                <a:avLst/>
                <a:gdLst>
                  <a:gd name="connsiteX0" fmla="*/ 0 w 174625"/>
                  <a:gd name="connsiteY0" fmla="*/ 0 h 563563"/>
                  <a:gd name="connsiteX1" fmla="*/ 174625 w 174625"/>
                  <a:gd name="connsiteY1" fmla="*/ 0 h 563563"/>
                  <a:gd name="connsiteX2" fmla="*/ 174625 w 174625"/>
                  <a:gd name="connsiteY2" fmla="*/ 390884 h 563563"/>
                  <a:gd name="connsiteX3" fmla="*/ 0 w 174625"/>
                  <a:gd name="connsiteY3" fmla="*/ 563563 h 563563"/>
                </a:gdLst>
                <a:ahLst/>
                <a:cxnLst>
                  <a:cxn ang="0">
                    <a:pos x="connsiteX0" y="connsiteY0"/>
                  </a:cxn>
                  <a:cxn ang="0">
                    <a:pos x="connsiteX1" y="connsiteY1"/>
                  </a:cxn>
                  <a:cxn ang="0">
                    <a:pos x="connsiteX2" y="connsiteY2"/>
                  </a:cxn>
                  <a:cxn ang="0">
                    <a:pos x="connsiteX3" y="connsiteY3"/>
                  </a:cxn>
                </a:cxnLst>
                <a:rect l="l" t="t" r="r" b="b"/>
                <a:pathLst>
                  <a:path w="174625" h="563563">
                    <a:moveTo>
                      <a:pt x="0" y="0"/>
                    </a:moveTo>
                    <a:lnTo>
                      <a:pt x="174625" y="0"/>
                    </a:lnTo>
                    <a:lnTo>
                      <a:pt x="174625" y="390884"/>
                    </a:lnTo>
                    <a:lnTo>
                      <a:pt x="0" y="56356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endParaRPr lang="en-GB" dirty="0"/>
              </a:p>
            </p:txBody>
          </p:sp>
          <p:sp>
            <p:nvSpPr>
              <p:cNvPr id="247" name="Freeform 58"/>
              <p:cNvSpPr>
                <a:spLocks/>
              </p:cNvSpPr>
              <p:nvPr userDrawn="1"/>
            </p:nvSpPr>
            <p:spPr bwMode="auto">
              <a:xfrm>
                <a:off x="9182100" y="1216025"/>
                <a:ext cx="1135063" cy="563563"/>
              </a:xfrm>
              <a:custGeom>
                <a:avLst/>
                <a:gdLst>
                  <a:gd name="T0" fmla="*/ 356 w 715"/>
                  <a:gd name="T1" fmla="*/ 0 h 355"/>
                  <a:gd name="T2" fmla="*/ 0 w 715"/>
                  <a:gd name="T3" fmla="*/ 355 h 355"/>
                  <a:gd name="T4" fmla="*/ 715 w 715"/>
                  <a:gd name="T5" fmla="*/ 355 h 355"/>
                  <a:gd name="T6" fmla="*/ 356 w 715"/>
                  <a:gd name="T7" fmla="*/ 0 h 355"/>
                </a:gdLst>
                <a:ahLst/>
                <a:cxnLst>
                  <a:cxn ang="0">
                    <a:pos x="T0" y="T1"/>
                  </a:cxn>
                  <a:cxn ang="0">
                    <a:pos x="T2" y="T3"/>
                  </a:cxn>
                  <a:cxn ang="0">
                    <a:pos x="T4" y="T5"/>
                  </a:cxn>
                  <a:cxn ang="0">
                    <a:pos x="T6" y="T7"/>
                  </a:cxn>
                </a:cxnLst>
                <a:rect l="0" t="0" r="r" b="b"/>
                <a:pathLst>
                  <a:path w="715" h="355">
                    <a:moveTo>
                      <a:pt x="356" y="0"/>
                    </a:moveTo>
                    <a:lnTo>
                      <a:pt x="0" y="355"/>
                    </a:lnTo>
                    <a:lnTo>
                      <a:pt x="715" y="355"/>
                    </a:lnTo>
                    <a:lnTo>
                      <a:pt x="356"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48" name="Freeform 247"/>
              <p:cNvSpPr>
                <a:spLocks/>
              </p:cNvSpPr>
              <p:nvPr userDrawn="1"/>
            </p:nvSpPr>
            <p:spPr bwMode="auto">
              <a:xfrm>
                <a:off x="11452225" y="1216025"/>
                <a:ext cx="739775" cy="563563"/>
              </a:xfrm>
              <a:custGeom>
                <a:avLst/>
                <a:gdLst>
                  <a:gd name="connsiteX0" fmla="*/ 565150 w 739775"/>
                  <a:gd name="connsiteY0" fmla="*/ 0 h 563563"/>
                  <a:gd name="connsiteX1" fmla="*/ 739775 w 739775"/>
                  <a:gd name="connsiteY1" fmla="*/ 172680 h 563563"/>
                  <a:gd name="connsiteX2" fmla="*/ 739775 w 739775"/>
                  <a:gd name="connsiteY2" fmla="*/ 563563 h 563563"/>
                  <a:gd name="connsiteX3" fmla="*/ 0 w 739775"/>
                  <a:gd name="connsiteY3" fmla="*/ 563563 h 563563"/>
                </a:gdLst>
                <a:ahLst/>
                <a:cxnLst>
                  <a:cxn ang="0">
                    <a:pos x="connsiteX0" y="connsiteY0"/>
                  </a:cxn>
                  <a:cxn ang="0">
                    <a:pos x="connsiteX1" y="connsiteY1"/>
                  </a:cxn>
                  <a:cxn ang="0">
                    <a:pos x="connsiteX2" y="connsiteY2"/>
                  </a:cxn>
                  <a:cxn ang="0">
                    <a:pos x="connsiteX3" y="connsiteY3"/>
                  </a:cxn>
                </a:cxnLst>
                <a:rect l="l" t="t" r="r" b="b"/>
                <a:pathLst>
                  <a:path w="739775" h="563563">
                    <a:moveTo>
                      <a:pt x="565150" y="0"/>
                    </a:moveTo>
                    <a:lnTo>
                      <a:pt x="739775" y="172680"/>
                    </a:lnTo>
                    <a:lnTo>
                      <a:pt x="739775" y="563563"/>
                    </a:lnTo>
                    <a:lnTo>
                      <a:pt x="0" y="563563"/>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endParaRPr lang="en-GB" dirty="0"/>
              </a:p>
            </p:txBody>
          </p:sp>
          <p:sp>
            <p:nvSpPr>
              <p:cNvPr id="249" name="Freeform 61"/>
              <p:cNvSpPr>
                <a:spLocks/>
              </p:cNvSpPr>
              <p:nvPr userDrawn="1"/>
            </p:nvSpPr>
            <p:spPr bwMode="auto">
              <a:xfrm>
                <a:off x="5207000" y="5181600"/>
                <a:ext cx="569913" cy="1141413"/>
              </a:xfrm>
              <a:custGeom>
                <a:avLst/>
                <a:gdLst>
                  <a:gd name="T0" fmla="*/ 0 w 359"/>
                  <a:gd name="T1" fmla="*/ 359 h 719"/>
                  <a:gd name="T2" fmla="*/ 359 w 359"/>
                  <a:gd name="T3" fmla="*/ 719 h 719"/>
                  <a:gd name="T4" fmla="*/ 359 w 359"/>
                  <a:gd name="T5" fmla="*/ 0 h 719"/>
                  <a:gd name="T6" fmla="*/ 0 w 359"/>
                  <a:gd name="T7" fmla="*/ 359 h 719"/>
                </a:gdLst>
                <a:ahLst/>
                <a:cxnLst>
                  <a:cxn ang="0">
                    <a:pos x="T0" y="T1"/>
                  </a:cxn>
                  <a:cxn ang="0">
                    <a:pos x="T2" y="T3"/>
                  </a:cxn>
                  <a:cxn ang="0">
                    <a:pos x="T4" y="T5"/>
                  </a:cxn>
                  <a:cxn ang="0">
                    <a:pos x="T6" y="T7"/>
                  </a:cxn>
                </a:cxnLst>
                <a:rect l="0" t="0" r="r" b="b"/>
                <a:pathLst>
                  <a:path w="359" h="719">
                    <a:moveTo>
                      <a:pt x="0" y="359"/>
                    </a:moveTo>
                    <a:lnTo>
                      <a:pt x="359" y="719"/>
                    </a:lnTo>
                    <a:lnTo>
                      <a:pt x="359" y="0"/>
                    </a:lnTo>
                    <a:lnTo>
                      <a:pt x="0" y="35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50" name="Freeform 62"/>
              <p:cNvSpPr>
                <a:spLocks/>
              </p:cNvSpPr>
              <p:nvPr userDrawn="1"/>
            </p:nvSpPr>
            <p:spPr bwMode="auto">
              <a:xfrm>
                <a:off x="10317163" y="3484563"/>
                <a:ext cx="1135063" cy="563563"/>
              </a:xfrm>
              <a:custGeom>
                <a:avLst/>
                <a:gdLst>
                  <a:gd name="T0" fmla="*/ 356 w 715"/>
                  <a:gd name="T1" fmla="*/ 355 h 355"/>
                  <a:gd name="T2" fmla="*/ 715 w 715"/>
                  <a:gd name="T3" fmla="*/ 0 h 355"/>
                  <a:gd name="T4" fmla="*/ 0 w 715"/>
                  <a:gd name="T5" fmla="*/ 0 h 355"/>
                  <a:gd name="T6" fmla="*/ 356 w 715"/>
                  <a:gd name="T7" fmla="*/ 355 h 355"/>
                </a:gdLst>
                <a:ahLst/>
                <a:cxnLst>
                  <a:cxn ang="0">
                    <a:pos x="T0" y="T1"/>
                  </a:cxn>
                  <a:cxn ang="0">
                    <a:pos x="T2" y="T3"/>
                  </a:cxn>
                  <a:cxn ang="0">
                    <a:pos x="T4" y="T5"/>
                  </a:cxn>
                  <a:cxn ang="0">
                    <a:pos x="T6" y="T7"/>
                  </a:cxn>
                </a:cxnLst>
                <a:rect l="0" t="0" r="r" b="b"/>
                <a:pathLst>
                  <a:path w="715" h="355">
                    <a:moveTo>
                      <a:pt x="356" y="355"/>
                    </a:moveTo>
                    <a:lnTo>
                      <a:pt x="715" y="0"/>
                    </a:lnTo>
                    <a:lnTo>
                      <a:pt x="0" y="0"/>
                    </a:lnTo>
                    <a:lnTo>
                      <a:pt x="356" y="355"/>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51" name="Freeform 250"/>
              <p:cNvSpPr>
                <a:spLocks/>
              </p:cNvSpPr>
              <p:nvPr userDrawn="1"/>
            </p:nvSpPr>
            <p:spPr bwMode="auto">
              <a:xfrm>
                <a:off x="7477125" y="6323013"/>
                <a:ext cx="560228" cy="553986"/>
              </a:xfrm>
              <a:custGeom>
                <a:avLst/>
                <a:gdLst>
                  <a:gd name="connsiteX0" fmla="*/ 0 w 560228"/>
                  <a:gd name="connsiteY0" fmla="*/ 0 h 553986"/>
                  <a:gd name="connsiteX1" fmla="*/ 560228 w 560228"/>
                  <a:gd name="connsiteY1" fmla="*/ 553986 h 553986"/>
                  <a:gd name="connsiteX2" fmla="*/ 0 w 560228"/>
                  <a:gd name="connsiteY2" fmla="*/ 553986 h 553986"/>
                </a:gdLst>
                <a:ahLst/>
                <a:cxnLst>
                  <a:cxn ang="0">
                    <a:pos x="connsiteX0" y="connsiteY0"/>
                  </a:cxn>
                  <a:cxn ang="0">
                    <a:pos x="connsiteX1" y="connsiteY1"/>
                  </a:cxn>
                  <a:cxn ang="0">
                    <a:pos x="connsiteX2" y="connsiteY2"/>
                  </a:cxn>
                </a:cxnLst>
                <a:rect l="l" t="t" r="r" b="b"/>
                <a:pathLst>
                  <a:path w="560228" h="553986">
                    <a:moveTo>
                      <a:pt x="0" y="0"/>
                    </a:moveTo>
                    <a:lnTo>
                      <a:pt x="560228" y="553986"/>
                    </a:lnTo>
                    <a:lnTo>
                      <a:pt x="0" y="553986"/>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endParaRPr lang="en-GB" dirty="0"/>
              </a:p>
            </p:txBody>
          </p:sp>
          <p:sp>
            <p:nvSpPr>
              <p:cNvPr id="252" name="Freeform 64"/>
              <p:cNvSpPr>
                <a:spLocks/>
              </p:cNvSpPr>
              <p:nvPr userDrawn="1"/>
            </p:nvSpPr>
            <p:spPr bwMode="auto">
              <a:xfrm>
                <a:off x="8326438" y="2635250"/>
                <a:ext cx="1420813" cy="1412875"/>
              </a:xfrm>
              <a:custGeom>
                <a:avLst/>
                <a:gdLst>
                  <a:gd name="T0" fmla="*/ 895 w 895"/>
                  <a:gd name="T1" fmla="*/ 890 h 890"/>
                  <a:gd name="T2" fmla="*/ 539 w 895"/>
                  <a:gd name="T3" fmla="*/ 890 h 890"/>
                  <a:gd name="T4" fmla="*/ 0 w 895"/>
                  <a:gd name="T5" fmla="*/ 355 h 890"/>
                  <a:gd name="T6" fmla="*/ 0 w 895"/>
                  <a:gd name="T7" fmla="*/ 0 h 890"/>
                  <a:gd name="T8" fmla="*/ 895 w 895"/>
                  <a:gd name="T9" fmla="*/ 890 h 890"/>
                </a:gdLst>
                <a:ahLst/>
                <a:cxnLst>
                  <a:cxn ang="0">
                    <a:pos x="T0" y="T1"/>
                  </a:cxn>
                  <a:cxn ang="0">
                    <a:pos x="T2" y="T3"/>
                  </a:cxn>
                  <a:cxn ang="0">
                    <a:pos x="T4" y="T5"/>
                  </a:cxn>
                  <a:cxn ang="0">
                    <a:pos x="T6" y="T7"/>
                  </a:cxn>
                  <a:cxn ang="0">
                    <a:pos x="T8" y="T9"/>
                  </a:cxn>
                </a:cxnLst>
                <a:rect l="0" t="0" r="r" b="b"/>
                <a:pathLst>
                  <a:path w="895" h="890">
                    <a:moveTo>
                      <a:pt x="895" y="890"/>
                    </a:moveTo>
                    <a:lnTo>
                      <a:pt x="539" y="890"/>
                    </a:lnTo>
                    <a:lnTo>
                      <a:pt x="0" y="355"/>
                    </a:lnTo>
                    <a:lnTo>
                      <a:pt x="0" y="0"/>
                    </a:lnTo>
                    <a:lnTo>
                      <a:pt x="895" y="89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53" name="Freeform 65"/>
              <p:cNvSpPr>
                <a:spLocks/>
              </p:cNvSpPr>
              <p:nvPr userDrawn="1"/>
            </p:nvSpPr>
            <p:spPr bwMode="auto">
              <a:xfrm>
                <a:off x="6627813" y="4332288"/>
                <a:ext cx="1419225" cy="1419225"/>
              </a:xfrm>
              <a:custGeom>
                <a:avLst/>
                <a:gdLst>
                  <a:gd name="T0" fmla="*/ 0 w 894"/>
                  <a:gd name="T1" fmla="*/ 0 h 894"/>
                  <a:gd name="T2" fmla="*/ 355 w 894"/>
                  <a:gd name="T3" fmla="*/ 0 h 894"/>
                  <a:gd name="T4" fmla="*/ 894 w 894"/>
                  <a:gd name="T5" fmla="*/ 535 h 894"/>
                  <a:gd name="T6" fmla="*/ 894 w 894"/>
                  <a:gd name="T7" fmla="*/ 894 h 894"/>
                  <a:gd name="T8" fmla="*/ 0 w 894"/>
                  <a:gd name="T9" fmla="*/ 0 h 894"/>
                </a:gdLst>
                <a:ahLst/>
                <a:cxnLst>
                  <a:cxn ang="0">
                    <a:pos x="T0" y="T1"/>
                  </a:cxn>
                  <a:cxn ang="0">
                    <a:pos x="T2" y="T3"/>
                  </a:cxn>
                  <a:cxn ang="0">
                    <a:pos x="T4" y="T5"/>
                  </a:cxn>
                  <a:cxn ang="0">
                    <a:pos x="T6" y="T7"/>
                  </a:cxn>
                  <a:cxn ang="0">
                    <a:pos x="T8" y="T9"/>
                  </a:cxn>
                </a:cxnLst>
                <a:rect l="0" t="0" r="r" b="b"/>
                <a:pathLst>
                  <a:path w="894" h="894">
                    <a:moveTo>
                      <a:pt x="0" y="0"/>
                    </a:moveTo>
                    <a:lnTo>
                      <a:pt x="355" y="0"/>
                    </a:lnTo>
                    <a:lnTo>
                      <a:pt x="894" y="535"/>
                    </a:lnTo>
                    <a:lnTo>
                      <a:pt x="894" y="894"/>
                    </a:lnTo>
                    <a:lnTo>
                      <a:pt x="0" y="0"/>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GB" dirty="0"/>
              </a:p>
            </p:txBody>
          </p:sp>
          <p:sp>
            <p:nvSpPr>
              <p:cNvPr id="254" name="Freeform 253"/>
              <p:cNvSpPr>
                <a:spLocks/>
              </p:cNvSpPr>
              <p:nvPr userDrawn="1"/>
            </p:nvSpPr>
            <p:spPr bwMode="auto">
              <a:xfrm>
                <a:off x="12017375" y="3874476"/>
                <a:ext cx="174625" cy="173649"/>
              </a:xfrm>
              <a:custGeom>
                <a:avLst/>
                <a:gdLst>
                  <a:gd name="connsiteX0" fmla="*/ 174625 w 174625"/>
                  <a:gd name="connsiteY0" fmla="*/ 0 h 173649"/>
                  <a:gd name="connsiteX1" fmla="*/ 174625 w 174625"/>
                  <a:gd name="connsiteY1" fmla="*/ 173649 h 173649"/>
                  <a:gd name="connsiteX2" fmla="*/ 0 w 174625"/>
                  <a:gd name="connsiteY2" fmla="*/ 173649 h 173649"/>
                </a:gdLst>
                <a:ahLst/>
                <a:cxnLst>
                  <a:cxn ang="0">
                    <a:pos x="connsiteX0" y="connsiteY0"/>
                  </a:cxn>
                  <a:cxn ang="0">
                    <a:pos x="connsiteX1" y="connsiteY1"/>
                  </a:cxn>
                  <a:cxn ang="0">
                    <a:pos x="connsiteX2" y="connsiteY2"/>
                  </a:cxn>
                </a:cxnLst>
                <a:rect l="l" t="t" r="r" b="b"/>
                <a:pathLst>
                  <a:path w="174625" h="173649">
                    <a:moveTo>
                      <a:pt x="174625" y="0"/>
                    </a:moveTo>
                    <a:lnTo>
                      <a:pt x="174625" y="173649"/>
                    </a:lnTo>
                    <a:lnTo>
                      <a:pt x="0" y="173649"/>
                    </a:lnTo>
                    <a:close/>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noAutofit/>
              </a:bodyPr>
              <a:lstStyle/>
              <a:p>
                <a:endParaRPr lang="en-GB" dirty="0"/>
              </a:p>
            </p:txBody>
          </p:sp>
        </p:grpSp>
        <p:sp>
          <p:nvSpPr>
            <p:cNvPr id="206" name="Rectangle 205"/>
            <p:cNvSpPr/>
            <p:nvPr userDrawn="1"/>
          </p:nvSpPr>
          <p:spPr>
            <a:xfrm>
              <a:off x="-2227945" y="1285143"/>
              <a:ext cx="2105063" cy="461665"/>
            </a:xfrm>
            <a:prstGeom prst="rect">
              <a:avLst/>
            </a:prstGeom>
          </p:spPr>
          <p:txBody>
            <a:bodyPr wrap="none">
              <a:spAutoFit/>
            </a:bodyPr>
            <a:lstStyle/>
            <a:p>
              <a:pPr algn="l"/>
              <a:r>
                <a:rPr lang="en-GB" sz="1200" b="1" kern="1200" spc="0" baseline="0" dirty="0">
                  <a:solidFill>
                    <a:schemeClr val="bg2"/>
                  </a:solidFill>
                  <a:latin typeface="+mj-lt"/>
                  <a:ea typeface="+mj-ea"/>
                  <a:cs typeface="+mj-cs"/>
                </a:rPr>
                <a:t>Adding the Presentation</a:t>
              </a:r>
              <a:br>
                <a:rPr lang="en-GB" sz="1200" b="1" kern="1200" spc="0" baseline="0" dirty="0">
                  <a:solidFill>
                    <a:schemeClr val="bg2"/>
                  </a:solidFill>
                  <a:latin typeface="+mj-lt"/>
                  <a:ea typeface="+mj-ea"/>
                  <a:cs typeface="+mj-cs"/>
                </a:rPr>
              </a:br>
              <a:r>
                <a:rPr lang="en-GB" sz="1200" b="1" kern="1200" spc="0" baseline="0" dirty="0">
                  <a:solidFill>
                    <a:schemeClr val="bg2"/>
                  </a:solidFill>
                  <a:latin typeface="+mj-lt"/>
                  <a:ea typeface="+mj-ea"/>
                  <a:cs typeface="+mj-cs"/>
                </a:rPr>
                <a:t>Title to all slides</a:t>
              </a:r>
            </a:p>
          </p:txBody>
        </p:sp>
        <p:sp>
          <p:nvSpPr>
            <p:cNvPr id="207" name="Rectangle 206"/>
            <p:cNvSpPr/>
            <p:nvPr userDrawn="1"/>
          </p:nvSpPr>
          <p:spPr>
            <a:xfrm>
              <a:off x="-2227945" y="1693944"/>
              <a:ext cx="2016698" cy="2123658"/>
            </a:xfrm>
            <a:prstGeom prst="rect">
              <a:avLst/>
            </a:prstGeom>
          </p:spPr>
          <p:txBody>
            <a:bodyPr wrap="square">
              <a:spAutoFit/>
            </a:bodyPr>
            <a:lstStyle/>
            <a:p>
              <a:pPr marL="228600" indent="-228600" algn="l">
                <a:buAutoNum type="arabicPeriod"/>
              </a:pPr>
              <a:r>
                <a:rPr lang="en-GB" sz="1200" dirty="0"/>
                <a:t>Click</a:t>
              </a:r>
              <a:r>
                <a:rPr lang="en-GB" sz="1200" baseline="0" dirty="0"/>
                <a:t> Insert in the Ribbon</a:t>
              </a:r>
            </a:p>
            <a:p>
              <a:pPr marL="228600" indent="-228600" algn="l">
                <a:buAutoNum type="arabicPeriod"/>
              </a:pPr>
              <a:r>
                <a:rPr lang="en-GB" sz="1200" baseline="0" dirty="0"/>
                <a:t>Click Header &amp; Footer</a:t>
              </a:r>
            </a:p>
            <a:p>
              <a:pPr marL="228600" indent="-228600" algn="l">
                <a:buAutoNum type="arabicPeriod"/>
              </a:pPr>
              <a:r>
                <a:rPr lang="en-GB" sz="1200" dirty="0"/>
                <a:t>Check the tick box next to ‘Footer’</a:t>
              </a:r>
            </a:p>
            <a:p>
              <a:pPr marL="228600" indent="-228600" algn="l">
                <a:buAutoNum type="arabicPeriod"/>
              </a:pPr>
              <a:r>
                <a:rPr lang="en-GB" sz="1200" dirty="0"/>
                <a:t>In the box directly below it, type in the Presentation title as you would like it to appear on the bottom left</a:t>
              </a:r>
              <a:r>
                <a:rPr lang="en-GB" sz="1200" baseline="0" dirty="0"/>
                <a:t> corner of the slides.</a:t>
              </a:r>
            </a:p>
            <a:p>
              <a:pPr marL="228600" indent="-228600" algn="l">
                <a:buAutoNum type="arabicPeriod"/>
              </a:pPr>
              <a:r>
                <a:rPr lang="en-GB" sz="1200" baseline="0" dirty="0"/>
                <a:t>Then click ‘Apply to All’</a:t>
              </a:r>
            </a:p>
          </p:txBody>
        </p:sp>
      </p:grpSp>
      <p:pic>
        <p:nvPicPr>
          <p:cNvPr id="179" name="Picture 178"/>
          <p:cNvPicPr>
            <a:picLocks noChangeAspect="1"/>
          </p:cNvPicPr>
          <p:nvPr userDrawn="1"/>
        </p:nvPicPr>
        <p:blipFill>
          <a:blip r:embed="rId2"/>
          <a:stretch>
            <a:fillRect/>
          </a:stretch>
        </p:blipFill>
        <p:spPr>
          <a:xfrm>
            <a:off x="914773" y="5307467"/>
            <a:ext cx="2427889" cy="890159"/>
          </a:xfrm>
          <a:prstGeom prst="rect">
            <a:avLst/>
          </a:prstGeom>
        </p:spPr>
      </p:pic>
      <p:sp>
        <p:nvSpPr>
          <p:cNvPr id="151" name="Subtitle 2"/>
          <p:cNvSpPr>
            <a:spLocks noGrp="1"/>
          </p:cNvSpPr>
          <p:nvPr>
            <p:ph type="subTitle" idx="1" hasCustomPrompt="1"/>
          </p:nvPr>
        </p:nvSpPr>
        <p:spPr>
          <a:xfrm>
            <a:off x="925266" y="3272165"/>
            <a:ext cx="5556216" cy="556637"/>
          </a:xfrm>
        </p:spPr>
        <p:txBody>
          <a:bodyPr>
            <a:noAutofit/>
          </a:bodyPr>
          <a:lstStyle>
            <a:lvl1pPr marL="0" indent="0" algn="l">
              <a:buNone/>
              <a:defRPr sz="2400" i="0">
                <a:solidFill>
                  <a:schemeClr val="tx2"/>
                </a:solidFill>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lvl="0"/>
            <a:r>
              <a:rPr lang="en-US" dirty="0"/>
              <a:t>[Presenter name] [Job title]</a:t>
            </a:r>
          </a:p>
        </p:txBody>
      </p:sp>
      <p:grpSp>
        <p:nvGrpSpPr>
          <p:cNvPr id="3" name="Group 2">
            <a:extLst>
              <a:ext uri="{FF2B5EF4-FFF2-40B4-BE49-F238E27FC236}">
                <a16:creationId xmlns:a16="http://schemas.microsoft.com/office/drawing/2014/main" id="{BBE3238F-A590-4AD3-9B6B-71F016B0AEE9}"/>
              </a:ext>
            </a:extLst>
          </p:cNvPr>
          <p:cNvGrpSpPr/>
          <p:nvPr userDrawn="1"/>
        </p:nvGrpSpPr>
        <p:grpSpPr>
          <a:xfrm>
            <a:off x="7127197" y="0"/>
            <a:ext cx="4841991" cy="6996866"/>
            <a:chOff x="8077200" y="0"/>
            <a:chExt cx="3897014" cy="5631340"/>
          </a:xfrm>
        </p:grpSpPr>
        <p:sp>
          <p:nvSpPr>
            <p:cNvPr id="60" name="Isosceles Triangle 59">
              <a:extLst>
                <a:ext uri="{FF2B5EF4-FFF2-40B4-BE49-F238E27FC236}">
                  <a16:creationId xmlns:a16="http://schemas.microsoft.com/office/drawing/2014/main" id="{5FFE8A2A-9DE6-4276-AF97-844303FA74C1}"/>
                </a:ext>
              </a:extLst>
            </p:cNvPr>
            <p:cNvSpPr/>
            <p:nvPr userDrawn="1"/>
          </p:nvSpPr>
          <p:spPr>
            <a:xfrm rot="10800000">
              <a:off x="8077200" y="0"/>
              <a:ext cx="2724150" cy="1371600"/>
            </a:xfrm>
            <a:prstGeom prst="triangle">
              <a:avLst/>
            </a:prstGeom>
            <a:solidFill>
              <a:srgbClr val="A8CA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1" name="Isosceles Triangle 60">
              <a:extLst>
                <a:ext uri="{FF2B5EF4-FFF2-40B4-BE49-F238E27FC236}">
                  <a16:creationId xmlns:a16="http://schemas.microsoft.com/office/drawing/2014/main" id="{BBA74A01-EEC8-460D-A67F-FB3C3F89AC67}"/>
                </a:ext>
              </a:extLst>
            </p:cNvPr>
            <p:cNvSpPr/>
            <p:nvPr userDrawn="1"/>
          </p:nvSpPr>
          <p:spPr>
            <a:xfrm rot="2700000">
              <a:off x="9418045" y="2577439"/>
              <a:ext cx="2038565" cy="1016818"/>
            </a:xfrm>
            <a:prstGeom prst="triangle">
              <a:avLst>
                <a:gd name="adj" fmla="val 49934"/>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62" name="Freeform 182">
              <a:extLst>
                <a:ext uri="{FF2B5EF4-FFF2-40B4-BE49-F238E27FC236}">
                  <a16:creationId xmlns:a16="http://schemas.microsoft.com/office/drawing/2014/main" id="{911DF5C0-CDA7-4A46-88D6-7C313AD6E3AB}"/>
                </a:ext>
              </a:extLst>
            </p:cNvPr>
            <p:cNvSpPr/>
            <p:nvPr userDrawn="1"/>
          </p:nvSpPr>
          <p:spPr>
            <a:xfrm rot="18897304">
              <a:off x="10027453" y="3684580"/>
              <a:ext cx="2917259" cy="976262"/>
            </a:xfrm>
            <a:custGeom>
              <a:avLst/>
              <a:gdLst>
                <a:gd name="connsiteX0" fmla="*/ 2917259 w 2917259"/>
                <a:gd name="connsiteY0" fmla="*/ 0 h 976262"/>
                <a:gd name="connsiteX1" fmla="*/ 1939465 w 2917259"/>
                <a:gd name="connsiteY1" fmla="*/ 976262 h 976262"/>
                <a:gd name="connsiteX2" fmla="*/ 0 w 2917259"/>
                <a:gd name="connsiteY2" fmla="*/ 976262 h 976262"/>
                <a:gd name="connsiteX3" fmla="*/ 0 w 2917259"/>
                <a:gd name="connsiteY3" fmla="*/ 975492 h 976262"/>
                <a:gd name="connsiteX4" fmla="*/ 977023 w 2917259"/>
                <a:gd name="connsiteY4" fmla="*/ 0 h 9762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917259" h="976262">
                  <a:moveTo>
                    <a:pt x="2917259" y="0"/>
                  </a:moveTo>
                  <a:lnTo>
                    <a:pt x="1939465" y="976262"/>
                  </a:lnTo>
                  <a:lnTo>
                    <a:pt x="0" y="976262"/>
                  </a:lnTo>
                  <a:lnTo>
                    <a:pt x="0" y="975492"/>
                  </a:lnTo>
                  <a:lnTo>
                    <a:pt x="977023" y="0"/>
                  </a:lnTo>
                  <a:close/>
                </a:path>
              </a:pathLst>
            </a:custGeom>
            <a:solidFill>
              <a:srgbClr val="A8CAE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grpSp>
      <p:sp>
        <p:nvSpPr>
          <p:cNvPr id="64" name="Picture Placeholder 23">
            <a:extLst>
              <a:ext uri="{FF2B5EF4-FFF2-40B4-BE49-F238E27FC236}">
                <a16:creationId xmlns:a16="http://schemas.microsoft.com/office/drawing/2014/main" id="{D2EC328F-25C5-498C-AF77-ADA3D3B40CCE}"/>
              </a:ext>
            </a:extLst>
          </p:cNvPr>
          <p:cNvSpPr>
            <a:spLocks noGrp="1"/>
          </p:cNvSpPr>
          <p:nvPr>
            <p:ph type="pic" sz="quarter" idx="10" hasCustomPrompt="1"/>
          </p:nvPr>
        </p:nvSpPr>
        <p:spPr>
          <a:xfrm>
            <a:off x="8806929" y="0"/>
            <a:ext cx="3372779" cy="3384199"/>
          </a:xfrm>
          <a:custGeom>
            <a:avLst/>
            <a:gdLst>
              <a:gd name="connsiteX0" fmla="*/ 1377368 w 2735397"/>
              <a:gd name="connsiteY0" fmla="*/ 0 h 2744659"/>
              <a:gd name="connsiteX1" fmla="*/ 1381798 w 2735397"/>
              <a:gd name="connsiteY1" fmla="*/ 0 h 2744659"/>
              <a:gd name="connsiteX2" fmla="*/ 2735397 w 2735397"/>
              <a:gd name="connsiteY2" fmla="*/ 1353599 h 2744659"/>
              <a:gd name="connsiteX3" fmla="*/ 2735397 w 2735397"/>
              <a:gd name="connsiteY3" fmla="*/ 1382634 h 2744659"/>
              <a:gd name="connsiteX4" fmla="*/ 1373372 w 2735397"/>
              <a:gd name="connsiteY4" fmla="*/ 2744659 h 2744659"/>
              <a:gd name="connsiteX5" fmla="*/ 0 w 2735397"/>
              <a:gd name="connsiteY5" fmla="*/ 1371287 h 2744659"/>
              <a:gd name="connsiteX6" fmla="*/ 396 w 2735397"/>
              <a:gd name="connsiteY6" fmla="*/ 1370891 h 2744659"/>
              <a:gd name="connsiteX7" fmla="*/ 1376615 w 2735397"/>
              <a:gd name="connsiteY7" fmla="*/ 1368317 h 27446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735397" h="2744659">
                <a:moveTo>
                  <a:pt x="1377368" y="0"/>
                </a:moveTo>
                <a:lnTo>
                  <a:pt x="1381798" y="0"/>
                </a:lnTo>
                <a:lnTo>
                  <a:pt x="2735397" y="1353599"/>
                </a:lnTo>
                <a:lnTo>
                  <a:pt x="2735397" y="1382634"/>
                </a:lnTo>
                <a:lnTo>
                  <a:pt x="1373372" y="2744659"/>
                </a:lnTo>
                <a:lnTo>
                  <a:pt x="0" y="1371287"/>
                </a:lnTo>
                <a:lnTo>
                  <a:pt x="396" y="1370891"/>
                </a:lnTo>
                <a:lnTo>
                  <a:pt x="1376615" y="1368317"/>
                </a:lnTo>
                <a:close/>
              </a:path>
            </a:pathLst>
          </a:custGeom>
          <a:solidFill>
            <a:srgbClr val="C8102E"/>
          </a:solidFill>
        </p:spPr>
        <p:txBody>
          <a:bodyPr wrap="square" lIns="468000" tIns="1584000" rIns="216000" anchor="t">
            <a:noAutofit/>
          </a:bodyPr>
          <a:lstStyle>
            <a:lvl1pPr marL="0" indent="0" algn="ctr">
              <a:buNone/>
              <a:defRPr sz="1600" baseline="0"/>
            </a:lvl1pPr>
          </a:lstStyle>
          <a:p>
            <a:r>
              <a:rPr lang="en-GB" dirty="0"/>
              <a:t> </a:t>
            </a:r>
          </a:p>
        </p:txBody>
      </p:sp>
    </p:spTree>
    <p:extLst>
      <p:ext uri="{BB962C8B-B14F-4D97-AF65-F5344CB8AC3E}">
        <p14:creationId xmlns:p14="http://schemas.microsoft.com/office/powerpoint/2010/main" val="34028956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 column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Slide Number Placeholder 2"/>
          <p:cNvSpPr>
            <a:spLocks noGrp="1"/>
          </p:cNvSpPr>
          <p:nvPr>
            <p:ph type="sldNum" sz="quarter" idx="10"/>
          </p:nvPr>
        </p:nvSpPr>
        <p:spPr/>
        <p:txBody>
          <a:bodyPr/>
          <a:lstStyle/>
          <a:p>
            <a:fld id="{48F63A3B-78C7-47BE-AE5E-E10140E04643}" type="slidenum">
              <a:rPr lang="en-US" smtClean="0"/>
              <a:pPr/>
              <a:t>‹#›</a:t>
            </a:fld>
            <a:endParaRPr lang="en-US" dirty="0"/>
          </a:p>
        </p:txBody>
      </p:sp>
      <p:sp>
        <p:nvSpPr>
          <p:cNvPr id="5" name="Content Placeholder 4"/>
          <p:cNvSpPr>
            <a:spLocks noGrp="1"/>
          </p:cNvSpPr>
          <p:nvPr>
            <p:ph sz="quarter" idx="11"/>
          </p:nvPr>
        </p:nvSpPr>
        <p:spPr>
          <a:xfrm>
            <a:off x="470664" y="1468954"/>
            <a:ext cx="11248035" cy="45724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96108605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Autofit/>
          </a:bodyPr>
          <a:lstStyle/>
          <a:p>
            <a:pPr lvl="0">
              <a:lnSpc>
                <a:spcPct val="80000"/>
              </a:lnSpc>
            </a:pPr>
            <a:r>
              <a:rPr lang="en-US" dirty="0"/>
              <a:t>Edit Master text styles</a:t>
            </a:r>
          </a:p>
          <a:p>
            <a:pPr lvl="1">
              <a:lnSpc>
                <a:spcPct val="80000"/>
              </a:lnSpc>
            </a:pPr>
            <a:r>
              <a:rPr lang="en-US" dirty="0"/>
              <a:t>Second level</a:t>
            </a:r>
          </a:p>
          <a:p>
            <a:pPr lvl="2">
              <a:lnSpc>
                <a:spcPct val="80000"/>
              </a:lnSpc>
            </a:pPr>
            <a:r>
              <a:rPr lang="en-US" dirty="0"/>
              <a:t>Third level</a:t>
            </a:r>
          </a:p>
          <a:p>
            <a:pPr lvl="3"/>
            <a:r>
              <a:rPr lang="en-US" dirty="0"/>
              <a:t>Fourth level</a:t>
            </a:r>
          </a:p>
          <a:p>
            <a:pPr lvl="4"/>
            <a:r>
              <a:rPr lang="en-US" dirty="0"/>
              <a:t>Fifth level</a:t>
            </a:r>
            <a:endParaRPr lang="en-GB"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r">
              <a:defRPr sz="1200" i="1">
                <a:solidFill>
                  <a:srgbClr val="A3A7AB"/>
                </a:solidFill>
              </a:defRPr>
            </a:lvl1pPr>
          </a:lstStyle>
          <a:p>
            <a:r>
              <a:rPr lang="en-GB" dirty="0"/>
              <a:t>ISF Summary - March 2021</a:t>
            </a: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EA8C77D-7A94-4010-8F51-40FC0BC86560}" type="slidenum">
              <a:rPr lang="en-GB" smtClean="0"/>
              <a:t>‹#›</a:t>
            </a:fld>
            <a:endParaRPr lang="en-GB" dirty="0"/>
          </a:p>
        </p:txBody>
      </p:sp>
    </p:spTree>
    <p:extLst>
      <p:ext uri="{BB962C8B-B14F-4D97-AF65-F5344CB8AC3E}">
        <p14:creationId xmlns:p14="http://schemas.microsoft.com/office/powerpoint/2010/main" val="3041068847"/>
      </p:ext>
    </p:extLst>
  </p:cSld>
  <p:clrMap bg1="lt1" tx1="dk1" bg2="lt2" tx2="dk2" accent1="accent1" accent2="accent2" accent3="accent3" accent4="accent4" accent5="accent5" accent6="accent6" hlink="hlink" folHlink="folHlink"/>
  <p:sldLayoutIdLst>
    <p:sldLayoutId id="2147483712" r:id="rId1"/>
    <p:sldLayoutId id="2147483676" r:id="rId2"/>
    <p:sldLayoutId id="2147483651" r:id="rId3"/>
    <p:sldLayoutId id="2147483713" r:id="rId4"/>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0" indent="0" algn="l" defTabSz="914400" rtl="0" eaLnBrk="1" latinLnBrk="0" hangingPunct="1">
        <a:lnSpc>
          <a:spcPct val="90000"/>
        </a:lnSpc>
        <a:spcBef>
          <a:spcPts val="0"/>
        </a:spcBef>
        <a:spcAft>
          <a:spcPts val="600"/>
        </a:spcAft>
        <a:buFont typeface="Arial" panose="020B0604020202020204" pitchFamily="34" charset="0"/>
        <a:buNone/>
        <a:defRPr lang="en-US" sz="1600" kern="1200" dirty="0">
          <a:solidFill>
            <a:schemeClr val="tx2"/>
          </a:solidFill>
          <a:latin typeface="Calibri" panose="020F0502020204030204" pitchFamily="34" charset="0"/>
          <a:ea typeface="+mn-ea"/>
          <a:cs typeface="+mn-cs"/>
        </a:defRPr>
      </a:lvl1pPr>
      <a:lvl2pPr marL="0" indent="0" algn="l" defTabSz="914400" rtl="0" eaLnBrk="1" latinLnBrk="0" hangingPunct="1">
        <a:lnSpc>
          <a:spcPct val="90000"/>
        </a:lnSpc>
        <a:spcBef>
          <a:spcPts val="0"/>
        </a:spcBef>
        <a:spcAft>
          <a:spcPts val="600"/>
        </a:spcAft>
        <a:buFont typeface="Arial" panose="020B0604020202020204" pitchFamily="34" charset="0"/>
        <a:buNone/>
        <a:defRPr lang="en-US" sz="1400" kern="1200" dirty="0">
          <a:solidFill>
            <a:schemeClr val="tx2"/>
          </a:solidFill>
          <a:latin typeface="Calibri" panose="020F0502020204030204" pitchFamily="34" charset="0"/>
          <a:ea typeface="+mn-ea"/>
          <a:cs typeface="+mn-cs"/>
        </a:defRPr>
      </a:lvl2pPr>
      <a:lvl3pPr marL="228600" indent="-228600" algn="l" defTabSz="914400" rtl="0" eaLnBrk="1" latinLnBrk="0" hangingPunct="1">
        <a:lnSpc>
          <a:spcPct val="90000"/>
        </a:lnSpc>
        <a:spcBef>
          <a:spcPts val="0"/>
        </a:spcBef>
        <a:spcAft>
          <a:spcPts val="600"/>
        </a:spcAft>
        <a:buSzPct val="80000"/>
        <a:buFont typeface="Wingdings" panose="05000000000000000000" pitchFamily="2" charset="2"/>
        <a:buChar char="§"/>
        <a:defRPr lang="en-US" sz="1400" kern="1200" dirty="0">
          <a:solidFill>
            <a:schemeClr val="tx2"/>
          </a:solidFill>
          <a:latin typeface="Calibri" panose="020F0502020204030204" pitchFamily="34" charset="0"/>
          <a:ea typeface="+mn-ea"/>
          <a:cs typeface="+mn-cs"/>
        </a:defRPr>
      </a:lvl3pPr>
      <a:lvl4pPr marL="228600" indent="-228600" algn="l" defTabSz="914400" rtl="0" eaLnBrk="1" latinLnBrk="0" hangingPunct="1">
        <a:lnSpc>
          <a:spcPct val="90000"/>
        </a:lnSpc>
        <a:spcBef>
          <a:spcPts val="0"/>
        </a:spcBef>
        <a:spcAft>
          <a:spcPts val="600"/>
        </a:spcAft>
        <a:buSzPct val="80000"/>
        <a:buFont typeface="Wingdings" panose="05000000000000000000" pitchFamily="2" charset="2"/>
        <a:buChar char="§"/>
        <a:defRPr lang="en-US" sz="1400" kern="1200" dirty="0">
          <a:solidFill>
            <a:schemeClr val="tx2"/>
          </a:solidFill>
          <a:latin typeface="Calibri" panose="020F0502020204030204" pitchFamily="34" charset="0"/>
          <a:ea typeface="+mn-ea"/>
          <a:cs typeface="+mn-cs"/>
        </a:defRPr>
      </a:lvl4pPr>
      <a:lvl5pPr marL="228600" indent="-228600" algn="l" defTabSz="914400" rtl="0" eaLnBrk="1" latinLnBrk="0" hangingPunct="1">
        <a:lnSpc>
          <a:spcPct val="90000"/>
        </a:lnSpc>
        <a:spcBef>
          <a:spcPts val="0"/>
        </a:spcBef>
        <a:spcAft>
          <a:spcPts val="600"/>
        </a:spcAft>
        <a:buSzPct val="80000"/>
        <a:buFont typeface="Wingdings" panose="05000000000000000000" pitchFamily="2" charset="2"/>
        <a:buChar char="§"/>
        <a:tabLst/>
        <a:defRPr lang="en-GB" sz="1400" kern="1200" dirty="0">
          <a:solidFill>
            <a:schemeClr val="tx2"/>
          </a:solidFill>
          <a:latin typeface="Calibri" panose="020F050202020403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551">
          <p15:clr>
            <a:srgbClr val="F26B43"/>
          </p15:clr>
        </p15:guide>
        <p15:guide id="2" pos="7129">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7.tmp"/><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0.tmp"/><Relationship Id="rId2" Type="http://schemas.openxmlformats.org/officeDocument/2006/relationships/image" Target="../media/image9.tmp"/><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935038" y="2670078"/>
            <a:ext cx="7354384" cy="1486275"/>
          </a:xfrm>
        </p:spPr>
        <p:txBody>
          <a:bodyPr/>
          <a:lstStyle/>
          <a:p>
            <a:r>
              <a:rPr lang="en-GB" sz="4400" dirty="0"/>
              <a:t>2024 </a:t>
            </a:r>
            <a:r>
              <a:rPr lang="en-GB" sz="4400" dirty="0">
                <a:cs typeface="Calibri Light" panose="020F0302020204030204" pitchFamily="34" charset="0"/>
              </a:rPr>
              <a:t>Investment Outlook</a:t>
            </a:r>
          </a:p>
        </p:txBody>
      </p:sp>
      <p:sp>
        <p:nvSpPr>
          <p:cNvPr id="7" name="Text Placeholder 6"/>
          <p:cNvSpPr>
            <a:spLocks noGrp="1"/>
          </p:cNvSpPr>
          <p:nvPr>
            <p:ph type="body" sz="quarter" idx="12"/>
          </p:nvPr>
        </p:nvSpPr>
        <p:spPr>
          <a:xfrm>
            <a:off x="956627" y="4430889"/>
            <a:ext cx="5524855" cy="533400"/>
          </a:xfrm>
        </p:spPr>
        <p:txBody>
          <a:bodyPr/>
          <a:lstStyle/>
          <a:p>
            <a:r>
              <a:rPr lang="en-GB" sz="2400" dirty="0"/>
              <a:t>November 2023</a:t>
            </a:r>
          </a:p>
        </p:txBody>
      </p:sp>
      <p:sp>
        <p:nvSpPr>
          <p:cNvPr id="6" name="Subtitle 5"/>
          <p:cNvSpPr>
            <a:spLocks noGrp="1"/>
          </p:cNvSpPr>
          <p:nvPr>
            <p:ph type="subTitle" idx="1"/>
          </p:nvPr>
        </p:nvSpPr>
        <p:spPr/>
        <p:txBody>
          <a:bodyPr/>
          <a:lstStyle/>
          <a:p>
            <a:r>
              <a:rPr lang="en-GB" dirty="0"/>
              <a:t>	</a:t>
            </a:r>
          </a:p>
        </p:txBody>
      </p:sp>
      <p:sp>
        <p:nvSpPr>
          <p:cNvPr id="2" name="Picture Placeholder 1">
            <a:extLst>
              <a:ext uri="{FF2B5EF4-FFF2-40B4-BE49-F238E27FC236}">
                <a16:creationId xmlns:a16="http://schemas.microsoft.com/office/drawing/2014/main" id="{DBF6AE04-D486-4BD6-8D68-F79F4CFE292E}"/>
              </a:ext>
            </a:extLst>
          </p:cNvPr>
          <p:cNvSpPr>
            <a:spLocks noGrp="1"/>
          </p:cNvSpPr>
          <p:nvPr>
            <p:ph type="pic" sz="quarter" idx="10"/>
          </p:nvPr>
        </p:nvSpPr>
        <p:spPr/>
      </p:sp>
    </p:spTree>
    <p:extLst>
      <p:ext uri="{BB962C8B-B14F-4D97-AF65-F5344CB8AC3E}">
        <p14:creationId xmlns:p14="http://schemas.microsoft.com/office/powerpoint/2010/main" val="11626458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sz="quarter" idx="14"/>
          </p:nvPr>
        </p:nvSpPr>
        <p:spPr>
          <a:xfrm>
            <a:off x="3147056" y="6429330"/>
            <a:ext cx="9044944" cy="423828"/>
          </a:xfrm>
        </p:spPr>
        <p:txBody>
          <a:bodyPr/>
          <a:lstStyle/>
          <a:p>
            <a:r>
              <a:rPr lang="en-GB" dirty="0"/>
              <a:t>Source: Bloomberg</a:t>
            </a: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srgbClr val="030321"/>
                </a:solidFill>
                <a:effectLst/>
                <a:uLnTx/>
                <a:uFillTx/>
                <a:latin typeface="Calibri"/>
                <a:ea typeface="+mn-ea"/>
                <a:cs typeface="+mn-cs"/>
              </a:rPr>
              <a:t>2024 Investment Outlook</a:t>
            </a:r>
          </a:p>
        </p:txBody>
      </p:sp>
      <p:cxnSp>
        <p:nvCxnSpPr>
          <p:cNvPr id="9" name="Straight Connector 8">
            <a:extLst>
              <a:ext uri="{FF2B5EF4-FFF2-40B4-BE49-F238E27FC236}">
                <a16:creationId xmlns:a16="http://schemas.microsoft.com/office/drawing/2014/main" id="{32812292-2EFE-4978-BEF2-330664FC2DC8}"/>
              </a:ext>
            </a:extLst>
          </p:cNvPr>
          <p:cNvCxnSpPr>
            <a:cxnSpLocks/>
          </p:cNvCxnSpPr>
          <p:nvPr/>
        </p:nvCxnSpPr>
        <p:spPr>
          <a:xfrm>
            <a:off x="0" y="795600"/>
            <a:ext cx="6589986" cy="0"/>
          </a:xfrm>
          <a:prstGeom prst="line">
            <a:avLst/>
          </a:prstGeom>
          <a:ln>
            <a:solidFill>
              <a:srgbClr val="A8CAE9">
                <a:alpha val="50000"/>
              </a:srgbClr>
            </a:solidFill>
          </a:ln>
        </p:spPr>
        <p:style>
          <a:lnRef idx="1">
            <a:schemeClr val="accent1"/>
          </a:lnRef>
          <a:fillRef idx="0">
            <a:schemeClr val="accent1"/>
          </a:fillRef>
          <a:effectRef idx="0">
            <a:schemeClr val="accent1"/>
          </a:effectRef>
          <a:fontRef idx="minor">
            <a:schemeClr val="tx1"/>
          </a:fontRef>
        </p:style>
      </p:cxnSp>
      <p:sp>
        <p:nvSpPr>
          <p:cNvPr id="11" name="Title 3">
            <a:extLst>
              <a:ext uri="{FF2B5EF4-FFF2-40B4-BE49-F238E27FC236}">
                <a16:creationId xmlns:a16="http://schemas.microsoft.com/office/drawing/2014/main" id="{BD29126C-CFEA-4D1A-8B57-4DE20D424170}"/>
              </a:ext>
            </a:extLst>
          </p:cNvPr>
          <p:cNvSpPr txBox="1">
            <a:spLocks/>
          </p:cNvSpPr>
          <p:nvPr/>
        </p:nvSpPr>
        <p:spPr>
          <a:xfrm>
            <a:off x="159371" y="343506"/>
            <a:ext cx="9143275" cy="468000"/>
          </a:xfrm>
          <a:prstGeom prst="rect">
            <a:avLst/>
          </a:prstGeom>
        </p:spPr>
        <p:txBody>
          <a:bodyPr vert="horz" lIns="91440" tIns="45720" rIns="91440" bIns="45720" rtlCol="0" anchor="b">
            <a:normAutofit lnSpcReduction="10000"/>
          </a:bodyPr>
          <a:lstStyle>
            <a:lvl1pPr algn="l" defTabSz="914400" rtl="0" eaLnBrk="1" latinLnBrk="0" hangingPunct="1">
              <a:lnSpc>
                <a:spcPct val="90000"/>
              </a:lnSpc>
              <a:spcBef>
                <a:spcPct val="0"/>
              </a:spcBef>
              <a:buNone/>
              <a:defRPr sz="2800" b="1" kern="1200">
                <a:solidFill>
                  <a:schemeClr val="bg2"/>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2800" b="0" i="0" u="none" strike="noStrike" kern="1200" cap="none" spc="0" normalizeH="0" baseline="0" noProof="0" dirty="0">
                <a:ln>
                  <a:noFill/>
                </a:ln>
                <a:solidFill>
                  <a:srgbClr val="030321"/>
                </a:solidFill>
                <a:effectLst/>
                <a:uLnTx/>
                <a:uFillTx/>
                <a:latin typeface="Calibri"/>
                <a:ea typeface="+mj-ea"/>
                <a:cs typeface="+mj-cs"/>
              </a:rPr>
              <a:t>Growth and Inflation</a:t>
            </a:r>
          </a:p>
        </p:txBody>
      </p:sp>
      <p:pic>
        <p:nvPicPr>
          <p:cNvPr id="13" name="Picture 12" descr="A graph of different colored lines&#10;&#10;Description automatically generated with low confidence">
            <a:extLst>
              <a:ext uri="{FF2B5EF4-FFF2-40B4-BE49-F238E27FC236}">
                <a16:creationId xmlns:a16="http://schemas.microsoft.com/office/drawing/2014/main" id="{AD244B8D-E159-3C4B-A333-3A74005D28E6}"/>
              </a:ext>
            </a:extLst>
          </p:cNvPr>
          <p:cNvPicPr>
            <a:picLocks noChangeAspect="1"/>
          </p:cNvPicPr>
          <p:nvPr/>
        </p:nvPicPr>
        <p:blipFill>
          <a:blip r:embed="rId2"/>
          <a:stretch>
            <a:fillRect/>
          </a:stretch>
        </p:blipFill>
        <p:spPr>
          <a:xfrm>
            <a:off x="6141032" y="1670507"/>
            <a:ext cx="5810922" cy="3505923"/>
          </a:xfrm>
          <a:prstGeom prst="rect">
            <a:avLst/>
          </a:prstGeom>
        </p:spPr>
      </p:pic>
      <p:pic>
        <p:nvPicPr>
          <p:cNvPr id="12" name="Picture 11" descr="A graph of different colored lines&#10;&#10;Description automatically generated">
            <a:extLst>
              <a:ext uri="{FF2B5EF4-FFF2-40B4-BE49-F238E27FC236}">
                <a16:creationId xmlns:a16="http://schemas.microsoft.com/office/drawing/2014/main" id="{C90DA670-E2A2-B8EE-4651-23C58008D9C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59371" y="1676038"/>
            <a:ext cx="5792584" cy="3494860"/>
          </a:xfrm>
          <a:prstGeom prst="rect">
            <a:avLst/>
          </a:prstGeom>
        </p:spPr>
      </p:pic>
      <p:sp>
        <p:nvSpPr>
          <p:cNvPr id="3" name="TextBox 2">
            <a:extLst>
              <a:ext uri="{FF2B5EF4-FFF2-40B4-BE49-F238E27FC236}">
                <a16:creationId xmlns:a16="http://schemas.microsoft.com/office/drawing/2014/main" id="{2A6F6C92-43A5-7D09-6B44-B68D8F06032F}"/>
              </a:ext>
            </a:extLst>
          </p:cNvPr>
          <p:cNvSpPr txBox="1"/>
          <p:nvPr/>
        </p:nvSpPr>
        <p:spPr>
          <a:xfrm>
            <a:off x="8941777" y="6509331"/>
            <a:ext cx="3010177" cy="230832"/>
          </a:xfrm>
          <a:prstGeom prst="rect">
            <a:avLst/>
          </a:prstGeom>
          <a:noFill/>
        </p:spPr>
        <p:txBody>
          <a:bodyPr wrap="square">
            <a:spAutoFit/>
          </a:bodyPr>
          <a:lstStyle/>
          <a:p>
            <a:r>
              <a:rPr lang="en-GB" sz="900" i="1" dirty="0">
                <a:solidFill>
                  <a:schemeClr val="tx2"/>
                </a:solidFill>
                <a:latin typeface="Calibri" panose="020F0502020204030204" pitchFamily="34" charset="0"/>
              </a:rPr>
              <a:t>Past performance is not a reliable guide to future returns</a:t>
            </a:r>
          </a:p>
        </p:txBody>
      </p:sp>
    </p:spTree>
    <p:extLst>
      <p:ext uri="{BB962C8B-B14F-4D97-AF65-F5344CB8AC3E}">
        <p14:creationId xmlns:p14="http://schemas.microsoft.com/office/powerpoint/2010/main" val="12798297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4">
            <a:extLst>
              <a:ext uri="{FF2B5EF4-FFF2-40B4-BE49-F238E27FC236}">
                <a16:creationId xmlns:a16="http://schemas.microsoft.com/office/drawing/2014/main" id="{2A483CA4-0785-A197-234D-E2EFA519E953}"/>
              </a:ext>
            </a:extLst>
          </p:cNvPr>
          <p:cNvSpPr>
            <a:spLocks noGrp="1"/>
          </p:cNvSpPr>
          <p:nvPr>
            <p:ph type="ftr" sz="quarter" idx="11"/>
          </p:nvPr>
        </p:nvSpPr>
        <p:spPr>
          <a:xfrm>
            <a:off x="874713" y="6434172"/>
            <a:ext cx="2272343" cy="423828"/>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srgbClr val="030321"/>
                </a:solidFill>
                <a:effectLst/>
                <a:uLnTx/>
                <a:uFillTx/>
                <a:latin typeface="Calibri"/>
                <a:ea typeface="+mn-ea"/>
                <a:cs typeface="+mn-cs"/>
              </a:rPr>
              <a:t>2024 Investment Outlook</a:t>
            </a:r>
          </a:p>
        </p:txBody>
      </p:sp>
      <p:cxnSp>
        <p:nvCxnSpPr>
          <p:cNvPr id="4" name="Straight Connector 3">
            <a:extLst>
              <a:ext uri="{FF2B5EF4-FFF2-40B4-BE49-F238E27FC236}">
                <a16:creationId xmlns:a16="http://schemas.microsoft.com/office/drawing/2014/main" id="{81109E44-1C21-BCF9-198D-A4C6D7B48E2C}"/>
              </a:ext>
            </a:extLst>
          </p:cNvPr>
          <p:cNvCxnSpPr>
            <a:cxnSpLocks/>
          </p:cNvCxnSpPr>
          <p:nvPr/>
        </p:nvCxnSpPr>
        <p:spPr>
          <a:xfrm>
            <a:off x="0" y="795600"/>
            <a:ext cx="6589986" cy="0"/>
          </a:xfrm>
          <a:prstGeom prst="line">
            <a:avLst/>
          </a:prstGeom>
          <a:ln>
            <a:solidFill>
              <a:srgbClr val="A8CAE9">
                <a:alpha val="50000"/>
              </a:srgbClr>
            </a:solidFill>
          </a:ln>
        </p:spPr>
        <p:style>
          <a:lnRef idx="1">
            <a:schemeClr val="accent1"/>
          </a:lnRef>
          <a:fillRef idx="0">
            <a:schemeClr val="accent1"/>
          </a:fillRef>
          <a:effectRef idx="0">
            <a:schemeClr val="accent1"/>
          </a:effectRef>
          <a:fontRef idx="minor">
            <a:schemeClr val="tx1"/>
          </a:fontRef>
        </p:style>
      </p:cxnSp>
      <p:sp>
        <p:nvSpPr>
          <p:cNvPr id="8" name="Title 3">
            <a:extLst>
              <a:ext uri="{FF2B5EF4-FFF2-40B4-BE49-F238E27FC236}">
                <a16:creationId xmlns:a16="http://schemas.microsoft.com/office/drawing/2014/main" id="{70EA7B38-CBFA-1003-B6EC-EC3E8787D6C0}"/>
              </a:ext>
            </a:extLst>
          </p:cNvPr>
          <p:cNvSpPr txBox="1">
            <a:spLocks/>
          </p:cNvSpPr>
          <p:nvPr/>
        </p:nvSpPr>
        <p:spPr>
          <a:xfrm>
            <a:off x="159371" y="343506"/>
            <a:ext cx="9143275" cy="468000"/>
          </a:xfrm>
          <a:prstGeom prst="rect">
            <a:avLst/>
          </a:prstGeom>
        </p:spPr>
        <p:txBody>
          <a:bodyPr vert="horz" lIns="91440" tIns="45720" rIns="91440" bIns="45720" rtlCol="0" anchor="b">
            <a:normAutofit lnSpcReduction="10000"/>
          </a:bodyPr>
          <a:lstStyle>
            <a:lvl1pPr algn="l" defTabSz="914400" rtl="0" eaLnBrk="1" latinLnBrk="0" hangingPunct="1">
              <a:lnSpc>
                <a:spcPct val="90000"/>
              </a:lnSpc>
              <a:spcBef>
                <a:spcPct val="0"/>
              </a:spcBef>
              <a:buNone/>
              <a:defRPr sz="2800" b="1" kern="1200">
                <a:solidFill>
                  <a:schemeClr val="bg2"/>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en-GB" b="0" dirty="0">
                <a:solidFill>
                  <a:srgbClr val="030321"/>
                </a:solidFill>
                <a:latin typeface="Calibri"/>
              </a:rPr>
              <a:t>Interest Rates</a:t>
            </a:r>
            <a:endParaRPr kumimoji="0" lang="en-GB" sz="2800" b="0" i="0" u="none" strike="noStrike" kern="1200" cap="none" spc="0" normalizeH="0" baseline="0" noProof="0" dirty="0">
              <a:ln>
                <a:noFill/>
              </a:ln>
              <a:solidFill>
                <a:srgbClr val="030321"/>
              </a:solidFill>
              <a:effectLst/>
              <a:uLnTx/>
              <a:uFillTx/>
              <a:latin typeface="Calibri"/>
              <a:ea typeface="+mj-ea"/>
              <a:cs typeface="+mj-cs"/>
            </a:endParaRPr>
          </a:p>
        </p:txBody>
      </p:sp>
      <p:pic>
        <p:nvPicPr>
          <p:cNvPr id="5" name="Picture 4" descr="A graph showing the growth of the market&#10;&#10;Description automatically generated with medium confidence">
            <a:extLst>
              <a:ext uri="{FF2B5EF4-FFF2-40B4-BE49-F238E27FC236}">
                <a16:creationId xmlns:a16="http://schemas.microsoft.com/office/drawing/2014/main" id="{C382EBE7-72D4-3346-D24E-63E78504F0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26431" y="1620942"/>
            <a:ext cx="6444564" cy="3616116"/>
          </a:xfrm>
          <a:prstGeom prst="rect">
            <a:avLst/>
          </a:prstGeom>
        </p:spPr>
      </p:pic>
      <p:pic>
        <p:nvPicPr>
          <p:cNvPr id="3" name="Picture 2">
            <a:extLst>
              <a:ext uri="{FF2B5EF4-FFF2-40B4-BE49-F238E27FC236}">
                <a16:creationId xmlns:a16="http://schemas.microsoft.com/office/drawing/2014/main" id="{F4BB96AE-E44E-3326-B12E-6CCF01AE8A9D}"/>
              </a:ext>
            </a:extLst>
          </p:cNvPr>
          <p:cNvPicPr>
            <a:picLocks noChangeAspect="1"/>
          </p:cNvPicPr>
          <p:nvPr/>
        </p:nvPicPr>
        <p:blipFill>
          <a:blip r:embed="rId3"/>
          <a:stretch>
            <a:fillRect/>
          </a:stretch>
        </p:blipFill>
        <p:spPr>
          <a:xfrm>
            <a:off x="6670995" y="1688086"/>
            <a:ext cx="5361634" cy="3700579"/>
          </a:xfrm>
          <a:prstGeom prst="rect">
            <a:avLst/>
          </a:prstGeom>
        </p:spPr>
      </p:pic>
      <p:sp>
        <p:nvSpPr>
          <p:cNvPr id="6" name="TextBox 5">
            <a:extLst>
              <a:ext uri="{FF2B5EF4-FFF2-40B4-BE49-F238E27FC236}">
                <a16:creationId xmlns:a16="http://schemas.microsoft.com/office/drawing/2014/main" id="{D9D3B536-6C11-1313-B0B0-C1BB4E9F1C44}"/>
              </a:ext>
            </a:extLst>
          </p:cNvPr>
          <p:cNvSpPr txBox="1"/>
          <p:nvPr/>
        </p:nvSpPr>
        <p:spPr>
          <a:xfrm>
            <a:off x="8941777" y="6509331"/>
            <a:ext cx="3010177" cy="230832"/>
          </a:xfrm>
          <a:prstGeom prst="rect">
            <a:avLst/>
          </a:prstGeom>
          <a:noFill/>
        </p:spPr>
        <p:txBody>
          <a:bodyPr wrap="square">
            <a:spAutoFit/>
          </a:bodyPr>
          <a:lstStyle/>
          <a:p>
            <a:r>
              <a:rPr lang="en-GB" sz="900" i="1" dirty="0">
                <a:solidFill>
                  <a:schemeClr val="tx2"/>
                </a:solidFill>
                <a:latin typeface="Calibri" panose="020F0502020204030204" pitchFamily="34" charset="0"/>
              </a:rPr>
              <a:t>Past performance is not a reliable guide to future returns</a:t>
            </a:r>
          </a:p>
        </p:txBody>
      </p:sp>
    </p:spTree>
    <p:extLst>
      <p:ext uri="{BB962C8B-B14F-4D97-AF65-F5344CB8AC3E}">
        <p14:creationId xmlns:p14="http://schemas.microsoft.com/office/powerpoint/2010/main" val="38566965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4">
            <a:extLst>
              <a:ext uri="{FF2B5EF4-FFF2-40B4-BE49-F238E27FC236}">
                <a16:creationId xmlns:a16="http://schemas.microsoft.com/office/drawing/2014/main" id="{2A483CA4-0785-A197-234D-E2EFA519E953}"/>
              </a:ext>
            </a:extLst>
          </p:cNvPr>
          <p:cNvSpPr>
            <a:spLocks noGrp="1"/>
          </p:cNvSpPr>
          <p:nvPr>
            <p:ph type="ftr" sz="quarter" idx="11"/>
          </p:nvPr>
        </p:nvSpPr>
        <p:spPr>
          <a:xfrm>
            <a:off x="874713" y="6434172"/>
            <a:ext cx="2272343" cy="423828"/>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srgbClr val="030321"/>
                </a:solidFill>
                <a:effectLst/>
                <a:uLnTx/>
                <a:uFillTx/>
                <a:latin typeface="Calibri"/>
                <a:ea typeface="+mn-ea"/>
                <a:cs typeface="+mn-cs"/>
              </a:rPr>
              <a:t>2024 Investment Outlook</a:t>
            </a:r>
          </a:p>
        </p:txBody>
      </p:sp>
      <p:cxnSp>
        <p:nvCxnSpPr>
          <p:cNvPr id="4" name="Straight Connector 3">
            <a:extLst>
              <a:ext uri="{FF2B5EF4-FFF2-40B4-BE49-F238E27FC236}">
                <a16:creationId xmlns:a16="http://schemas.microsoft.com/office/drawing/2014/main" id="{81109E44-1C21-BCF9-198D-A4C6D7B48E2C}"/>
              </a:ext>
            </a:extLst>
          </p:cNvPr>
          <p:cNvCxnSpPr>
            <a:cxnSpLocks/>
          </p:cNvCxnSpPr>
          <p:nvPr/>
        </p:nvCxnSpPr>
        <p:spPr>
          <a:xfrm>
            <a:off x="0" y="795600"/>
            <a:ext cx="6589986" cy="0"/>
          </a:xfrm>
          <a:prstGeom prst="line">
            <a:avLst/>
          </a:prstGeom>
          <a:ln>
            <a:solidFill>
              <a:srgbClr val="A8CAE9">
                <a:alpha val="50000"/>
              </a:srgbClr>
            </a:solidFill>
          </a:ln>
        </p:spPr>
        <p:style>
          <a:lnRef idx="1">
            <a:schemeClr val="accent1"/>
          </a:lnRef>
          <a:fillRef idx="0">
            <a:schemeClr val="accent1"/>
          </a:fillRef>
          <a:effectRef idx="0">
            <a:schemeClr val="accent1"/>
          </a:effectRef>
          <a:fontRef idx="minor">
            <a:schemeClr val="tx1"/>
          </a:fontRef>
        </p:style>
      </p:cxnSp>
      <p:sp>
        <p:nvSpPr>
          <p:cNvPr id="8" name="Title 3">
            <a:extLst>
              <a:ext uri="{FF2B5EF4-FFF2-40B4-BE49-F238E27FC236}">
                <a16:creationId xmlns:a16="http://schemas.microsoft.com/office/drawing/2014/main" id="{70EA7B38-CBFA-1003-B6EC-EC3E8787D6C0}"/>
              </a:ext>
            </a:extLst>
          </p:cNvPr>
          <p:cNvSpPr txBox="1">
            <a:spLocks/>
          </p:cNvSpPr>
          <p:nvPr/>
        </p:nvSpPr>
        <p:spPr>
          <a:xfrm>
            <a:off x="159371" y="343506"/>
            <a:ext cx="9143275" cy="468000"/>
          </a:xfrm>
          <a:prstGeom prst="rect">
            <a:avLst/>
          </a:prstGeom>
        </p:spPr>
        <p:txBody>
          <a:bodyPr vert="horz" lIns="91440" tIns="45720" rIns="91440" bIns="45720" rtlCol="0" anchor="b">
            <a:normAutofit lnSpcReduction="10000"/>
          </a:bodyPr>
          <a:lstStyle>
            <a:lvl1pPr algn="l" defTabSz="914400" rtl="0" eaLnBrk="1" latinLnBrk="0" hangingPunct="1">
              <a:lnSpc>
                <a:spcPct val="90000"/>
              </a:lnSpc>
              <a:spcBef>
                <a:spcPct val="0"/>
              </a:spcBef>
              <a:buNone/>
              <a:defRPr sz="2800" b="1" kern="1200">
                <a:solidFill>
                  <a:schemeClr val="bg2"/>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en-GB" b="0" dirty="0">
                <a:solidFill>
                  <a:srgbClr val="030321"/>
                </a:solidFill>
                <a:latin typeface="Calibri"/>
              </a:rPr>
              <a:t>Company Earnings</a:t>
            </a:r>
            <a:endParaRPr kumimoji="0" lang="en-GB" sz="2800" b="0" i="0" u="none" strike="noStrike" kern="1200" cap="none" spc="0" normalizeH="0" baseline="0" noProof="0" dirty="0">
              <a:ln>
                <a:noFill/>
              </a:ln>
              <a:solidFill>
                <a:srgbClr val="030321"/>
              </a:solidFill>
              <a:effectLst/>
              <a:uLnTx/>
              <a:uFillTx/>
              <a:latin typeface="Calibri"/>
              <a:ea typeface="+mj-ea"/>
              <a:cs typeface="+mj-cs"/>
            </a:endParaRPr>
          </a:p>
        </p:txBody>
      </p:sp>
      <p:pic>
        <p:nvPicPr>
          <p:cNvPr id="9" name="Picture 8" descr="A graph of a graph&#10;&#10;Description automatically generated with medium confidence">
            <a:extLst>
              <a:ext uri="{FF2B5EF4-FFF2-40B4-BE49-F238E27FC236}">
                <a16:creationId xmlns:a16="http://schemas.microsoft.com/office/drawing/2014/main" id="{F163C5EC-187F-75E8-C387-F4D023417DF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601189" y="1247694"/>
            <a:ext cx="8326582" cy="5116221"/>
          </a:xfrm>
          <a:prstGeom prst="rect">
            <a:avLst/>
          </a:prstGeom>
        </p:spPr>
      </p:pic>
      <p:sp>
        <p:nvSpPr>
          <p:cNvPr id="3" name="TextBox 2">
            <a:extLst>
              <a:ext uri="{FF2B5EF4-FFF2-40B4-BE49-F238E27FC236}">
                <a16:creationId xmlns:a16="http://schemas.microsoft.com/office/drawing/2014/main" id="{0AA79FB7-93C8-D2B0-0DF4-961E4AFACBCE}"/>
              </a:ext>
            </a:extLst>
          </p:cNvPr>
          <p:cNvSpPr txBox="1"/>
          <p:nvPr/>
        </p:nvSpPr>
        <p:spPr>
          <a:xfrm>
            <a:off x="8941777" y="6509331"/>
            <a:ext cx="3010177" cy="230832"/>
          </a:xfrm>
          <a:prstGeom prst="rect">
            <a:avLst/>
          </a:prstGeom>
          <a:noFill/>
        </p:spPr>
        <p:txBody>
          <a:bodyPr wrap="square">
            <a:spAutoFit/>
          </a:bodyPr>
          <a:lstStyle/>
          <a:p>
            <a:r>
              <a:rPr lang="en-GB" sz="900" i="1" dirty="0">
                <a:solidFill>
                  <a:schemeClr val="tx2"/>
                </a:solidFill>
                <a:latin typeface="Calibri" panose="020F0502020204030204" pitchFamily="34" charset="0"/>
              </a:rPr>
              <a:t>Past performance is not a reliable guide to future returns</a:t>
            </a:r>
          </a:p>
        </p:txBody>
      </p:sp>
      <p:pic>
        <p:nvPicPr>
          <p:cNvPr id="6" name="Picture 5">
            <a:extLst>
              <a:ext uri="{FF2B5EF4-FFF2-40B4-BE49-F238E27FC236}">
                <a16:creationId xmlns:a16="http://schemas.microsoft.com/office/drawing/2014/main" id="{A255B2DB-BD28-7F99-91DE-99E277EAE363}"/>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928377" y="5604816"/>
            <a:ext cx="7520919" cy="206925"/>
          </a:xfrm>
          <a:prstGeom prst="rect">
            <a:avLst/>
          </a:prstGeom>
        </p:spPr>
      </p:pic>
    </p:spTree>
    <p:extLst>
      <p:ext uri="{BB962C8B-B14F-4D97-AF65-F5344CB8AC3E}">
        <p14:creationId xmlns:p14="http://schemas.microsoft.com/office/powerpoint/2010/main" val="36242218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4">
            <a:extLst>
              <a:ext uri="{FF2B5EF4-FFF2-40B4-BE49-F238E27FC236}">
                <a16:creationId xmlns:a16="http://schemas.microsoft.com/office/drawing/2014/main" id="{2A483CA4-0785-A197-234D-E2EFA519E953}"/>
              </a:ext>
            </a:extLst>
          </p:cNvPr>
          <p:cNvSpPr>
            <a:spLocks noGrp="1"/>
          </p:cNvSpPr>
          <p:nvPr>
            <p:ph type="ftr" sz="quarter" idx="11"/>
          </p:nvPr>
        </p:nvSpPr>
        <p:spPr>
          <a:xfrm>
            <a:off x="874713" y="6434172"/>
            <a:ext cx="2272343" cy="423828"/>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srgbClr val="030321"/>
                </a:solidFill>
                <a:effectLst/>
                <a:uLnTx/>
                <a:uFillTx/>
                <a:latin typeface="Calibri"/>
                <a:ea typeface="+mn-ea"/>
                <a:cs typeface="+mn-cs"/>
              </a:rPr>
              <a:t>2024 Investment Outlook</a:t>
            </a:r>
          </a:p>
        </p:txBody>
      </p:sp>
      <p:cxnSp>
        <p:nvCxnSpPr>
          <p:cNvPr id="4" name="Straight Connector 3">
            <a:extLst>
              <a:ext uri="{FF2B5EF4-FFF2-40B4-BE49-F238E27FC236}">
                <a16:creationId xmlns:a16="http://schemas.microsoft.com/office/drawing/2014/main" id="{81109E44-1C21-BCF9-198D-A4C6D7B48E2C}"/>
              </a:ext>
            </a:extLst>
          </p:cNvPr>
          <p:cNvCxnSpPr>
            <a:cxnSpLocks/>
          </p:cNvCxnSpPr>
          <p:nvPr/>
        </p:nvCxnSpPr>
        <p:spPr>
          <a:xfrm>
            <a:off x="0" y="795600"/>
            <a:ext cx="6589986" cy="0"/>
          </a:xfrm>
          <a:prstGeom prst="line">
            <a:avLst/>
          </a:prstGeom>
          <a:ln>
            <a:solidFill>
              <a:srgbClr val="A8CAE9">
                <a:alpha val="50000"/>
              </a:srgbClr>
            </a:solidFill>
          </a:ln>
        </p:spPr>
        <p:style>
          <a:lnRef idx="1">
            <a:schemeClr val="accent1"/>
          </a:lnRef>
          <a:fillRef idx="0">
            <a:schemeClr val="accent1"/>
          </a:fillRef>
          <a:effectRef idx="0">
            <a:schemeClr val="accent1"/>
          </a:effectRef>
          <a:fontRef idx="minor">
            <a:schemeClr val="tx1"/>
          </a:fontRef>
        </p:style>
      </p:cxnSp>
      <p:sp>
        <p:nvSpPr>
          <p:cNvPr id="8" name="Title 3">
            <a:extLst>
              <a:ext uri="{FF2B5EF4-FFF2-40B4-BE49-F238E27FC236}">
                <a16:creationId xmlns:a16="http://schemas.microsoft.com/office/drawing/2014/main" id="{70EA7B38-CBFA-1003-B6EC-EC3E8787D6C0}"/>
              </a:ext>
            </a:extLst>
          </p:cNvPr>
          <p:cNvSpPr txBox="1">
            <a:spLocks/>
          </p:cNvSpPr>
          <p:nvPr/>
        </p:nvSpPr>
        <p:spPr>
          <a:xfrm>
            <a:off x="159371" y="343506"/>
            <a:ext cx="9143275" cy="468000"/>
          </a:xfrm>
          <a:prstGeom prst="rect">
            <a:avLst/>
          </a:prstGeom>
        </p:spPr>
        <p:txBody>
          <a:bodyPr vert="horz" lIns="91440" tIns="45720" rIns="91440" bIns="45720" rtlCol="0" anchor="b">
            <a:normAutofit lnSpcReduction="10000"/>
          </a:bodyPr>
          <a:lstStyle>
            <a:lvl1pPr algn="l" defTabSz="914400" rtl="0" eaLnBrk="1" latinLnBrk="0" hangingPunct="1">
              <a:lnSpc>
                <a:spcPct val="90000"/>
              </a:lnSpc>
              <a:spcBef>
                <a:spcPct val="0"/>
              </a:spcBef>
              <a:buNone/>
              <a:defRPr sz="2800" b="1" kern="1200">
                <a:solidFill>
                  <a:schemeClr val="bg2"/>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en-GB" b="0" dirty="0">
                <a:solidFill>
                  <a:srgbClr val="030321"/>
                </a:solidFill>
                <a:latin typeface="Calibri"/>
              </a:rPr>
              <a:t>China</a:t>
            </a:r>
            <a:endParaRPr kumimoji="0" lang="en-GB" sz="2800" b="0" i="0" u="none" strike="noStrike" kern="1200" cap="none" spc="0" normalizeH="0" baseline="0" noProof="0" dirty="0">
              <a:ln>
                <a:noFill/>
              </a:ln>
              <a:solidFill>
                <a:srgbClr val="030321"/>
              </a:solidFill>
              <a:effectLst/>
              <a:uLnTx/>
              <a:uFillTx/>
              <a:latin typeface="Calibri"/>
              <a:ea typeface="+mj-ea"/>
              <a:cs typeface="+mj-cs"/>
            </a:endParaRPr>
          </a:p>
        </p:txBody>
      </p:sp>
      <p:pic>
        <p:nvPicPr>
          <p:cNvPr id="5" name="Picture 4" descr="A graph of a graph showing the growth of a company&#10;&#10;Description automatically generated with medium confidence">
            <a:extLst>
              <a:ext uri="{FF2B5EF4-FFF2-40B4-BE49-F238E27FC236}">
                <a16:creationId xmlns:a16="http://schemas.microsoft.com/office/drawing/2014/main" id="{643C977C-6D5A-CF7D-A254-3EC3D8179CC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78538" y="1509668"/>
            <a:ext cx="9755854" cy="4552732"/>
          </a:xfrm>
          <a:prstGeom prst="rect">
            <a:avLst/>
          </a:prstGeom>
        </p:spPr>
      </p:pic>
      <p:sp>
        <p:nvSpPr>
          <p:cNvPr id="3" name="TextBox 2">
            <a:extLst>
              <a:ext uri="{FF2B5EF4-FFF2-40B4-BE49-F238E27FC236}">
                <a16:creationId xmlns:a16="http://schemas.microsoft.com/office/drawing/2014/main" id="{B2A874E0-B947-16BA-014F-977184E505D8}"/>
              </a:ext>
            </a:extLst>
          </p:cNvPr>
          <p:cNvSpPr txBox="1"/>
          <p:nvPr/>
        </p:nvSpPr>
        <p:spPr>
          <a:xfrm>
            <a:off x="8941777" y="6509331"/>
            <a:ext cx="3010177" cy="230832"/>
          </a:xfrm>
          <a:prstGeom prst="rect">
            <a:avLst/>
          </a:prstGeom>
          <a:noFill/>
        </p:spPr>
        <p:txBody>
          <a:bodyPr wrap="square">
            <a:spAutoFit/>
          </a:bodyPr>
          <a:lstStyle/>
          <a:p>
            <a:r>
              <a:rPr lang="en-GB" sz="900" i="1" dirty="0">
                <a:solidFill>
                  <a:schemeClr val="tx2"/>
                </a:solidFill>
                <a:latin typeface="Calibri" panose="020F0502020204030204" pitchFamily="34" charset="0"/>
              </a:rPr>
              <a:t>Past performance is not a reliable guide to future returns</a:t>
            </a:r>
          </a:p>
        </p:txBody>
      </p:sp>
    </p:spTree>
    <p:extLst>
      <p:ext uri="{BB962C8B-B14F-4D97-AF65-F5344CB8AC3E}">
        <p14:creationId xmlns:p14="http://schemas.microsoft.com/office/powerpoint/2010/main" val="37062922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4">
            <a:extLst>
              <a:ext uri="{FF2B5EF4-FFF2-40B4-BE49-F238E27FC236}">
                <a16:creationId xmlns:a16="http://schemas.microsoft.com/office/drawing/2014/main" id="{2A483CA4-0785-A197-234D-E2EFA519E953}"/>
              </a:ext>
            </a:extLst>
          </p:cNvPr>
          <p:cNvSpPr>
            <a:spLocks noGrp="1"/>
          </p:cNvSpPr>
          <p:nvPr>
            <p:ph type="ftr" sz="quarter" idx="11"/>
          </p:nvPr>
        </p:nvSpPr>
        <p:spPr>
          <a:xfrm>
            <a:off x="874713" y="6434172"/>
            <a:ext cx="2272343" cy="423828"/>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srgbClr val="030321"/>
                </a:solidFill>
                <a:effectLst/>
                <a:uLnTx/>
                <a:uFillTx/>
                <a:latin typeface="Calibri"/>
                <a:ea typeface="+mn-ea"/>
                <a:cs typeface="+mn-cs"/>
              </a:rPr>
              <a:t>2024 Investment Outlook</a:t>
            </a:r>
          </a:p>
        </p:txBody>
      </p:sp>
      <p:cxnSp>
        <p:nvCxnSpPr>
          <p:cNvPr id="4" name="Straight Connector 3">
            <a:extLst>
              <a:ext uri="{FF2B5EF4-FFF2-40B4-BE49-F238E27FC236}">
                <a16:creationId xmlns:a16="http://schemas.microsoft.com/office/drawing/2014/main" id="{81109E44-1C21-BCF9-198D-A4C6D7B48E2C}"/>
              </a:ext>
            </a:extLst>
          </p:cNvPr>
          <p:cNvCxnSpPr>
            <a:cxnSpLocks/>
          </p:cNvCxnSpPr>
          <p:nvPr/>
        </p:nvCxnSpPr>
        <p:spPr>
          <a:xfrm>
            <a:off x="0" y="795600"/>
            <a:ext cx="6589986" cy="0"/>
          </a:xfrm>
          <a:prstGeom prst="line">
            <a:avLst/>
          </a:prstGeom>
          <a:ln>
            <a:solidFill>
              <a:srgbClr val="A8CAE9">
                <a:alpha val="50000"/>
              </a:srgbClr>
            </a:solidFill>
          </a:ln>
        </p:spPr>
        <p:style>
          <a:lnRef idx="1">
            <a:schemeClr val="accent1"/>
          </a:lnRef>
          <a:fillRef idx="0">
            <a:schemeClr val="accent1"/>
          </a:fillRef>
          <a:effectRef idx="0">
            <a:schemeClr val="accent1"/>
          </a:effectRef>
          <a:fontRef idx="minor">
            <a:schemeClr val="tx1"/>
          </a:fontRef>
        </p:style>
      </p:cxnSp>
      <p:sp>
        <p:nvSpPr>
          <p:cNvPr id="8" name="Title 3">
            <a:extLst>
              <a:ext uri="{FF2B5EF4-FFF2-40B4-BE49-F238E27FC236}">
                <a16:creationId xmlns:a16="http://schemas.microsoft.com/office/drawing/2014/main" id="{70EA7B38-CBFA-1003-B6EC-EC3E8787D6C0}"/>
              </a:ext>
            </a:extLst>
          </p:cNvPr>
          <p:cNvSpPr txBox="1">
            <a:spLocks/>
          </p:cNvSpPr>
          <p:nvPr/>
        </p:nvSpPr>
        <p:spPr>
          <a:xfrm>
            <a:off x="159371" y="343506"/>
            <a:ext cx="9143275" cy="468000"/>
          </a:xfrm>
          <a:prstGeom prst="rect">
            <a:avLst/>
          </a:prstGeom>
        </p:spPr>
        <p:txBody>
          <a:bodyPr vert="horz" lIns="91440" tIns="45720" rIns="91440" bIns="45720" rtlCol="0" anchor="b">
            <a:normAutofit lnSpcReduction="10000"/>
          </a:bodyPr>
          <a:lstStyle>
            <a:lvl1pPr algn="l" defTabSz="914400" rtl="0" eaLnBrk="1" latinLnBrk="0" hangingPunct="1">
              <a:lnSpc>
                <a:spcPct val="90000"/>
              </a:lnSpc>
              <a:spcBef>
                <a:spcPct val="0"/>
              </a:spcBef>
              <a:buNone/>
              <a:defRPr sz="2800" b="1" kern="1200">
                <a:solidFill>
                  <a:schemeClr val="bg2"/>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en-GB" b="0" dirty="0">
                <a:solidFill>
                  <a:srgbClr val="030321"/>
                </a:solidFill>
                <a:latin typeface="Calibri"/>
              </a:rPr>
              <a:t>Green Thematic</a:t>
            </a:r>
            <a:endParaRPr kumimoji="0" lang="en-GB" sz="2800" b="0" i="0" u="none" strike="noStrike" kern="1200" cap="none" spc="0" normalizeH="0" baseline="0" noProof="0" dirty="0">
              <a:ln>
                <a:noFill/>
              </a:ln>
              <a:solidFill>
                <a:srgbClr val="030321"/>
              </a:solidFill>
              <a:effectLst/>
              <a:uLnTx/>
              <a:uFillTx/>
              <a:latin typeface="Calibri"/>
              <a:ea typeface="+mj-ea"/>
              <a:cs typeface="+mj-cs"/>
            </a:endParaRPr>
          </a:p>
        </p:txBody>
      </p:sp>
      <p:pic>
        <p:nvPicPr>
          <p:cNvPr id="5" name="Picture 4" descr="A graph of different colored bars&#10;&#10;Description automatically generated">
            <a:extLst>
              <a:ext uri="{FF2B5EF4-FFF2-40B4-BE49-F238E27FC236}">
                <a16:creationId xmlns:a16="http://schemas.microsoft.com/office/drawing/2014/main" id="{72603691-6B8F-53A5-1430-E2C604E8F0B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07339" y="1365352"/>
            <a:ext cx="4425542" cy="4697048"/>
          </a:xfrm>
          <a:prstGeom prst="rect">
            <a:avLst/>
          </a:prstGeom>
        </p:spPr>
      </p:pic>
      <p:pic>
        <p:nvPicPr>
          <p:cNvPr id="12" name="Picture 11" descr="A chart of a greenhouse gas emission&#10;&#10;Description automatically generated">
            <a:extLst>
              <a:ext uri="{FF2B5EF4-FFF2-40B4-BE49-F238E27FC236}">
                <a16:creationId xmlns:a16="http://schemas.microsoft.com/office/drawing/2014/main" id="{F78B04E8-474D-89F8-05DD-AE8617CFF2B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180526" y="1365352"/>
            <a:ext cx="4324572" cy="4515082"/>
          </a:xfrm>
          <a:prstGeom prst="rect">
            <a:avLst/>
          </a:prstGeom>
        </p:spPr>
      </p:pic>
      <p:sp>
        <p:nvSpPr>
          <p:cNvPr id="13" name="Text Placeholder 3">
            <a:extLst>
              <a:ext uri="{FF2B5EF4-FFF2-40B4-BE49-F238E27FC236}">
                <a16:creationId xmlns:a16="http://schemas.microsoft.com/office/drawing/2014/main" id="{992F11B8-4818-30F4-AD9F-BE2F496148D5}"/>
              </a:ext>
            </a:extLst>
          </p:cNvPr>
          <p:cNvSpPr txBox="1">
            <a:spLocks/>
          </p:cNvSpPr>
          <p:nvPr/>
        </p:nvSpPr>
        <p:spPr>
          <a:xfrm>
            <a:off x="3147056" y="6429330"/>
            <a:ext cx="9044944" cy="423828"/>
          </a:xfrm>
          <a:prstGeom prst="rect">
            <a:avLst/>
          </a:prstGeom>
        </p:spPr>
        <p:txBody>
          <a:bodyPr vert="horz" lIns="91440" tIns="45720" rIns="91440" bIns="45720" rtlCol="0" anchor="ctr">
            <a:noAutofit/>
          </a:bodyPr>
          <a:lstStyle>
            <a:lvl1pPr marL="0" indent="0" algn="l" defTabSz="914400" rtl="0" eaLnBrk="1" latinLnBrk="0" hangingPunct="1">
              <a:lnSpc>
                <a:spcPct val="90000"/>
              </a:lnSpc>
              <a:spcBef>
                <a:spcPts val="0"/>
              </a:spcBef>
              <a:spcAft>
                <a:spcPts val="600"/>
              </a:spcAft>
              <a:buFont typeface="Arial" panose="020B0604020202020204" pitchFamily="34" charset="0"/>
              <a:buNone/>
              <a:defRPr lang="en-US" sz="900" i="1" kern="1200" baseline="0">
                <a:solidFill>
                  <a:schemeClr val="tx2"/>
                </a:solidFill>
                <a:latin typeface="Calibri" panose="020F0502020204030204" pitchFamily="34" charset="0"/>
                <a:ea typeface="+mn-ea"/>
                <a:cs typeface="+mn-cs"/>
              </a:defRPr>
            </a:lvl1pPr>
            <a:lvl2pPr marL="0" indent="0" algn="l" defTabSz="914400" rtl="0" eaLnBrk="1" latinLnBrk="0" hangingPunct="1">
              <a:lnSpc>
                <a:spcPct val="90000"/>
              </a:lnSpc>
              <a:spcBef>
                <a:spcPts val="0"/>
              </a:spcBef>
              <a:spcAft>
                <a:spcPts val="600"/>
              </a:spcAft>
              <a:buFont typeface="Arial" panose="020B0604020202020204" pitchFamily="34" charset="0"/>
              <a:buNone/>
              <a:defRPr lang="en-US" sz="1400" kern="1200" dirty="0">
                <a:solidFill>
                  <a:schemeClr val="tx2"/>
                </a:solidFill>
                <a:latin typeface="Calibri" panose="020F0502020204030204" pitchFamily="34" charset="0"/>
                <a:ea typeface="+mn-ea"/>
                <a:cs typeface="+mn-cs"/>
              </a:defRPr>
            </a:lvl2pPr>
            <a:lvl3pPr marL="228600" indent="-228600" algn="l" defTabSz="914400" rtl="0" eaLnBrk="1" latinLnBrk="0" hangingPunct="1">
              <a:lnSpc>
                <a:spcPct val="90000"/>
              </a:lnSpc>
              <a:spcBef>
                <a:spcPts val="0"/>
              </a:spcBef>
              <a:spcAft>
                <a:spcPts val="600"/>
              </a:spcAft>
              <a:buSzPct val="80000"/>
              <a:buFont typeface="Wingdings" panose="05000000000000000000" pitchFamily="2" charset="2"/>
              <a:buChar char="§"/>
              <a:defRPr lang="en-US" sz="1400" kern="1200" dirty="0">
                <a:solidFill>
                  <a:schemeClr val="tx2"/>
                </a:solidFill>
                <a:latin typeface="Calibri" panose="020F0502020204030204" pitchFamily="34" charset="0"/>
                <a:ea typeface="+mn-ea"/>
                <a:cs typeface="+mn-cs"/>
              </a:defRPr>
            </a:lvl3pPr>
            <a:lvl4pPr marL="228600" indent="-228600" algn="l" defTabSz="914400" rtl="0" eaLnBrk="1" latinLnBrk="0" hangingPunct="1">
              <a:lnSpc>
                <a:spcPct val="90000"/>
              </a:lnSpc>
              <a:spcBef>
                <a:spcPts val="0"/>
              </a:spcBef>
              <a:spcAft>
                <a:spcPts val="600"/>
              </a:spcAft>
              <a:buSzPct val="80000"/>
              <a:buFont typeface="Wingdings" panose="05000000000000000000" pitchFamily="2" charset="2"/>
              <a:buChar char="§"/>
              <a:defRPr lang="en-US" sz="1400" kern="1200" dirty="0">
                <a:solidFill>
                  <a:schemeClr val="tx2"/>
                </a:solidFill>
                <a:latin typeface="Calibri" panose="020F0502020204030204" pitchFamily="34" charset="0"/>
                <a:ea typeface="+mn-ea"/>
                <a:cs typeface="+mn-cs"/>
              </a:defRPr>
            </a:lvl4pPr>
            <a:lvl5pPr marL="228600" indent="-228600" algn="l" defTabSz="914400" rtl="0" eaLnBrk="1" latinLnBrk="0" hangingPunct="1">
              <a:lnSpc>
                <a:spcPct val="90000"/>
              </a:lnSpc>
              <a:spcBef>
                <a:spcPts val="0"/>
              </a:spcBef>
              <a:spcAft>
                <a:spcPts val="600"/>
              </a:spcAft>
              <a:buSzPct val="80000"/>
              <a:buFont typeface="Wingdings" panose="05000000000000000000" pitchFamily="2" charset="2"/>
              <a:buChar char="§"/>
              <a:tabLst/>
              <a:defRPr lang="en-GB" sz="1400" kern="1200" dirty="0">
                <a:solidFill>
                  <a:schemeClr val="tx2"/>
                </a:solidFill>
                <a:latin typeface="Calibri" panose="020F050202020403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a:t>Source: JP Morgan Guide to the Markets Nov ’23 - </a:t>
            </a:r>
            <a:r>
              <a:rPr lang="en-US" dirty="0"/>
              <a:t>Climate Watch, Our World in Data, World Resource Institute, Renewables include hydro, wind, solar and biomass fuels.</a:t>
            </a:r>
            <a:endParaRPr lang="en-GB" dirty="0"/>
          </a:p>
        </p:txBody>
      </p:sp>
      <p:sp>
        <p:nvSpPr>
          <p:cNvPr id="3" name="TextBox 2">
            <a:extLst>
              <a:ext uri="{FF2B5EF4-FFF2-40B4-BE49-F238E27FC236}">
                <a16:creationId xmlns:a16="http://schemas.microsoft.com/office/drawing/2014/main" id="{46BADD21-285F-D93F-F1E2-60F8C2F42594}"/>
              </a:ext>
            </a:extLst>
          </p:cNvPr>
          <p:cNvSpPr txBox="1"/>
          <p:nvPr/>
        </p:nvSpPr>
        <p:spPr>
          <a:xfrm>
            <a:off x="3170349" y="6641244"/>
            <a:ext cx="3010177" cy="230832"/>
          </a:xfrm>
          <a:prstGeom prst="rect">
            <a:avLst/>
          </a:prstGeom>
          <a:noFill/>
        </p:spPr>
        <p:txBody>
          <a:bodyPr wrap="square">
            <a:spAutoFit/>
          </a:bodyPr>
          <a:lstStyle/>
          <a:p>
            <a:r>
              <a:rPr lang="en-GB" sz="900" i="1" dirty="0">
                <a:solidFill>
                  <a:schemeClr val="tx2"/>
                </a:solidFill>
                <a:latin typeface="Calibri" panose="020F0502020204030204" pitchFamily="34" charset="0"/>
              </a:rPr>
              <a:t>Past performance is not a reliable guide to future returns</a:t>
            </a:r>
          </a:p>
        </p:txBody>
      </p:sp>
    </p:spTree>
    <p:extLst>
      <p:ext uri="{BB962C8B-B14F-4D97-AF65-F5344CB8AC3E}">
        <p14:creationId xmlns:p14="http://schemas.microsoft.com/office/powerpoint/2010/main" val="32838255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Snip Single Corner Rectangle 14">
            <a:extLst>
              <a:ext uri="{FF2B5EF4-FFF2-40B4-BE49-F238E27FC236}">
                <a16:creationId xmlns:a16="http://schemas.microsoft.com/office/drawing/2014/main" id="{E46B020F-42AA-471D-BF05-2AE0E5CC0AC8}"/>
              </a:ext>
            </a:extLst>
          </p:cNvPr>
          <p:cNvSpPr/>
          <p:nvPr/>
        </p:nvSpPr>
        <p:spPr>
          <a:xfrm flipV="1">
            <a:off x="316846" y="1430738"/>
            <a:ext cx="3548256" cy="4931959"/>
          </a:xfrm>
          <a:prstGeom prst="snip1Rect">
            <a:avLst/>
          </a:prstGeom>
          <a:noFill/>
          <a:ln>
            <a:solidFill>
              <a:srgbClr val="C8102E"/>
            </a:solidFill>
          </a:ln>
        </p:spPr>
        <p:txBody>
          <a:bodyPr wrap="square" tIns="0" anchor="ctr">
            <a:normAutofit/>
            <a:scene3d>
              <a:camera prst="orthographicFront">
                <a:rot lat="0" lon="60000" rev="10800000"/>
              </a:camera>
              <a:lightRig rig="threePt" dir="t"/>
            </a:scene3d>
          </a:bodyPr>
          <a:lstStyle/>
          <a:p>
            <a:pPr marL="0" marR="0" lvl="0" indent="0" algn="l" defTabSz="914400" rtl="0" eaLnBrk="1" fontAlgn="auto" latinLnBrk="0" hangingPunct="1">
              <a:lnSpc>
                <a:spcPct val="90000"/>
              </a:lnSpc>
              <a:spcBef>
                <a:spcPct val="20000"/>
              </a:spcBef>
              <a:spcAft>
                <a:spcPts val="0"/>
              </a:spcAft>
              <a:buClrTx/>
              <a:buSzTx/>
              <a:buFont typeface="Wingdings" panose="05000000000000000000" pitchFamily="2" charset="2"/>
              <a:buNone/>
              <a:tabLst/>
              <a:defRPr/>
            </a:pPr>
            <a:endParaRPr kumimoji="0" lang="en-GB" sz="1800" b="1" i="0" u="none" strike="noStrike" kern="1200" cap="none" spc="0" normalizeH="0" baseline="0" noProof="0" dirty="0">
              <a:ln>
                <a:noFill/>
              </a:ln>
              <a:solidFill>
                <a:srgbClr val="030321"/>
              </a:solidFill>
              <a:effectLst/>
              <a:uLnTx/>
              <a:uFillTx/>
              <a:latin typeface="Calibri Light" panose="020F0302020204030204" pitchFamily="34" charset="0"/>
              <a:ea typeface="+mn-ea"/>
              <a:cs typeface="Calibri Light" panose="020F0302020204030204" pitchFamily="34" charset="0"/>
            </a:endParaRPr>
          </a:p>
        </p:txBody>
      </p:sp>
      <p:sp>
        <p:nvSpPr>
          <p:cNvPr id="31" name="Freeform 26">
            <a:extLst>
              <a:ext uri="{FF2B5EF4-FFF2-40B4-BE49-F238E27FC236}">
                <a16:creationId xmlns:a16="http://schemas.microsoft.com/office/drawing/2014/main" id="{EBC185F5-60CE-4B25-AA96-B0117CE65158}"/>
              </a:ext>
            </a:extLst>
          </p:cNvPr>
          <p:cNvSpPr/>
          <p:nvPr/>
        </p:nvSpPr>
        <p:spPr>
          <a:xfrm>
            <a:off x="316847" y="1430742"/>
            <a:ext cx="3548258" cy="616294"/>
          </a:xfrm>
          <a:custGeom>
            <a:avLst/>
            <a:gdLst>
              <a:gd name="connsiteX0" fmla="*/ 0 w 1396865"/>
              <a:gd name="connsiteY0" fmla="*/ 0 h 491613"/>
              <a:gd name="connsiteX1" fmla="*/ 1396865 w 1396865"/>
              <a:gd name="connsiteY1" fmla="*/ 0 h 491613"/>
              <a:gd name="connsiteX2" fmla="*/ 1396865 w 1396865"/>
              <a:gd name="connsiteY2" fmla="*/ 350484 h 491613"/>
              <a:gd name="connsiteX3" fmla="*/ 1396865 w 1396865"/>
              <a:gd name="connsiteY3" fmla="*/ 351630 h 491613"/>
              <a:gd name="connsiteX4" fmla="*/ 1388816 w 1396865"/>
              <a:gd name="connsiteY4" fmla="*/ 351630 h 491613"/>
              <a:gd name="connsiteX5" fmla="*/ 698433 w 1396865"/>
              <a:gd name="connsiteY5" fmla="*/ 491613 h 491613"/>
              <a:gd name="connsiteX6" fmla="*/ 8050 w 1396865"/>
              <a:gd name="connsiteY6" fmla="*/ 351630 h 491613"/>
              <a:gd name="connsiteX7" fmla="*/ 0 w 1396865"/>
              <a:gd name="connsiteY7" fmla="*/ 351630 h 491613"/>
              <a:gd name="connsiteX8" fmla="*/ 0 w 1396865"/>
              <a:gd name="connsiteY8" fmla="*/ 350484 h 4916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96865" h="491613">
                <a:moveTo>
                  <a:pt x="0" y="0"/>
                </a:moveTo>
                <a:lnTo>
                  <a:pt x="1396865" y="0"/>
                </a:lnTo>
                <a:lnTo>
                  <a:pt x="1396865" y="350484"/>
                </a:lnTo>
                <a:lnTo>
                  <a:pt x="1396865" y="351630"/>
                </a:lnTo>
                <a:lnTo>
                  <a:pt x="1388816" y="351630"/>
                </a:lnTo>
                <a:cubicBezTo>
                  <a:pt x="1158688" y="384401"/>
                  <a:pt x="928561" y="458842"/>
                  <a:pt x="698433" y="491613"/>
                </a:cubicBezTo>
                <a:lnTo>
                  <a:pt x="8050" y="351630"/>
                </a:lnTo>
                <a:lnTo>
                  <a:pt x="0" y="351630"/>
                </a:lnTo>
                <a:lnTo>
                  <a:pt x="0" y="350484"/>
                </a:lnTo>
                <a:close/>
              </a:path>
            </a:pathLst>
          </a:custGeom>
          <a:solidFill>
            <a:srgbClr val="C8102E"/>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tIns="0" bIns="144000" rtlCol="0" anchor="ctr">
            <a:norm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hr-HR" sz="1600" b="1" i="0" u="none" strike="noStrike" kern="1200" cap="none" spc="0" normalizeH="0" baseline="0" noProof="0" dirty="0">
                <a:ln>
                  <a:noFill/>
                </a:ln>
                <a:solidFill>
                  <a:srgbClr val="FFFFFF"/>
                </a:solidFill>
                <a:effectLst/>
                <a:uLnTx/>
                <a:uFillTx/>
                <a:latin typeface="Calibri" panose="020F0502020204030204" pitchFamily="34" charset="0"/>
                <a:ea typeface="+mn-ea"/>
                <a:cs typeface="+mn-cs"/>
              </a:rPr>
              <a:t>Bear Case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hr-HR" sz="1400" b="0" i="0" u="none" strike="noStrike" kern="1200" cap="none" spc="0" normalizeH="0" baseline="0" noProof="0" dirty="0">
                <a:ln>
                  <a:noFill/>
                </a:ln>
                <a:solidFill>
                  <a:srgbClr val="FFFFFF"/>
                </a:solidFill>
                <a:effectLst/>
                <a:uLnTx/>
                <a:uFillTx/>
                <a:latin typeface="Calibri" panose="020F0502020204030204" pitchFamily="34" charset="0"/>
                <a:ea typeface="+mn-ea"/>
                <a:cs typeface="+mn-cs"/>
              </a:rPr>
              <a:t>Downside risk scenarios</a:t>
            </a:r>
          </a:p>
        </p:txBody>
      </p:sp>
      <p:sp>
        <p:nvSpPr>
          <p:cNvPr id="32" name="Freeform 26">
            <a:extLst>
              <a:ext uri="{FF2B5EF4-FFF2-40B4-BE49-F238E27FC236}">
                <a16:creationId xmlns:a16="http://schemas.microsoft.com/office/drawing/2014/main" id="{61191A3B-7A76-42A7-A75B-7D5CE3755A99}"/>
              </a:ext>
            </a:extLst>
          </p:cNvPr>
          <p:cNvSpPr/>
          <p:nvPr/>
        </p:nvSpPr>
        <p:spPr>
          <a:xfrm>
            <a:off x="4321423" y="1430742"/>
            <a:ext cx="3549154" cy="616294"/>
          </a:xfrm>
          <a:custGeom>
            <a:avLst/>
            <a:gdLst>
              <a:gd name="connsiteX0" fmla="*/ 0 w 1396865"/>
              <a:gd name="connsiteY0" fmla="*/ 0 h 491613"/>
              <a:gd name="connsiteX1" fmla="*/ 1396865 w 1396865"/>
              <a:gd name="connsiteY1" fmla="*/ 0 h 491613"/>
              <a:gd name="connsiteX2" fmla="*/ 1396865 w 1396865"/>
              <a:gd name="connsiteY2" fmla="*/ 350484 h 491613"/>
              <a:gd name="connsiteX3" fmla="*/ 1396865 w 1396865"/>
              <a:gd name="connsiteY3" fmla="*/ 351630 h 491613"/>
              <a:gd name="connsiteX4" fmla="*/ 1388816 w 1396865"/>
              <a:gd name="connsiteY4" fmla="*/ 351630 h 491613"/>
              <a:gd name="connsiteX5" fmla="*/ 698433 w 1396865"/>
              <a:gd name="connsiteY5" fmla="*/ 491613 h 491613"/>
              <a:gd name="connsiteX6" fmla="*/ 8050 w 1396865"/>
              <a:gd name="connsiteY6" fmla="*/ 351630 h 491613"/>
              <a:gd name="connsiteX7" fmla="*/ 0 w 1396865"/>
              <a:gd name="connsiteY7" fmla="*/ 351630 h 491613"/>
              <a:gd name="connsiteX8" fmla="*/ 0 w 1396865"/>
              <a:gd name="connsiteY8" fmla="*/ 350484 h 4916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96865" h="491613">
                <a:moveTo>
                  <a:pt x="0" y="0"/>
                </a:moveTo>
                <a:lnTo>
                  <a:pt x="1396865" y="0"/>
                </a:lnTo>
                <a:lnTo>
                  <a:pt x="1396865" y="350484"/>
                </a:lnTo>
                <a:lnTo>
                  <a:pt x="1396865" y="351630"/>
                </a:lnTo>
                <a:lnTo>
                  <a:pt x="1388816" y="351630"/>
                </a:lnTo>
                <a:cubicBezTo>
                  <a:pt x="1158688" y="384401"/>
                  <a:pt x="928561" y="458842"/>
                  <a:pt x="698433" y="491613"/>
                </a:cubicBezTo>
                <a:lnTo>
                  <a:pt x="8050" y="351630"/>
                </a:lnTo>
                <a:lnTo>
                  <a:pt x="0" y="351630"/>
                </a:lnTo>
                <a:lnTo>
                  <a:pt x="0" y="350484"/>
                </a:lnTo>
                <a:close/>
              </a:path>
            </a:pathLst>
          </a:custGeom>
          <a:solidFill>
            <a:srgbClr val="1B194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tIns="0" bIns="144000" rtlCol="0" anchor="ctr">
            <a:norm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hr-HR" sz="1600" b="1" i="0" u="none" strike="noStrike" kern="1200" cap="none" spc="0" normalizeH="0" baseline="0" noProof="0" dirty="0">
                <a:ln>
                  <a:noFill/>
                </a:ln>
                <a:solidFill>
                  <a:srgbClr val="FFFFFF"/>
                </a:solidFill>
                <a:effectLst/>
                <a:uLnTx/>
                <a:uFillTx/>
                <a:latin typeface="Calibri" panose="020F0502020204030204" pitchFamily="34" charset="0"/>
                <a:ea typeface="+mn-ea"/>
                <a:cs typeface="+mn-cs"/>
              </a:rPr>
              <a:t>Base Case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hr-HR" sz="1400" b="0" i="0" u="none" strike="noStrike" kern="1200" cap="none" spc="0" normalizeH="0" baseline="0" noProof="0" dirty="0">
                <a:ln>
                  <a:noFill/>
                </a:ln>
                <a:solidFill>
                  <a:srgbClr val="FFFFFF"/>
                </a:solidFill>
                <a:effectLst/>
                <a:uLnTx/>
                <a:uFillTx/>
                <a:latin typeface="Calibri" panose="020F0502020204030204" pitchFamily="34" charset="0"/>
                <a:ea typeface="+mn-ea"/>
                <a:cs typeface="+mn-cs"/>
              </a:rPr>
              <a:t>Central themes</a:t>
            </a:r>
          </a:p>
        </p:txBody>
      </p:sp>
      <p:sp>
        <p:nvSpPr>
          <p:cNvPr id="33" name="Freeform 26">
            <a:extLst>
              <a:ext uri="{FF2B5EF4-FFF2-40B4-BE49-F238E27FC236}">
                <a16:creationId xmlns:a16="http://schemas.microsoft.com/office/drawing/2014/main" id="{1D69B5AD-76B1-415D-9D6E-25C8BDC8BC87}"/>
              </a:ext>
            </a:extLst>
          </p:cNvPr>
          <p:cNvSpPr/>
          <p:nvPr/>
        </p:nvSpPr>
        <p:spPr>
          <a:xfrm>
            <a:off x="8326898" y="1430742"/>
            <a:ext cx="3548256" cy="616294"/>
          </a:xfrm>
          <a:custGeom>
            <a:avLst/>
            <a:gdLst>
              <a:gd name="connsiteX0" fmla="*/ 0 w 1396865"/>
              <a:gd name="connsiteY0" fmla="*/ 0 h 491613"/>
              <a:gd name="connsiteX1" fmla="*/ 1396865 w 1396865"/>
              <a:gd name="connsiteY1" fmla="*/ 0 h 491613"/>
              <a:gd name="connsiteX2" fmla="*/ 1396865 w 1396865"/>
              <a:gd name="connsiteY2" fmla="*/ 350484 h 491613"/>
              <a:gd name="connsiteX3" fmla="*/ 1396865 w 1396865"/>
              <a:gd name="connsiteY3" fmla="*/ 351630 h 491613"/>
              <a:gd name="connsiteX4" fmla="*/ 1388816 w 1396865"/>
              <a:gd name="connsiteY4" fmla="*/ 351630 h 491613"/>
              <a:gd name="connsiteX5" fmla="*/ 698433 w 1396865"/>
              <a:gd name="connsiteY5" fmla="*/ 491613 h 491613"/>
              <a:gd name="connsiteX6" fmla="*/ 8050 w 1396865"/>
              <a:gd name="connsiteY6" fmla="*/ 351630 h 491613"/>
              <a:gd name="connsiteX7" fmla="*/ 0 w 1396865"/>
              <a:gd name="connsiteY7" fmla="*/ 351630 h 491613"/>
              <a:gd name="connsiteX8" fmla="*/ 0 w 1396865"/>
              <a:gd name="connsiteY8" fmla="*/ 350484 h 49161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96865" h="491613">
                <a:moveTo>
                  <a:pt x="0" y="0"/>
                </a:moveTo>
                <a:lnTo>
                  <a:pt x="1396865" y="0"/>
                </a:lnTo>
                <a:lnTo>
                  <a:pt x="1396865" y="350484"/>
                </a:lnTo>
                <a:lnTo>
                  <a:pt x="1396865" y="351630"/>
                </a:lnTo>
                <a:lnTo>
                  <a:pt x="1388816" y="351630"/>
                </a:lnTo>
                <a:cubicBezTo>
                  <a:pt x="1158688" y="384401"/>
                  <a:pt x="928561" y="458842"/>
                  <a:pt x="698433" y="491613"/>
                </a:cubicBezTo>
                <a:lnTo>
                  <a:pt x="8050" y="351630"/>
                </a:lnTo>
                <a:lnTo>
                  <a:pt x="0" y="351630"/>
                </a:lnTo>
                <a:lnTo>
                  <a:pt x="0" y="350484"/>
                </a:lnTo>
                <a:close/>
              </a:path>
            </a:pathLst>
          </a:custGeom>
          <a:solidFill>
            <a:srgbClr val="00A6B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tIns="0" bIns="144000" rtlCol="0" anchor="ctr">
            <a:norm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hr-HR" sz="1600" b="1" i="0" u="none" strike="noStrike" kern="1200" cap="none" spc="0" normalizeH="0" baseline="0" noProof="0" dirty="0">
                <a:ln>
                  <a:noFill/>
                </a:ln>
                <a:solidFill>
                  <a:srgbClr val="FFFFFF"/>
                </a:solidFill>
                <a:effectLst/>
                <a:uLnTx/>
                <a:uFillTx/>
                <a:latin typeface="Calibri" panose="020F0502020204030204" pitchFamily="34" charset="0"/>
                <a:ea typeface="+mn-ea"/>
                <a:cs typeface="+mn-cs"/>
              </a:rPr>
              <a:t>Bull Case</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hr-HR" sz="1400" b="0" i="0" u="none" strike="noStrike" kern="1200" cap="none" spc="0" normalizeH="0" baseline="0" noProof="0" dirty="0">
                <a:ln>
                  <a:noFill/>
                </a:ln>
                <a:solidFill>
                  <a:srgbClr val="FFFFFF"/>
                </a:solidFill>
                <a:effectLst/>
                <a:uLnTx/>
                <a:uFillTx/>
                <a:latin typeface="Calibri" panose="020F0502020204030204" pitchFamily="34" charset="0"/>
                <a:ea typeface="+mn-ea"/>
                <a:cs typeface="+mn-cs"/>
              </a:rPr>
              <a:t>Upside risk scenarios</a:t>
            </a:r>
          </a:p>
        </p:txBody>
      </p:sp>
      <p:sp>
        <p:nvSpPr>
          <p:cNvPr id="35" name="Snip Single Corner Rectangle 14">
            <a:extLst>
              <a:ext uri="{FF2B5EF4-FFF2-40B4-BE49-F238E27FC236}">
                <a16:creationId xmlns:a16="http://schemas.microsoft.com/office/drawing/2014/main" id="{D4B7E7C4-573E-4076-809A-0B6C94B67BE8}"/>
              </a:ext>
            </a:extLst>
          </p:cNvPr>
          <p:cNvSpPr/>
          <p:nvPr/>
        </p:nvSpPr>
        <p:spPr>
          <a:xfrm flipV="1">
            <a:off x="4321519" y="1430738"/>
            <a:ext cx="3548256" cy="4931959"/>
          </a:xfrm>
          <a:prstGeom prst="snip1Rect">
            <a:avLst/>
          </a:prstGeom>
          <a:noFill/>
          <a:ln>
            <a:solidFill>
              <a:srgbClr val="1B1944"/>
            </a:solidFill>
          </a:ln>
        </p:spPr>
        <p:txBody>
          <a:bodyPr wrap="square" tIns="0" anchor="ctr">
            <a:normAutofit/>
          </a:bodyPr>
          <a:lstStyle/>
          <a:p>
            <a:pPr marL="0" marR="0" lvl="0" indent="0" algn="ctr" defTabSz="914400" rtl="0" eaLnBrk="1" fontAlgn="auto" latinLnBrk="0" hangingPunct="1">
              <a:lnSpc>
                <a:spcPct val="90000"/>
              </a:lnSpc>
              <a:spcBef>
                <a:spcPct val="20000"/>
              </a:spcBef>
              <a:spcAft>
                <a:spcPts val="0"/>
              </a:spcAft>
              <a:buClrTx/>
              <a:buSzTx/>
              <a:buFont typeface="Wingdings" panose="05000000000000000000" pitchFamily="2" charset="2"/>
              <a:buNone/>
              <a:tabLst/>
              <a:defRPr/>
            </a:pPr>
            <a:endParaRPr kumimoji="0" lang="en-GB" sz="1800" b="1" i="0" u="none" strike="noStrike" kern="1200" cap="none" spc="0" normalizeH="0" baseline="0" noProof="0" dirty="0">
              <a:ln>
                <a:noFill/>
              </a:ln>
              <a:solidFill>
                <a:srgbClr val="FFFFFF"/>
              </a:solidFill>
              <a:effectLst/>
              <a:uLnTx/>
              <a:uFillTx/>
              <a:latin typeface="Calibri" panose="020F0502020204030204" pitchFamily="34" charset="0"/>
              <a:ea typeface="+mn-ea"/>
              <a:cs typeface="+mn-cs"/>
            </a:endParaRPr>
          </a:p>
        </p:txBody>
      </p:sp>
      <p:sp>
        <p:nvSpPr>
          <p:cNvPr id="36" name="Snip Single Corner Rectangle 14">
            <a:extLst>
              <a:ext uri="{FF2B5EF4-FFF2-40B4-BE49-F238E27FC236}">
                <a16:creationId xmlns:a16="http://schemas.microsoft.com/office/drawing/2014/main" id="{59DBA0CA-C5E4-4665-AB32-AB2BF077F3B6}"/>
              </a:ext>
            </a:extLst>
          </p:cNvPr>
          <p:cNvSpPr/>
          <p:nvPr/>
        </p:nvSpPr>
        <p:spPr>
          <a:xfrm flipV="1">
            <a:off x="8326898" y="1430737"/>
            <a:ext cx="3548256" cy="4931959"/>
          </a:xfrm>
          <a:prstGeom prst="snip1Rect">
            <a:avLst/>
          </a:prstGeom>
          <a:noFill/>
          <a:ln>
            <a:solidFill>
              <a:srgbClr val="00A6B4"/>
            </a:solidFill>
          </a:ln>
        </p:spPr>
        <p:txBody>
          <a:bodyPr wrap="square" tIns="0" anchor="ctr">
            <a:normAutofit/>
          </a:bodyPr>
          <a:lstStyle/>
          <a:p>
            <a:pPr marL="0" marR="0" lvl="0" indent="0" algn="ctr" defTabSz="914400" rtl="0" eaLnBrk="1" fontAlgn="auto" latinLnBrk="0" hangingPunct="1">
              <a:lnSpc>
                <a:spcPct val="90000"/>
              </a:lnSpc>
              <a:spcBef>
                <a:spcPct val="20000"/>
              </a:spcBef>
              <a:spcAft>
                <a:spcPts val="0"/>
              </a:spcAft>
              <a:buClrTx/>
              <a:buSzTx/>
              <a:buFont typeface="Wingdings" panose="05000000000000000000" pitchFamily="2" charset="2"/>
              <a:buNone/>
              <a:tabLst/>
              <a:defRPr/>
            </a:pPr>
            <a:endParaRPr kumimoji="0" lang="en-GB" sz="1800" b="1" i="0" u="none" strike="noStrike" kern="1200" cap="none" spc="0" normalizeH="0" baseline="0" noProof="0" dirty="0">
              <a:ln>
                <a:noFill/>
              </a:ln>
              <a:solidFill>
                <a:srgbClr val="FFFFFF"/>
              </a:solidFill>
              <a:effectLst/>
              <a:uLnTx/>
              <a:uFillTx/>
              <a:latin typeface="Calibri" panose="020F0502020204030204" pitchFamily="34" charset="0"/>
              <a:ea typeface="+mn-ea"/>
              <a:cs typeface="+mn-cs"/>
            </a:endParaRPr>
          </a:p>
        </p:txBody>
      </p:sp>
      <p:sp>
        <p:nvSpPr>
          <p:cNvPr id="5" name="TextBox 4">
            <a:extLst>
              <a:ext uri="{FF2B5EF4-FFF2-40B4-BE49-F238E27FC236}">
                <a16:creationId xmlns:a16="http://schemas.microsoft.com/office/drawing/2014/main" id="{63F0CA03-A21F-0D40-162F-0A808EF3FE52}"/>
              </a:ext>
            </a:extLst>
          </p:cNvPr>
          <p:cNvSpPr txBox="1"/>
          <p:nvPr/>
        </p:nvSpPr>
        <p:spPr>
          <a:xfrm>
            <a:off x="316044" y="2062642"/>
            <a:ext cx="3548256" cy="397031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r-HR" sz="1400" b="1" i="0" u="none" strike="noStrike" kern="1200" cap="none" spc="0" normalizeH="0" baseline="0" noProof="0" dirty="0">
                <a:ln>
                  <a:noFill/>
                </a:ln>
                <a:solidFill>
                  <a:srgbClr val="030321"/>
                </a:solidFill>
                <a:effectLst/>
                <a:uLnTx/>
                <a:uFillTx/>
                <a:latin typeface="Calibri Light" panose="020F0302020204030204" pitchFamily="34" charset="0"/>
                <a:cs typeface="Calibri Light" panose="020F0302020204030204" pitchFamily="34" charset="0"/>
              </a:rPr>
              <a:t>Growth</a:t>
            </a:r>
          </a:p>
          <a:p>
            <a:pPr marL="180975" marR="0" lvl="0" indent="-18097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030321"/>
                </a:solidFill>
                <a:effectLst/>
                <a:uLnTx/>
                <a:uFillTx/>
                <a:latin typeface="Calibri Light" panose="020F0302020204030204" pitchFamily="34" charset="0"/>
                <a:cs typeface="Calibri Light" panose="020F0302020204030204" pitchFamily="34" charset="0"/>
              </a:rPr>
              <a:t>Central bank</a:t>
            </a:r>
            <a:r>
              <a:rPr kumimoji="0" lang="hr-HR" sz="1400" b="0" i="0" u="none" strike="noStrike" kern="1200" cap="none" spc="0" normalizeH="0" baseline="0" noProof="0" dirty="0">
                <a:ln>
                  <a:noFill/>
                </a:ln>
                <a:solidFill>
                  <a:srgbClr val="030321"/>
                </a:solidFill>
                <a:effectLst/>
                <a:uLnTx/>
                <a:uFillTx/>
                <a:latin typeface="Calibri Light" panose="020F0302020204030204" pitchFamily="34" charset="0"/>
                <a:cs typeface="Calibri Light" panose="020F0302020204030204" pitchFamily="34" charset="0"/>
              </a:rPr>
              <a:t>s induce a deep and prolonged global recession</a:t>
            </a:r>
            <a:r>
              <a:rPr kumimoji="0" lang="en-GB" sz="1400" b="0" i="0" u="none" strike="noStrike" kern="1200" cap="none" spc="0" normalizeH="0" baseline="0" noProof="0" dirty="0">
                <a:ln>
                  <a:noFill/>
                </a:ln>
                <a:solidFill>
                  <a:srgbClr val="030321"/>
                </a:solidFill>
                <a:effectLst/>
                <a:uLnTx/>
                <a:uFillTx/>
                <a:latin typeface="Calibri Light" panose="020F0302020204030204" pitchFamily="34" charset="0"/>
                <a:cs typeface="Calibri Light" panose="020F0302020204030204" pitchFamily="34" charset="0"/>
              </a:rPr>
              <a:t> or financial instability</a:t>
            </a:r>
          </a:p>
          <a:p>
            <a:pPr marL="180975" marR="0" lvl="0" indent="-18097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hr-HR" sz="1400" b="0" i="0" u="none" strike="noStrike" kern="1200" cap="none" spc="0" normalizeH="0" baseline="0" noProof="0" dirty="0">
              <a:ln>
                <a:noFill/>
              </a:ln>
              <a:solidFill>
                <a:srgbClr val="030321"/>
              </a:solidFill>
              <a:effectLst/>
              <a:uLnTx/>
              <a:uFillTx/>
              <a:latin typeface="Calibri Light" panose="020F0302020204030204" pitchFamily="34" charset="0"/>
              <a:cs typeface="Calibri Light" panose="020F0302020204030204" pitchFamily="34" charset="0"/>
            </a:endParaRPr>
          </a:p>
          <a:p>
            <a:pPr marL="180975" marR="0" lvl="0" indent="-18097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hr-HR" sz="1400" b="0" i="0" u="none" strike="noStrike" kern="1200" cap="none" spc="0" normalizeH="0" baseline="0" noProof="0" dirty="0">
                <a:ln>
                  <a:noFill/>
                </a:ln>
                <a:solidFill>
                  <a:srgbClr val="030321"/>
                </a:solidFill>
                <a:effectLst/>
                <a:uLnTx/>
                <a:uFillTx/>
                <a:latin typeface="Calibri Light" panose="020F0302020204030204" pitchFamily="34" charset="0"/>
                <a:cs typeface="Calibri Light" panose="020F0302020204030204" pitchFamily="34" charset="0"/>
              </a:rPr>
              <a:t>Consu</a:t>
            </a:r>
            <a:r>
              <a:rPr kumimoji="0" lang="en-GB" sz="1400" b="0" i="0" u="none" strike="noStrike" kern="1200" cap="none" spc="0" normalizeH="0" baseline="0" noProof="0" dirty="0" err="1">
                <a:ln>
                  <a:noFill/>
                </a:ln>
                <a:solidFill>
                  <a:srgbClr val="030321"/>
                </a:solidFill>
                <a:effectLst/>
                <a:uLnTx/>
                <a:uFillTx/>
                <a:latin typeface="Calibri Light" panose="020F0302020204030204" pitchFamily="34" charset="0"/>
                <a:cs typeface="Calibri Light" panose="020F0302020204030204" pitchFamily="34" charset="0"/>
              </a:rPr>
              <a:t>mption</a:t>
            </a:r>
            <a:r>
              <a:rPr kumimoji="0" lang="en-GB" sz="1400" b="0" i="0" u="none" strike="noStrike" kern="1200" cap="none" spc="0" normalizeH="0" baseline="0" noProof="0" dirty="0">
                <a:ln>
                  <a:noFill/>
                </a:ln>
                <a:solidFill>
                  <a:srgbClr val="030321"/>
                </a:solidFill>
                <a:effectLst/>
                <a:uLnTx/>
                <a:uFillTx/>
                <a:latin typeface="Calibri Light" panose="020F0302020204030204" pitchFamily="34" charset="0"/>
                <a:cs typeface="Calibri Light" panose="020F0302020204030204" pitchFamily="34" charset="0"/>
              </a:rPr>
              <a:t> collapses </a:t>
            </a:r>
            <a:r>
              <a:rPr kumimoji="0" lang="hr-HR" sz="1400" b="0" i="0" u="none" strike="noStrike" kern="1200" cap="none" spc="0" normalizeH="0" baseline="0" noProof="0" dirty="0">
                <a:ln>
                  <a:noFill/>
                </a:ln>
                <a:solidFill>
                  <a:srgbClr val="030321"/>
                </a:solidFill>
                <a:effectLst/>
                <a:uLnTx/>
                <a:uFillTx/>
                <a:latin typeface="Calibri Light" panose="020F0302020204030204" pitchFamily="34" charset="0"/>
                <a:cs typeface="Calibri Light" panose="020F0302020204030204" pitchFamily="34" charset="0"/>
              </a:rPr>
              <a:t>as savings </a:t>
            </a:r>
            <a:r>
              <a:rPr kumimoji="0" lang="en-GB" sz="1400" b="0" i="0" u="none" strike="noStrike" kern="1200" cap="none" spc="0" normalizeH="0" baseline="0" noProof="0" dirty="0">
                <a:ln>
                  <a:noFill/>
                </a:ln>
                <a:solidFill>
                  <a:srgbClr val="030321"/>
                </a:solidFill>
                <a:effectLst/>
                <a:uLnTx/>
                <a:uFillTx/>
                <a:latin typeface="Calibri Light" panose="020F0302020204030204" pitchFamily="34" charset="0"/>
                <a:cs typeface="Calibri Light" panose="020F0302020204030204" pitchFamily="34" charset="0"/>
              </a:rPr>
              <a:t>evaporate </a:t>
            </a:r>
            <a:r>
              <a:rPr kumimoji="0" lang="hr-HR" sz="1400" b="0" i="0" u="none" strike="noStrike" kern="1200" cap="none" spc="0" normalizeH="0" baseline="0" noProof="0" dirty="0">
                <a:ln>
                  <a:noFill/>
                </a:ln>
                <a:solidFill>
                  <a:srgbClr val="030321"/>
                </a:solidFill>
                <a:effectLst/>
                <a:uLnTx/>
                <a:uFillTx/>
                <a:latin typeface="Calibri Light" panose="020F0302020204030204" pitchFamily="34" charset="0"/>
                <a:cs typeface="Calibri Light" panose="020F0302020204030204" pitchFamily="34" charset="0"/>
              </a:rPr>
              <a:t>and credit conditions become constrained</a:t>
            </a:r>
            <a:endParaRPr kumimoji="0" lang="en-GB" sz="1400" b="0" i="0" u="none" strike="noStrike" kern="1200" cap="none" spc="0" normalizeH="0" baseline="0" noProof="0" dirty="0">
              <a:ln>
                <a:noFill/>
              </a:ln>
              <a:solidFill>
                <a:srgbClr val="030321"/>
              </a:solidFill>
              <a:effectLst/>
              <a:uLnTx/>
              <a:uFillTx/>
              <a:latin typeface="Calibri Light" panose="020F0302020204030204" pitchFamily="34" charset="0"/>
              <a:cs typeface="Calibri Light" panose="020F0302020204030204" pitchFamily="34" charset="0"/>
            </a:endParaRPr>
          </a:p>
          <a:p>
            <a:pPr marL="180975" marR="0" lvl="0" indent="-18097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srgbClr val="030321"/>
              </a:solidFill>
              <a:effectLst/>
              <a:uLnTx/>
              <a:uFillTx/>
              <a:latin typeface="Calibri Light" panose="020F0302020204030204" pitchFamily="34" charset="0"/>
              <a:cs typeface="Calibri Light" panose="020F03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hr-HR" sz="1400" b="1" i="0" u="none" strike="noStrike" kern="1200" cap="none" spc="0" normalizeH="0" baseline="0" noProof="0" dirty="0">
                <a:ln>
                  <a:noFill/>
                </a:ln>
                <a:solidFill>
                  <a:srgbClr val="030321"/>
                </a:solidFill>
                <a:effectLst/>
                <a:uLnTx/>
                <a:uFillTx/>
                <a:latin typeface="Calibri Light" panose="020F0302020204030204" pitchFamily="34" charset="0"/>
                <a:cs typeface="Calibri Light" panose="020F0302020204030204" pitchFamily="34" charset="0"/>
              </a:rPr>
              <a:t>Inflation</a:t>
            </a:r>
          </a:p>
          <a:p>
            <a:pPr marL="180975" marR="0" lvl="0" indent="-18097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030321"/>
                </a:solidFill>
                <a:effectLst/>
                <a:uLnTx/>
                <a:uFillTx/>
                <a:latin typeface="Calibri Light" panose="020F0302020204030204" pitchFamily="34" charset="0"/>
                <a:cs typeface="Calibri Light" panose="020F0302020204030204" pitchFamily="34" charset="0"/>
              </a:rPr>
              <a:t>Financial instability forces policy easing which creates another round of inflation</a:t>
            </a:r>
          </a:p>
          <a:p>
            <a:pPr marL="180975" marR="0" lvl="0" indent="-18097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srgbClr val="030321"/>
              </a:solidFill>
              <a:effectLst/>
              <a:uLnTx/>
              <a:uFillTx/>
              <a:latin typeface="Calibri Light" panose="020F0302020204030204" pitchFamily="34" charset="0"/>
              <a:cs typeface="Calibri Light" panose="020F0302020204030204" pitchFamily="34" charset="0"/>
            </a:endParaRPr>
          </a:p>
          <a:p>
            <a:pPr marL="180975" marR="0" lvl="0" indent="-18097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030321"/>
                </a:solidFill>
                <a:effectLst/>
                <a:uLnTx/>
                <a:uFillTx/>
                <a:latin typeface="Calibri Light" panose="020F0302020204030204" pitchFamily="34" charset="0"/>
                <a:cs typeface="Calibri Light" panose="020F0302020204030204" pitchFamily="34" charset="0"/>
              </a:rPr>
              <a:t>Stagflation </a:t>
            </a:r>
            <a:r>
              <a:rPr lang="en-GB" sz="1400" dirty="0">
                <a:solidFill>
                  <a:srgbClr val="030321"/>
                </a:solidFill>
                <a:latin typeface="Calibri Light" panose="020F0302020204030204" pitchFamily="34" charset="0"/>
                <a:cs typeface="Calibri Light" panose="020F0302020204030204" pitchFamily="34" charset="0"/>
              </a:rPr>
              <a:t>as growth </a:t>
            </a:r>
            <a:r>
              <a:rPr kumimoji="0" lang="en-GB" sz="1400" b="0" i="0" u="none" strike="noStrike" kern="1200" cap="none" spc="0" normalizeH="0" baseline="0" noProof="0" dirty="0">
                <a:ln>
                  <a:noFill/>
                </a:ln>
                <a:solidFill>
                  <a:srgbClr val="030321"/>
                </a:solidFill>
                <a:effectLst/>
                <a:uLnTx/>
                <a:uFillTx/>
                <a:latin typeface="Calibri Light" panose="020F0302020204030204" pitchFamily="34" charset="0"/>
                <a:cs typeface="Calibri Light" panose="020F0302020204030204" pitchFamily="34" charset="0"/>
              </a:rPr>
              <a:t>stifled without inflation being tamed</a:t>
            </a:r>
          </a:p>
          <a:p>
            <a:pPr marL="180975" marR="0" lvl="0" indent="-18097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srgbClr val="030321"/>
              </a:solidFill>
              <a:effectLst/>
              <a:uLnTx/>
              <a:uFillTx/>
              <a:latin typeface="Calibri Light" panose="020F0302020204030204" pitchFamily="34" charset="0"/>
              <a:cs typeface="Calibri Light" panose="020F03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hr-HR" sz="1400" b="1" i="0" u="none" strike="noStrike" kern="1200" cap="none" spc="0" normalizeH="0" baseline="0" noProof="0" dirty="0">
                <a:ln>
                  <a:noFill/>
                </a:ln>
                <a:solidFill>
                  <a:srgbClr val="030321"/>
                </a:solidFill>
                <a:effectLst/>
                <a:uLnTx/>
                <a:uFillTx/>
                <a:latin typeface="Calibri Light" panose="020F0302020204030204" pitchFamily="34" charset="0"/>
                <a:cs typeface="Calibri Light" panose="020F0302020204030204" pitchFamily="34" charset="0"/>
              </a:rPr>
              <a:t>Other </a:t>
            </a:r>
            <a:r>
              <a:rPr kumimoji="0" lang="en-GB" sz="1400" b="1" i="0" u="none" strike="noStrike" kern="1200" cap="none" spc="0" normalizeH="0" baseline="0" noProof="0" dirty="0">
                <a:ln>
                  <a:noFill/>
                </a:ln>
                <a:solidFill>
                  <a:srgbClr val="030321"/>
                </a:solidFill>
                <a:effectLst/>
                <a:uLnTx/>
                <a:uFillTx/>
                <a:latin typeface="Calibri Light" panose="020F0302020204030204" pitchFamily="34" charset="0"/>
                <a:cs typeface="Calibri Light" panose="020F0302020204030204" pitchFamily="34" charset="0"/>
              </a:rPr>
              <a:t>Considerations</a:t>
            </a:r>
            <a:endParaRPr kumimoji="0" lang="hr-HR" sz="1400" b="1" i="0" u="none" strike="noStrike" kern="1200" cap="none" spc="0" normalizeH="0" baseline="0" noProof="0" dirty="0">
              <a:ln>
                <a:noFill/>
              </a:ln>
              <a:solidFill>
                <a:srgbClr val="030321"/>
              </a:solidFill>
              <a:effectLst/>
              <a:uLnTx/>
              <a:uFillTx/>
              <a:latin typeface="Calibri Light" panose="020F0302020204030204" pitchFamily="34" charset="0"/>
              <a:cs typeface="Calibri Light" panose="020F0302020204030204" pitchFamily="34" charset="0"/>
            </a:endParaRPr>
          </a:p>
          <a:p>
            <a:pPr marL="180975" marR="0" lvl="0" indent="-18097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hr-HR" sz="1400" b="0" i="0" u="none" strike="noStrike" kern="1200" cap="none" spc="0" normalizeH="0" baseline="0" noProof="0" dirty="0">
                <a:ln>
                  <a:noFill/>
                </a:ln>
                <a:solidFill>
                  <a:srgbClr val="030321"/>
                </a:solidFill>
                <a:effectLst/>
                <a:uLnTx/>
                <a:uFillTx/>
                <a:latin typeface="Calibri Light" panose="020F0302020204030204" pitchFamily="34" charset="0"/>
                <a:cs typeface="Calibri Light" panose="020F0302020204030204" pitchFamily="34" charset="0"/>
              </a:rPr>
              <a:t>Commodity prices </a:t>
            </a:r>
            <a:r>
              <a:rPr kumimoji="0" lang="en-GB" sz="1400" b="0" i="0" u="none" strike="noStrike" kern="1200" cap="none" spc="0" normalizeH="0" baseline="0" noProof="0" dirty="0">
                <a:ln>
                  <a:noFill/>
                </a:ln>
                <a:solidFill>
                  <a:srgbClr val="030321"/>
                </a:solidFill>
                <a:effectLst/>
                <a:uLnTx/>
                <a:uFillTx/>
                <a:latin typeface="Calibri Light" panose="020F0302020204030204" pitchFamily="34" charset="0"/>
                <a:cs typeface="Calibri Light" panose="020F0302020204030204" pitchFamily="34" charset="0"/>
              </a:rPr>
              <a:t>reaccelerate</a:t>
            </a:r>
          </a:p>
          <a:p>
            <a:pPr marL="180975" marR="0" lvl="0" indent="-18097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hr-HR" sz="1400" b="0" i="0" u="none" strike="noStrike" kern="1200" cap="none" spc="0" normalizeH="0" baseline="0" noProof="0" dirty="0">
              <a:ln>
                <a:noFill/>
              </a:ln>
              <a:solidFill>
                <a:srgbClr val="030321"/>
              </a:solidFill>
              <a:effectLst/>
              <a:uLnTx/>
              <a:uFillTx/>
              <a:latin typeface="Calibri Light" panose="020F0302020204030204" pitchFamily="34" charset="0"/>
              <a:cs typeface="Calibri Light" panose="020F0302020204030204" pitchFamily="34" charset="0"/>
            </a:endParaRPr>
          </a:p>
          <a:p>
            <a:pPr marL="180975" marR="0" lvl="0" indent="-18097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hr-HR" sz="1400" b="0" i="0" u="none" strike="noStrike" kern="1200" cap="none" spc="0" normalizeH="0" baseline="0" noProof="0" dirty="0">
                <a:ln>
                  <a:noFill/>
                </a:ln>
                <a:solidFill>
                  <a:srgbClr val="030321"/>
                </a:solidFill>
                <a:effectLst/>
                <a:uLnTx/>
                <a:uFillTx/>
                <a:latin typeface="Calibri Light" panose="020F0302020204030204" pitchFamily="34" charset="0"/>
                <a:cs typeface="Calibri Light" panose="020F0302020204030204" pitchFamily="34" charset="0"/>
              </a:rPr>
              <a:t>New geopolitical shocks</a:t>
            </a:r>
            <a:endParaRPr kumimoji="0" lang="en-GB" sz="1400" b="0" i="0" u="none" strike="noStrike" kern="1200" cap="none" spc="0" normalizeH="0" baseline="0" noProof="0" dirty="0">
              <a:ln>
                <a:noFill/>
              </a:ln>
              <a:solidFill>
                <a:srgbClr val="030321"/>
              </a:solidFill>
              <a:effectLst/>
              <a:uLnTx/>
              <a:uFillTx/>
              <a:latin typeface="Calibri Light" panose="020F0302020204030204" pitchFamily="34" charset="0"/>
              <a:cs typeface="Calibri Light" panose="020F0302020204030204" pitchFamily="34" charset="0"/>
            </a:endParaRPr>
          </a:p>
        </p:txBody>
      </p:sp>
      <p:sp>
        <p:nvSpPr>
          <p:cNvPr id="6" name="TextBox 5">
            <a:extLst>
              <a:ext uri="{FF2B5EF4-FFF2-40B4-BE49-F238E27FC236}">
                <a16:creationId xmlns:a16="http://schemas.microsoft.com/office/drawing/2014/main" id="{984D9D3E-D1C6-D38D-8582-795B082C1846}"/>
              </a:ext>
            </a:extLst>
          </p:cNvPr>
          <p:cNvSpPr txBox="1"/>
          <p:nvPr/>
        </p:nvSpPr>
        <p:spPr>
          <a:xfrm>
            <a:off x="4320621" y="2062642"/>
            <a:ext cx="3548256" cy="433965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r-HR" sz="1400" b="1" i="0" u="none" strike="noStrike" kern="1200" cap="none" spc="0" normalizeH="0" baseline="0" noProof="0" dirty="0">
                <a:ln>
                  <a:noFill/>
                </a:ln>
                <a:solidFill>
                  <a:srgbClr val="030321"/>
                </a:solidFill>
                <a:effectLst/>
                <a:uLnTx/>
                <a:uFillTx/>
                <a:latin typeface="Calibri Light" panose="020F0302020204030204" pitchFamily="34" charset="0"/>
                <a:cs typeface="Calibri Light" panose="020F0302020204030204" pitchFamily="34" charset="0"/>
              </a:rPr>
              <a:t>Growth</a:t>
            </a:r>
          </a:p>
          <a:p>
            <a:pPr marL="180975" marR="0" lvl="0" indent="-18097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030321"/>
                </a:solidFill>
                <a:effectLst/>
                <a:uLnTx/>
                <a:uFillTx/>
                <a:latin typeface="Calibri Light" panose="020F0302020204030204" pitchFamily="34" charset="0"/>
                <a:cs typeface="Calibri Light" panose="020F0302020204030204" pitchFamily="34" charset="0"/>
              </a:rPr>
              <a:t>Growth slows with some shallow recessions</a:t>
            </a:r>
            <a:endParaRPr kumimoji="0" lang="en-GB" sz="1400" b="1" i="0" u="none" strike="noStrike" kern="1200" cap="none" spc="0" normalizeH="0" baseline="0" noProof="0" dirty="0">
              <a:ln>
                <a:noFill/>
              </a:ln>
              <a:solidFill>
                <a:srgbClr val="030321"/>
              </a:solidFill>
              <a:effectLst/>
              <a:uLnTx/>
              <a:uFillTx/>
              <a:latin typeface="Calibri Light" panose="020F0302020204030204" pitchFamily="34" charset="0"/>
              <a:cs typeface="Calibri Light" panose="020F03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200" b="0" i="0" u="none" strike="noStrike" kern="1200" cap="none" spc="0" normalizeH="0" baseline="0" noProof="0" dirty="0">
              <a:ln>
                <a:noFill/>
              </a:ln>
              <a:solidFill>
                <a:srgbClr val="030321"/>
              </a:solidFill>
              <a:effectLst/>
              <a:uLnTx/>
              <a:uFillTx/>
              <a:latin typeface="Calibri Light" panose="020F0302020204030204" pitchFamily="34" charset="0"/>
              <a:cs typeface="Calibri Light" panose="020F03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hr-HR" sz="1400" b="1" i="0" u="none" strike="noStrike" kern="1200" cap="none" spc="0" normalizeH="0" baseline="0" noProof="0" dirty="0">
                <a:ln>
                  <a:noFill/>
                </a:ln>
                <a:solidFill>
                  <a:srgbClr val="030321"/>
                </a:solidFill>
                <a:effectLst/>
                <a:uLnTx/>
                <a:uFillTx/>
                <a:latin typeface="Calibri Light" panose="020F0302020204030204" pitchFamily="34" charset="0"/>
                <a:cs typeface="Calibri Light" panose="020F0302020204030204" pitchFamily="34" charset="0"/>
              </a:rPr>
              <a:t>Inflation</a:t>
            </a:r>
          </a:p>
          <a:p>
            <a:pPr marL="180975" marR="0" lvl="0" indent="-18097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030321"/>
                </a:solidFill>
                <a:effectLst/>
                <a:uLnTx/>
                <a:uFillTx/>
                <a:latin typeface="Calibri Light" panose="020F0302020204030204" pitchFamily="34" charset="0"/>
                <a:cs typeface="Calibri Light" panose="020F0302020204030204" pitchFamily="34" charset="0"/>
              </a:rPr>
              <a:t>At or near peak central bank policy rates. Tight policy stance through H1 24 until inflation and wages reliably moderate.</a:t>
            </a:r>
          </a:p>
          <a:p>
            <a:pPr marL="180975" marR="0" lvl="0" indent="-18097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srgbClr val="030321"/>
              </a:solidFill>
              <a:effectLst/>
              <a:uLnTx/>
              <a:uFillTx/>
              <a:latin typeface="Calibri Light" panose="020F0302020204030204" pitchFamily="34" charset="0"/>
              <a:cs typeface="Calibri Light" panose="020F0302020204030204" pitchFamily="34" charset="0"/>
            </a:endParaRPr>
          </a:p>
          <a:p>
            <a:pPr marL="180975" marR="0" lvl="0" indent="-18097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030321"/>
                </a:solidFill>
                <a:effectLst/>
                <a:uLnTx/>
                <a:uFillTx/>
                <a:latin typeface="Calibri Light" panose="020F0302020204030204" pitchFamily="34" charset="0"/>
                <a:cs typeface="Calibri Light" panose="020F0302020204030204" pitchFamily="34" charset="0"/>
              </a:rPr>
              <a:t>Global headline inflation falls, core sticky. Both remain at a tolerable level above 2% targets</a:t>
            </a:r>
          </a:p>
          <a:p>
            <a:pPr marL="180975" marR="0" lvl="0" indent="-18097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1200" b="0" i="0" u="none" strike="noStrike" kern="1200" cap="none" spc="0" normalizeH="0" baseline="0" noProof="0" dirty="0">
              <a:ln>
                <a:noFill/>
              </a:ln>
              <a:solidFill>
                <a:srgbClr val="030321"/>
              </a:solidFill>
              <a:effectLst/>
              <a:uLnTx/>
              <a:uFillTx/>
              <a:latin typeface="Calibri Light" panose="020F0302020204030204" pitchFamily="34" charset="0"/>
              <a:cs typeface="Calibri Light" panose="020F03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hr-HR" sz="1400" b="1" i="0" u="none" strike="noStrike" kern="1200" cap="none" spc="0" normalizeH="0" baseline="0" noProof="0" dirty="0">
                <a:ln>
                  <a:noFill/>
                </a:ln>
                <a:solidFill>
                  <a:srgbClr val="030321"/>
                </a:solidFill>
                <a:effectLst/>
                <a:uLnTx/>
                <a:uFillTx/>
                <a:latin typeface="Calibri Light" panose="020F0302020204030204" pitchFamily="34" charset="0"/>
                <a:cs typeface="Calibri Light" panose="020F0302020204030204" pitchFamily="34" charset="0"/>
              </a:rPr>
              <a:t>Other </a:t>
            </a:r>
            <a:r>
              <a:rPr kumimoji="0" lang="en-GB" sz="1400" b="1" i="0" u="none" strike="noStrike" kern="1200" cap="none" spc="0" normalizeH="0" baseline="0" noProof="0" dirty="0">
                <a:ln>
                  <a:noFill/>
                </a:ln>
                <a:solidFill>
                  <a:srgbClr val="030321"/>
                </a:solidFill>
                <a:effectLst/>
                <a:uLnTx/>
                <a:uFillTx/>
                <a:latin typeface="Calibri Light" panose="020F0302020204030204" pitchFamily="34" charset="0"/>
                <a:cs typeface="Calibri Light" panose="020F0302020204030204" pitchFamily="34" charset="0"/>
              </a:rPr>
              <a:t>Considerations</a:t>
            </a:r>
            <a:endParaRPr kumimoji="0" lang="hr-HR" sz="1400" b="1" i="0" u="none" strike="noStrike" kern="1200" cap="none" spc="0" normalizeH="0" baseline="0" noProof="0" dirty="0">
              <a:ln>
                <a:noFill/>
              </a:ln>
              <a:solidFill>
                <a:srgbClr val="030321"/>
              </a:solidFill>
              <a:effectLst/>
              <a:uLnTx/>
              <a:uFillTx/>
              <a:latin typeface="Calibri Light" panose="020F0302020204030204" pitchFamily="34" charset="0"/>
              <a:cs typeface="Calibri Light" panose="020F0302020204030204" pitchFamily="34" charset="0"/>
            </a:endParaRPr>
          </a:p>
          <a:p>
            <a:pPr marL="180975" marR="0" lvl="0" indent="-18097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030321"/>
                </a:solidFill>
                <a:effectLst/>
                <a:uLnTx/>
                <a:uFillTx/>
                <a:latin typeface="Calibri Light" panose="020F0302020204030204" pitchFamily="34" charset="0"/>
                <a:cs typeface="Calibri Light" panose="020F0302020204030204" pitchFamily="34" charset="0"/>
              </a:rPr>
              <a:t>Energy and food prices stabilise at higher </a:t>
            </a:r>
            <a:r>
              <a:rPr kumimoji="0" lang="hr-HR" sz="1400" b="0" i="0" u="none" strike="noStrike" kern="1200" cap="none" spc="0" normalizeH="0" baseline="0" noProof="0" dirty="0">
                <a:ln>
                  <a:noFill/>
                </a:ln>
                <a:solidFill>
                  <a:srgbClr val="030321"/>
                </a:solidFill>
                <a:effectLst/>
                <a:uLnTx/>
                <a:uFillTx/>
                <a:latin typeface="Calibri Light" panose="020F0302020204030204" pitchFamily="34" charset="0"/>
                <a:cs typeface="Calibri Light" panose="020F0302020204030204" pitchFamily="34" charset="0"/>
              </a:rPr>
              <a:t>levels</a:t>
            </a:r>
            <a:r>
              <a:rPr kumimoji="0" lang="en-GB" sz="1400" b="0" i="0" u="none" strike="noStrike" kern="1200" cap="none" spc="0" normalizeH="0" baseline="0" noProof="0" dirty="0">
                <a:ln>
                  <a:noFill/>
                </a:ln>
                <a:solidFill>
                  <a:srgbClr val="030321"/>
                </a:solidFill>
                <a:effectLst/>
                <a:uLnTx/>
                <a:uFillTx/>
                <a:latin typeface="Calibri Light" panose="020F0302020204030204" pitchFamily="34" charset="0"/>
                <a:cs typeface="Calibri Light" panose="020F0302020204030204" pitchFamily="34" charset="0"/>
              </a:rPr>
              <a:t>, risks remain to the upside</a:t>
            </a:r>
          </a:p>
          <a:p>
            <a:pPr marL="180975" marR="0" lvl="0" indent="-18097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srgbClr val="030321"/>
              </a:solidFill>
              <a:effectLst/>
              <a:uLnTx/>
              <a:uFillTx/>
              <a:latin typeface="Calibri Light" panose="020F0302020204030204" pitchFamily="34" charset="0"/>
              <a:cs typeface="Calibri Light" panose="020F0302020204030204" pitchFamily="34" charset="0"/>
            </a:endParaRPr>
          </a:p>
          <a:p>
            <a:pPr marL="180975" marR="0" lvl="0" indent="-18097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030321"/>
                </a:solidFill>
                <a:effectLst/>
                <a:uLnTx/>
                <a:uFillTx/>
                <a:latin typeface="Calibri Light" panose="020F0302020204030204" pitchFamily="34" charset="0"/>
                <a:cs typeface="Calibri Light" panose="020F0302020204030204" pitchFamily="34" charset="0"/>
              </a:rPr>
              <a:t>G</a:t>
            </a:r>
            <a:r>
              <a:rPr kumimoji="0" lang="hr-HR" sz="1400" b="0" i="0" u="none" strike="noStrike" kern="1200" cap="none" spc="0" normalizeH="0" baseline="0" noProof="0" dirty="0">
                <a:ln>
                  <a:noFill/>
                </a:ln>
                <a:solidFill>
                  <a:srgbClr val="030321"/>
                </a:solidFill>
                <a:effectLst/>
                <a:uLnTx/>
                <a:uFillTx/>
                <a:latin typeface="Calibri Light" panose="020F0302020204030204" pitchFamily="34" charset="0"/>
                <a:cs typeface="Calibri Light" panose="020F0302020204030204" pitchFamily="34" charset="0"/>
              </a:rPr>
              <a:t>reen transition targets</a:t>
            </a:r>
            <a:r>
              <a:rPr kumimoji="0" lang="en-GB" sz="1400" b="0" i="0" u="none" strike="noStrike" kern="1200" cap="none" spc="0" normalizeH="0" baseline="0" noProof="0" dirty="0">
                <a:ln>
                  <a:noFill/>
                </a:ln>
                <a:solidFill>
                  <a:srgbClr val="030321"/>
                </a:solidFill>
                <a:effectLst/>
                <a:uLnTx/>
                <a:uFillTx/>
                <a:latin typeface="Calibri Light" panose="020F0302020204030204" pitchFamily="34" charset="0"/>
                <a:cs typeface="Calibri Light" panose="020F0302020204030204" pitchFamily="34" charset="0"/>
              </a:rPr>
              <a:t> are reviewed to include energy security considerations</a:t>
            </a:r>
          </a:p>
          <a:p>
            <a:pPr marL="180975" marR="0" lvl="0" indent="-18097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srgbClr val="030321"/>
              </a:solidFill>
              <a:effectLst/>
              <a:uLnTx/>
              <a:uFillTx/>
              <a:latin typeface="Calibri Light" panose="020F0302020204030204" pitchFamily="34" charset="0"/>
              <a:cs typeface="Calibri Light" panose="020F0302020204030204" pitchFamily="34" charset="0"/>
            </a:endParaRPr>
          </a:p>
          <a:p>
            <a:pPr marL="180975" lvl="0" indent="-180975">
              <a:buFont typeface="Arial" panose="020B0604020202020204" pitchFamily="34" charset="0"/>
              <a:buChar char="•"/>
              <a:defRPr/>
            </a:pPr>
            <a:r>
              <a:rPr lang="en-GB" sz="1400" dirty="0">
                <a:solidFill>
                  <a:srgbClr val="030321"/>
                </a:solidFill>
                <a:latin typeface="Calibri Light" panose="020F0302020204030204" pitchFamily="34" charset="0"/>
                <a:cs typeface="Calibri Light" panose="020F0302020204030204" pitchFamily="34" charset="0"/>
              </a:rPr>
              <a:t>Trade frictions from g</a:t>
            </a:r>
            <a:r>
              <a:rPr kumimoji="0" lang="en-GB" sz="1400" b="0" i="0" u="none" strike="noStrike" kern="1200" cap="none" spc="0" normalizeH="0" baseline="0" noProof="0" dirty="0" err="1">
                <a:ln>
                  <a:noFill/>
                </a:ln>
                <a:solidFill>
                  <a:srgbClr val="030321"/>
                </a:solidFill>
                <a:effectLst/>
                <a:uLnTx/>
                <a:uFillTx/>
                <a:latin typeface="Calibri Light" panose="020F0302020204030204" pitchFamily="34" charset="0"/>
                <a:cs typeface="Calibri Light" panose="020F0302020204030204" pitchFamily="34" charset="0"/>
              </a:rPr>
              <a:t>eopolitical</a:t>
            </a:r>
            <a:r>
              <a:rPr kumimoji="0" lang="en-GB" sz="1400" b="0" i="0" u="none" strike="noStrike" kern="1200" cap="none" spc="0" normalizeH="0" baseline="0" noProof="0" dirty="0">
                <a:ln>
                  <a:noFill/>
                </a:ln>
                <a:solidFill>
                  <a:srgbClr val="030321"/>
                </a:solidFill>
                <a:effectLst/>
                <a:uLnTx/>
                <a:uFillTx/>
                <a:latin typeface="Calibri Light" panose="020F0302020204030204" pitchFamily="34" charset="0"/>
                <a:cs typeface="Calibri Light" panose="020F0302020204030204" pitchFamily="34" charset="0"/>
              </a:rPr>
              <a:t> risks</a:t>
            </a:r>
          </a:p>
        </p:txBody>
      </p:sp>
      <p:sp>
        <p:nvSpPr>
          <p:cNvPr id="7" name="TextBox 6">
            <a:extLst>
              <a:ext uri="{FF2B5EF4-FFF2-40B4-BE49-F238E27FC236}">
                <a16:creationId xmlns:a16="http://schemas.microsoft.com/office/drawing/2014/main" id="{A5E6ADA5-2867-1364-F5AB-FC24EE6127F3}"/>
              </a:ext>
            </a:extLst>
          </p:cNvPr>
          <p:cNvSpPr txBox="1"/>
          <p:nvPr/>
        </p:nvSpPr>
        <p:spPr>
          <a:xfrm>
            <a:off x="8326898" y="2062642"/>
            <a:ext cx="3548256" cy="353943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hr-HR" sz="1400" b="1" i="0" u="none" strike="noStrike" kern="1200" cap="none" spc="0" normalizeH="0" baseline="0" noProof="0" dirty="0">
                <a:ln>
                  <a:noFill/>
                </a:ln>
                <a:solidFill>
                  <a:srgbClr val="030321"/>
                </a:solidFill>
                <a:effectLst/>
                <a:uLnTx/>
                <a:uFillTx/>
                <a:latin typeface="Calibri Light" panose="020F0302020204030204" pitchFamily="34" charset="0"/>
                <a:cs typeface="Calibri Light" panose="020F0302020204030204" pitchFamily="34" charset="0"/>
              </a:rPr>
              <a:t>Growth</a:t>
            </a:r>
          </a:p>
          <a:p>
            <a:pPr marL="180975" marR="0" lvl="0" indent="-18097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030321"/>
                </a:solidFill>
                <a:effectLst/>
                <a:uLnTx/>
                <a:uFillTx/>
                <a:latin typeface="Calibri Light" panose="020F0302020204030204" pitchFamily="34" charset="0"/>
                <a:cs typeface="Calibri Light" panose="020F0302020204030204" pitchFamily="34" charset="0"/>
              </a:rPr>
              <a:t>Central banks</a:t>
            </a:r>
            <a:r>
              <a:rPr kumimoji="0" lang="hr-HR" sz="1400" b="0" i="0" u="none" strike="noStrike" kern="1200" cap="none" spc="0" normalizeH="0" baseline="0" noProof="0" dirty="0">
                <a:ln>
                  <a:noFill/>
                </a:ln>
                <a:solidFill>
                  <a:srgbClr val="030321"/>
                </a:solidFill>
                <a:effectLst/>
                <a:uLnTx/>
                <a:uFillTx/>
                <a:latin typeface="Calibri Light" panose="020F0302020204030204" pitchFamily="34" charset="0"/>
                <a:cs typeface="Calibri Light" panose="020F0302020204030204" pitchFamily="34" charset="0"/>
              </a:rPr>
              <a:t> engineer a ‘soft landing’ </a:t>
            </a:r>
            <a:endParaRPr kumimoji="0" lang="en-GB" sz="1400" b="0" i="0" u="none" strike="noStrike" kern="1200" cap="none" spc="0" normalizeH="0" baseline="0" noProof="0" dirty="0">
              <a:ln>
                <a:noFill/>
              </a:ln>
              <a:solidFill>
                <a:srgbClr val="030321"/>
              </a:solidFill>
              <a:effectLst/>
              <a:uLnTx/>
              <a:uFillTx/>
              <a:latin typeface="Calibri Light" panose="020F0302020204030204" pitchFamily="34" charset="0"/>
              <a:cs typeface="Calibri Light" panose="020F0302020204030204" pitchFamily="34" charset="0"/>
            </a:endParaRPr>
          </a:p>
          <a:p>
            <a:pPr marL="180975" marR="0" lvl="0" indent="-18097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hr-HR" sz="1400" b="0" i="0" u="none" strike="noStrike" kern="1200" cap="none" spc="0" normalizeH="0" baseline="0" noProof="0" dirty="0">
              <a:ln>
                <a:noFill/>
              </a:ln>
              <a:solidFill>
                <a:srgbClr val="030321"/>
              </a:solidFill>
              <a:effectLst/>
              <a:uLnTx/>
              <a:uFillTx/>
              <a:latin typeface="Calibri Light" panose="020F0302020204030204" pitchFamily="34" charset="0"/>
              <a:cs typeface="Calibri Light" panose="020F0302020204030204" pitchFamily="34" charset="0"/>
            </a:endParaRPr>
          </a:p>
          <a:p>
            <a:pPr marL="180975" marR="0" lvl="0" indent="-18097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hr-HR" sz="1400" b="0" i="0" u="none" strike="noStrike" kern="1200" cap="none" spc="0" normalizeH="0" baseline="0" noProof="0" dirty="0">
                <a:ln>
                  <a:noFill/>
                </a:ln>
                <a:solidFill>
                  <a:srgbClr val="030321"/>
                </a:solidFill>
                <a:effectLst/>
                <a:uLnTx/>
                <a:uFillTx/>
                <a:latin typeface="Calibri Light" panose="020F0302020204030204" pitchFamily="34" charset="0"/>
                <a:cs typeface="Calibri Light" panose="020F0302020204030204" pitchFamily="34" charset="0"/>
              </a:rPr>
              <a:t>Savings drawdown and income levels insulate consumption</a:t>
            </a:r>
            <a:endParaRPr kumimoji="0" lang="en-GB" sz="1400" b="0" i="0" u="none" strike="noStrike" kern="1200" cap="none" spc="0" normalizeH="0" baseline="0" noProof="0" dirty="0">
              <a:ln>
                <a:noFill/>
              </a:ln>
              <a:solidFill>
                <a:srgbClr val="030321"/>
              </a:solidFill>
              <a:effectLst/>
              <a:uLnTx/>
              <a:uFillTx/>
              <a:latin typeface="Calibri Light" panose="020F0302020204030204" pitchFamily="34" charset="0"/>
              <a:cs typeface="Calibri Light" panose="020F03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30321"/>
              </a:solidFill>
              <a:effectLst/>
              <a:uLnTx/>
              <a:uFillTx/>
              <a:latin typeface="Calibri Light" panose="020F0302020204030204" pitchFamily="34" charset="0"/>
              <a:cs typeface="Calibri Light" panose="020F03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hr-HR" sz="1400" b="1" i="0" u="none" strike="noStrike" kern="1200" cap="none" spc="0" normalizeH="0" baseline="0" noProof="0" dirty="0">
                <a:ln>
                  <a:noFill/>
                </a:ln>
                <a:solidFill>
                  <a:srgbClr val="030321"/>
                </a:solidFill>
                <a:effectLst/>
                <a:uLnTx/>
                <a:uFillTx/>
                <a:latin typeface="Calibri Light" panose="020F0302020204030204" pitchFamily="34" charset="0"/>
                <a:cs typeface="Calibri Light" panose="020F0302020204030204" pitchFamily="34" charset="0"/>
              </a:rPr>
              <a:t>Inflation</a:t>
            </a:r>
            <a:endParaRPr kumimoji="0" lang="en-GB" sz="1400" b="1" i="0" u="none" strike="noStrike" kern="1200" cap="none" spc="0" normalizeH="0" baseline="0" noProof="0" dirty="0">
              <a:ln>
                <a:noFill/>
              </a:ln>
              <a:solidFill>
                <a:srgbClr val="030321"/>
              </a:solidFill>
              <a:effectLst/>
              <a:uLnTx/>
              <a:uFillTx/>
              <a:latin typeface="Calibri Light" panose="020F0302020204030204" pitchFamily="34" charset="0"/>
              <a:cs typeface="Calibri Light" panose="020F0302020204030204" pitchFamily="34" charset="0"/>
            </a:endParaRPr>
          </a:p>
          <a:p>
            <a:pPr marL="180975" marR="0" lvl="0" indent="-18097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030321"/>
                </a:solidFill>
                <a:effectLst/>
                <a:uLnTx/>
                <a:uFillTx/>
                <a:latin typeface="Calibri Light" panose="020F0302020204030204" pitchFamily="34" charset="0"/>
                <a:cs typeface="Calibri Light" panose="020F0302020204030204" pitchFamily="34" charset="0"/>
              </a:rPr>
              <a:t>Inflation falls more rapidly, easing pressures on the cost of living</a:t>
            </a:r>
          </a:p>
          <a:p>
            <a:pPr marL="180975" marR="0" lvl="0" indent="-18097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hr-HR" sz="1400" b="0" i="0" u="none" strike="noStrike" kern="1200" cap="none" spc="0" normalizeH="0" baseline="0" noProof="0" dirty="0">
              <a:ln>
                <a:noFill/>
              </a:ln>
              <a:solidFill>
                <a:srgbClr val="030321"/>
              </a:solidFill>
              <a:effectLst/>
              <a:uLnTx/>
              <a:uFillTx/>
              <a:latin typeface="Calibri Light" panose="020F0302020204030204" pitchFamily="34" charset="0"/>
              <a:cs typeface="Calibri Light" panose="020F0302020204030204" pitchFamily="34" charset="0"/>
            </a:endParaRPr>
          </a:p>
          <a:p>
            <a:pPr marL="180975" marR="0" lvl="0" indent="-18097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030321"/>
                </a:solidFill>
                <a:effectLst/>
                <a:uLnTx/>
                <a:uFillTx/>
                <a:latin typeface="Calibri Light" panose="020F0302020204030204" pitchFamily="34" charset="0"/>
                <a:cs typeface="Calibri Light" panose="020F0302020204030204" pitchFamily="34" charset="0"/>
              </a:rPr>
              <a:t>Margin compression forces inflation to slow quicker than expected</a:t>
            </a:r>
            <a:endParaRPr kumimoji="0" lang="hr-HR" sz="1400" b="0" i="0" u="none" strike="noStrike" kern="1200" cap="none" spc="0" normalizeH="0" baseline="0" noProof="0" dirty="0">
              <a:ln>
                <a:noFill/>
              </a:ln>
              <a:solidFill>
                <a:srgbClr val="030321"/>
              </a:solidFill>
              <a:effectLst/>
              <a:uLnTx/>
              <a:uFillTx/>
              <a:latin typeface="Calibri Light" panose="020F0302020204030204" pitchFamily="34" charset="0"/>
              <a:cs typeface="Calibri Light" panose="020F0302020204030204" pitchFamily="34" charset="0"/>
            </a:endParaRPr>
          </a:p>
          <a:p>
            <a:pPr marL="180975" marR="0" lvl="0" indent="-180975"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srgbClr val="030321"/>
              </a:solidFill>
              <a:effectLst/>
              <a:uLnTx/>
              <a:uFillTx/>
              <a:latin typeface="Calibri Light" panose="020F0302020204030204" pitchFamily="34" charset="0"/>
              <a:cs typeface="Calibri Light" panose="020F03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hr-HR" sz="1400" b="1" i="0" u="none" strike="noStrike" kern="1200" cap="none" spc="0" normalizeH="0" baseline="0" noProof="0" dirty="0">
                <a:ln>
                  <a:noFill/>
                </a:ln>
                <a:solidFill>
                  <a:srgbClr val="030321"/>
                </a:solidFill>
                <a:effectLst/>
                <a:uLnTx/>
                <a:uFillTx/>
                <a:latin typeface="Calibri Light" panose="020F0302020204030204" pitchFamily="34" charset="0"/>
                <a:cs typeface="Calibri Light" panose="020F0302020204030204" pitchFamily="34" charset="0"/>
              </a:rPr>
              <a:t>Other </a:t>
            </a:r>
            <a:r>
              <a:rPr kumimoji="0" lang="en-GB" sz="1400" b="1" i="0" u="none" strike="noStrike" kern="1200" cap="none" spc="0" normalizeH="0" baseline="0" noProof="0" dirty="0">
                <a:ln>
                  <a:noFill/>
                </a:ln>
                <a:solidFill>
                  <a:srgbClr val="030321"/>
                </a:solidFill>
                <a:effectLst/>
                <a:uLnTx/>
                <a:uFillTx/>
                <a:latin typeface="Calibri Light" panose="020F0302020204030204" pitchFamily="34" charset="0"/>
                <a:cs typeface="Calibri Light" panose="020F0302020204030204" pitchFamily="34" charset="0"/>
              </a:rPr>
              <a:t>Considerations</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hr-HR" sz="1400" b="1" i="0" u="none" strike="noStrike" kern="1200" cap="none" spc="0" normalizeH="0" baseline="0" noProof="0" dirty="0">
              <a:ln>
                <a:noFill/>
              </a:ln>
              <a:solidFill>
                <a:srgbClr val="030321"/>
              </a:solidFill>
              <a:effectLst/>
              <a:uLnTx/>
              <a:uFillTx/>
              <a:latin typeface="Calibri Light" panose="020F0302020204030204" pitchFamily="34" charset="0"/>
              <a:cs typeface="Calibri Light" panose="020F0302020204030204" pitchFamily="34" charset="0"/>
            </a:endParaRPr>
          </a:p>
          <a:p>
            <a:pPr marL="180975" marR="0" lvl="0" indent="-180975" algn="l" defTabSz="914400" rtl="0" eaLnBrk="1" fontAlgn="auto" latinLnBrk="0" hangingPunct="1">
              <a:lnSpc>
                <a:spcPct val="100000"/>
              </a:lnSpc>
              <a:spcBef>
                <a:spcPts val="0"/>
              </a:spcBef>
              <a:spcAft>
                <a:spcPts val="0"/>
              </a:spcAft>
              <a:buClrTx/>
              <a:buSzTx/>
              <a:buFont typeface="Arial" panose="020B0604020202020204" pitchFamily="34" charset="0"/>
              <a:buChar char="•"/>
              <a:tabLst>
                <a:tab pos="361950" algn="l"/>
              </a:tabLst>
              <a:defRPr/>
            </a:pPr>
            <a:r>
              <a:rPr kumimoji="0" lang="en-GB" sz="1400" b="0" i="0" u="none" strike="noStrike" kern="1200" cap="none" spc="0" normalizeH="0" baseline="0" noProof="0" dirty="0">
                <a:ln>
                  <a:noFill/>
                </a:ln>
                <a:solidFill>
                  <a:srgbClr val="030321"/>
                </a:solidFill>
                <a:effectLst/>
                <a:uLnTx/>
                <a:uFillTx/>
                <a:latin typeface="Calibri Light" panose="020F0302020204030204" pitchFamily="34" charset="0"/>
                <a:cs typeface="Calibri Light" panose="020F0302020204030204" pitchFamily="34" charset="0"/>
              </a:rPr>
              <a:t>Diplomatic resolution of the Ukraine war</a:t>
            </a:r>
          </a:p>
        </p:txBody>
      </p:sp>
      <p:sp>
        <p:nvSpPr>
          <p:cNvPr id="2" name="Footer Placeholder 4">
            <a:extLst>
              <a:ext uri="{FF2B5EF4-FFF2-40B4-BE49-F238E27FC236}">
                <a16:creationId xmlns:a16="http://schemas.microsoft.com/office/drawing/2014/main" id="{2A483CA4-0785-A197-234D-E2EFA519E953}"/>
              </a:ext>
            </a:extLst>
          </p:cNvPr>
          <p:cNvSpPr>
            <a:spLocks noGrp="1"/>
          </p:cNvSpPr>
          <p:nvPr>
            <p:ph type="ftr" sz="quarter" idx="11"/>
          </p:nvPr>
        </p:nvSpPr>
        <p:spPr>
          <a:xfrm>
            <a:off x="874713" y="6434172"/>
            <a:ext cx="2272343" cy="423828"/>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srgbClr val="030321"/>
                </a:solidFill>
                <a:effectLst/>
                <a:uLnTx/>
                <a:uFillTx/>
                <a:latin typeface="Calibri"/>
                <a:ea typeface="+mn-ea"/>
                <a:cs typeface="+mn-cs"/>
              </a:rPr>
              <a:t>2024 Investment Outlook</a:t>
            </a:r>
          </a:p>
        </p:txBody>
      </p:sp>
      <p:cxnSp>
        <p:nvCxnSpPr>
          <p:cNvPr id="4" name="Straight Connector 3">
            <a:extLst>
              <a:ext uri="{FF2B5EF4-FFF2-40B4-BE49-F238E27FC236}">
                <a16:creationId xmlns:a16="http://schemas.microsoft.com/office/drawing/2014/main" id="{81109E44-1C21-BCF9-198D-A4C6D7B48E2C}"/>
              </a:ext>
            </a:extLst>
          </p:cNvPr>
          <p:cNvCxnSpPr>
            <a:cxnSpLocks/>
          </p:cNvCxnSpPr>
          <p:nvPr/>
        </p:nvCxnSpPr>
        <p:spPr>
          <a:xfrm>
            <a:off x="0" y="795600"/>
            <a:ext cx="6589986" cy="0"/>
          </a:xfrm>
          <a:prstGeom prst="line">
            <a:avLst/>
          </a:prstGeom>
          <a:ln>
            <a:solidFill>
              <a:srgbClr val="A8CAE9">
                <a:alpha val="50000"/>
              </a:srgbClr>
            </a:solidFill>
          </a:ln>
        </p:spPr>
        <p:style>
          <a:lnRef idx="1">
            <a:schemeClr val="accent1"/>
          </a:lnRef>
          <a:fillRef idx="0">
            <a:schemeClr val="accent1"/>
          </a:fillRef>
          <a:effectRef idx="0">
            <a:schemeClr val="accent1"/>
          </a:effectRef>
          <a:fontRef idx="minor">
            <a:schemeClr val="tx1"/>
          </a:fontRef>
        </p:style>
      </p:cxnSp>
      <p:sp>
        <p:nvSpPr>
          <p:cNvPr id="8" name="Title 3">
            <a:extLst>
              <a:ext uri="{FF2B5EF4-FFF2-40B4-BE49-F238E27FC236}">
                <a16:creationId xmlns:a16="http://schemas.microsoft.com/office/drawing/2014/main" id="{70EA7B38-CBFA-1003-B6EC-EC3E8787D6C0}"/>
              </a:ext>
            </a:extLst>
          </p:cNvPr>
          <p:cNvSpPr txBox="1">
            <a:spLocks/>
          </p:cNvSpPr>
          <p:nvPr/>
        </p:nvSpPr>
        <p:spPr>
          <a:xfrm>
            <a:off x="159371" y="343506"/>
            <a:ext cx="9143275" cy="468000"/>
          </a:xfrm>
          <a:prstGeom prst="rect">
            <a:avLst/>
          </a:prstGeom>
        </p:spPr>
        <p:txBody>
          <a:bodyPr vert="horz" lIns="91440" tIns="45720" rIns="91440" bIns="45720" rtlCol="0" anchor="b">
            <a:normAutofit lnSpcReduction="10000"/>
          </a:bodyPr>
          <a:lstStyle>
            <a:lvl1pPr algn="l" defTabSz="914400" rtl="0" eaLnBrk="1" latinLnBrk="0" hangingPunct="1">
              <a:lnSpc>
                <a:spcPct val="90000"/>
              </a:lnSpc>
              <a:spcBef>
                <a:spcPct val="0"/>
              </a:spcBef>
              <a:buNone/>
              <a:defRPr sz="2800" b="1" kern="1200">
                <a:solidFill>
                  <a:schemeClr val="bg2"/>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lang="en-GB" b="0" dirty="0">
                <a:solidFill>
                  <a:srgbClr val="030321"/>
                </a:solidFill>
                <a:latin typeface="Calibri"/>
              </a:rPr>
              <a:t>Central Macro Themes and Risk Scenarios</a:t>
            </a:r>
            <a:endParaRPr kumimoji="0" lang="en-GB" sz="2800" b="0" i="0" u="none" strike="noStrike" kern="1200" cap="none" spc="0" normalizeH="0" baseline="0" noProof="0" dirty="0">
              <a:ln>
                <a:noFill/>
              </a:ln>
              <a:solidFill>
                <a:srgbClr val="030321"/>
              </a:solidFill>
              <a:effectLst/>
              <a:uLnTx/>
              <a:uFillTx/>
              <a:latin typeface="Calibri"/>
              <a:ea typeface="+mj-ea"/>
              <a:cs typeface="+mj-cs"/>
            </a:endParaRPr>
          </a:p>
        </p:txBody>
      </p:sp>
      <p:sp>
        <p:nvSpPr>
          <p:cNvPr id="3" name="Text Placeholder 3">
            <a:extLst>
              <a:ext uri="{FF2B5EF4-FFF2-40B4-BE49-F238E27FC236}">
                <a16:creationId xmlns:a16="http://schemas.microsoft.com/office/drawing/2014/main" id="{8BCE249F-89E3-45F1-749E-9FE2D7700D2F}"/>
              </a:ext>
            </a:extLst>
          </p:cNvPr>
          <p:cNvSpPr txBox="1">
            <a:spLocks/>
          </p:cNvSpPr>
          <p:nvPr/>
        </p:nvSpPr>
        <p:spPr>
          <a:xfrm>
            <a:off x="3147056" y="6429330"/>
            <a:ext cx="9044944" cy="423828"/>
          </a:xfrm>
          <a:prstGeom prst="rect">
            <a:avLst/>
          </a:prstGeom>
        </p:spPr>
        <p:txBody>
          <a:bodyPr vert="horz" lIns="91440" tIns="45720" rIns="91440" bIns="45720" rtlCol="0" anchor="ctr">
            <a:noAutofit/>
          </a:bodyPr>
          <a:lstStyle>
            <a:lvl1pPr marL="0" indent="0" algn="l" defTabSz="914400" rtl="0" eaLnBrk="1" latinLnBrk="0" hangingPunct="1">
              <a:lnSpc>
                <a:spcPct val="90000"/>
              </a:lnSpc>
              <a:spcBef>
                <a:spcPts val="0"/>
              </a:spcBef>
              <a:spcAft>
                <a:spcPts val="600"/>
              </a:spcAft>
              <a:buFont typeface="Arial" panose="020B0604020202020204" pitchFamily="34" charset="0"/>
              <a:buNone/>
              <a:defRPr lang="en-US" sz="900" i="1" kern="1200" baseline="0">
                <a:solidFill>
                  <a:schemeClr val="tx2"/>
                </a:solidFill>
                <a:latin typeface="Calibri" panose="020F0502020204030204" pitchFamily="34" charset="0"/>
                <a:ea typeface="+mn-ea"/>
                <a:cs typeface="+mn-cs"/>
              </a:defRPr>
            </a:lvl1pPr>
            <a:lvl2pPr marL="0" indent="0" algn="l" defTabSz="914400" rtl="0" eaLnBrk="1" latinLnBrk="0" hangingPunct="1">
              <a:lnSpc>
                <a:spcPct val="90000"/>
              </a:lnSpc>
              <a:spcBef>
                <a:spcPts val="0"/>
              </a:spcBef>
              <a:spcAft>
                <a:spcPts val="600"/>
              </a:spcAft>
              <a:buFont typeface="Arial" panose="020B0604020202020204" pitchFamily="34" charset="0"/>
              <a:buNone/>
              <a:defRPr lang="en-US" sz="1400" kern="1200" dirty="0">
                <a:solidFill>
                  <a:schemeClr val="tx2"/>
                </a:solidFill>
                <a:latin typeface="Calibri" panose="020F0502020204030204" pitchFamily="34" charset="0"/>
                <a:ea typeface="+mn-ea"/>
                <a:cs typeface="+mn-cs"/>
              </a:defRPr>
            </a:lvl2pPr>
            <a:lvl3pPr marL="228600" indent="-228600" algn="l" defTabSz="914400" rtl="0" eaLnBrk="1" latinLnBrk="0" hangingPunct="1">
              <a:lnSpc>
                <a:spcPct val="90000"/>
              </a:lnSpc>
              <a:spcBef>
                <a:spcPts val="0"/>
              </a:spcBef>
              <a:spcAft>
                <a:spcPts val="600"/>
              </a:spcAft>
              <a:buSzPct val="80000"/>
              <a:buFont typeface="Wingdings" panose="05000000000000000000" pitchFamily="2" charset="2"/>
              <a:buChar char="§"/>
              <a:defRPr lang="en-US" sz="1400" kern="1200" dirty="0">
                <a:solidFill>
                  <a:schemeClr val="tx2"/>
                </a:solidFill>
                <a:latin typeface="Calibri" panose="020F0502020204030204" pitchFamily="34" charset="0"/>
                <a:ea typeface="+mn-ea"/>
                <a:cs typeface="+mn-cs"/>
              </a:defRPr>
            </a:lvl3pPr>
            <a:lvl4pPr marL="228600" indent="-228600" algn="l" defTabSz="914400" rtl="0" eaLnBrk="1" latinLnBrk="0" hangingPunct="1">
              <a:lnSpc>
                <a:spcPct val="90000"/>
              </a:lnSpc>
              <a:spcBef>
                <a:spcPts val="0"/>
              </a:spcBef>
              <a:spcAft>
                <a:spcPts val="600"/>
              </a:spcAft>
              <a:buSzPct val="80000"/>
              <a:buFont typeface="Wingdings" panose="05000000000000000000" pitchFamily="2" charset="2"/>
              <a:buChar char="§"/>
              <a:defRPr lang="en-US" sz="1400" kern="1200" dirty="0">
                <a:solidFill>
                  <a:schemeClr val="tx2"/>
                </a:solidFill>
                <a:latin typeface="Calibri" panose="020F0502020204030204" pitchFamily="34" charset="0"/>
                <a:ea typeface="+mn-ea"/>
                <a:cs typeface="+mn-cs"/>
              </a:defRPr>
            </a:lvl4pPr>
            <a:lvl5pPr marL="228600" indent="-228600" algn="l" defTabSz="914400" rtl="0" eaLnBrk="1" latinLnBrk="0" hangingPunct="1">
              <a:lnSpc>
                <a:spcPct val="90000"/>
              </a:lnSpc>
              <a:spcBef>
                <a:spcPts val="0"/>
              </a:spcBef>
              <a:spcAft>
                <a:spcPts val="600"/>
              </a:spcAft>
              <a:buSzPct val="80000"/>
              <a:buFont typeface="Wingdings" panose="05000000000000000000" pitchFamily="2" charset="2"/>
              <a:buChar char="§"/>
              <a:tabLst/>
              <a:defRPr lang="en-GB" sz="1400" kern="1200" dirty="0">
                <a:solidFill>
                  <a:schemeClr val="tx2"/>
                </a:solidFill>
                <a:latin typeface="Calibri" panose="020F050202020403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r>
              <a:rPr lang="en-GB" dirty="0"/>
              <a:t>Source: Charles Stanley Investment Strategy Forum Sept ‘23</a:t>
            </a:r>
          </a:p>
        </p:txBody>
      </p:sp>
    </p:spTree>
    <p:extLst>
      <p:ext uri="{BB962C8B-B14F-4D97-AF65-F5344CB8AC3E}">
        <p14:creationId xmlns:p14="http://schemas.microsoft.com/office/powerpoint/2010/main" val="42340252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4">
            <a:extLst>
              <a:ext uri="{FF2B5EF4-FFF2-40B4-BE49-F238E27FC236}">
                <a16:creationId xmlns:a16="http://schemas.microsoft.com/office/drawing/2014/main" id="{2A483CA4-0785-A197-234D-E2EFA519E953}"/>
              </a:ext>
            </a:extLst>
          </p:cNvPr>
          <p:cNvSpPr>
            <a:spLocks noGrp="1"/>
          </p:cNvSpPr>
          <p:nvPr>
            <p:ph type="ftr" sz="quarter" idx="11"/>
          </p:nvPr>
        </p:nvSpPr>
        <p:spPr>
          <a:xfrm>
            <a:off x="874713" y="6434172"/>
            <a:ext cx="2272343" cy="423828"/>
          </a:xfrm>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900" b="0" i="0" u="none" strike="noStrike" kern="1200" cap="none" spc="0" normalizeH="0" baseline="0" noProof="0" dirty="0">
                <a:ln>
                  <a:noFill/>
                </a:ln>
                <a:solidFill>
                  <a:srgbClr val="030321"/>
                </a:solidFill>
                <a:effectLst/>
                <a:uLnTx/>
                <a:uFillTx/>
                <a:latin typeface="Calibri"/>
                <a:ea typeface="+mn-ea"/>
                <a:cs typeface="+mn-cs"/>
              </a:rPr>
              <a:t>2024 Investment Outlook</a:t>
            </a:r>
          </a:p>
        </p:txBody>
      </p:sp>
      <p:cxnSp>
        <p:nvCxnSpPr>
          <p:cNvPr id="4" name="Straight Connector 3">
            <a:extLst>
              <a:ext uri="{FF2B5EF4-FFF2-40B4-BE49-F238E27FC236}">
                <a16:creationId xmlns:a16="http://schemas.microsoft.com/office/drawing/2014/main" id="{81109E44-1C21-BCF9-198D-A4C6D7B48E2C}"/>
              </a:ext>
            </a:extLst>
          </p:cNvPr>
          <p:cNvCxnSpPr>
            <a:cxnSpLocks/>
          </p:cNvCxnSpPr>
          <p:nvPr/>
        </p:nvCxnSpPr>
        <p:spPr>
          <a:xfrm>
            <a:off x="0" y="795600"/>
            <a:ext cx="6589986" cy="0"/>
          </a:xfrm>
          <a:prstGeom prst="line">
            <a:avLst/>
          </a:prstGeom>
          <a:ln>
            <a:solidFill>
              <a:srgbClr val="A8CAE9">
                <a:alpha val="50000"/>
              </a:srgbClr>
            </a:solidFill>
          </a:ln>
        </p:spPr>
        <p:style>
          <a:lnRef idx="1">
            <a:schemeClr val="accent1"/>
          </a:lnRef>
          <a:fillRef idx="0">
            <a:schemeClr val="accent1"/>
          </a:fillRef>
          <a:effectRef idx="0">
            <a:schemeClr val="accent1"/>
          </a:effectRef>
          <a:fontRef idx="minor">
            <a:schemeClr val="tx1"/>
          </a:fontRef>
        </p:style>
      </p:cxnSp>
      <p:sp>
        <p:nvSpPr>
          <p:cNvPr id="8" name="Title 3">
            <a:extLst>
              <a:ext uri="{FF2B5EF4-FFF2-40B4-BE49-F238E27FC236}">
                <a16:creationId xmlns:a16="http://schemas.microsoft.com/office/drawing/2014/main" id="{70EA7B38-CBFA-1003-B6EC-EC3E8787D6C0}"/>
              </a:ext>
            </a:extLst>
          </p:cNvPr>
          <p:cNvSpPr txBox="1">
            <a:spLocks/>
          </p:cNvSpPr>
          <p:nvPr/>
        </p:nvSpPr>
        <p:spPr>
          <a:xfrm>
            <a:off x="159371" y="343506"/>
            <a:ext cx="9143275" cy="468000"/>
          </a:xfrm>
          <a:prstGeom prst="rect">
            <a:avLst/>
          </a:prstGeom>
        </p:spPr>
        <p:txBody>
          <a:bodyPr vert="horz" lIns="91440" tIns="45720" rIns="91440" bIns="45720" rtlCol="0" anchor="b">
            <a:normAutofit lnSpcReduction="10000"/>
          </a:bodyPr>
          <a:lstStyle>
            <a:lvl1pPr algn="l" defTabSz="914400" rtl="0" eaLnBrk="1" latinLnBrk="0" hangingPunct="1">
              <a:lnSpc>
                <a:spcPct val="90000"/>
              </a:lnSpc>
              <a:spcBef>
                <a:spcPct val="0"/>
              </a:spcBef>
              <a:buNone/>
              <a:defRPr sz="2800" b="1" kern="1200">
                <a:solidFill>
                  <a:schemeClr val="bg2"/>
                </a:solidFill>
                <a:latin typeface="+mj-lt"/>
                <a:ea typeface="+mj-ea"/>
                <a:cs typeface="+mj-cs"/>
              </a:defRPr>
            </a:lvl1pPr>
          </a:lstStyle>
          <a:p>
            <a:pPr marL="0" marR="0" lvl="0" indent="0" algn="l" defTabSz="914400" rtl="0" eaLnBrk="1" fontAlgn="auto" latinLnBrk="0" hangingPunct="1">
              <a:lnSpc>
                <a:spcPct val="90000"/>
              </a:lnSpc>
              <a:spcBef>
                <a:spcPct val="0"/>
              </a:spcBef>
              <a:spcAft>
                <a:spcPts val="0"/>
              </a:spcAft>
              <a:buClrTx/>
              <a:buSzTx/>
              <a:buFontTx/>
              <a:buNone/>
              <a:tabLst/>
              <a:defRPr/>
            </a:pPr>
            <a:r>
              <a:rPr kumimoji="0" lang="en-GB" sz="2800" b="0" i="0" u="none" strike="noStrike" kern="1200" cap="none" spc="0" normalizeH="0" baseline="0" noProof="0" dirty="0">
                <a:ln>
                  <a:noFill/>
                </a:ln>
                <a:solidFill>
                  <a:srgbClr val="030321"/>
                </a:solidFill>
                <a:effectLst/>
                <a:uLnTx/>
                <a:uFillTx/>
                <a:latin typeface="Calibri"/>
                <a:ea typeface="+mj-ea"/>
                <a:cs typeface="+mj-cs"/>
              </a:rPr>
              <a:t>Portfolio Positioning</a:t>
            </a:r>
          </a:p>
        </p:txBody>
      </p:sp>
      <p:pic>
        <p:nvPicPr>
          <p:cNvPr id="14" name="Picture 13" descr="A graph of a stock market&#10;&#10;Description automatically generated">
            <a:extLst>
              <a:ext uri="{FF2B5EF4-FFF2-40B4-BE49-F238E27FC236}">
                <a16:creationId xmlns:a16="http://schemas.microsoft.com/office/drawing/2014/main" id="{5B4F58FE-E1D6-411E-C902-F56045C671C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816056" y="1182395"/>
            <a:ext cx="8559888" cy="5135933"/>
          </a:xfrm>
          <a:prstGeom prst="rect">
            <a:avLst/>
          </a:prstGeom>
        </p:spPr>
      </p:pic>
      <p:sp>
        <p:nvSpPr>
          <p:cNvPr id="3" name="TextBox 2">
            <a:extLst>
              <a:ext uri="{FF2B5EF4-FFF2-40B4-BE49-F238E27FC236}">
                <a16:creationId xmlns:a16="http://schemas.microsoft.com/office/drawing/2014/main" id="{219E9978-0B98-8347-8AC3-AA196E725DD5}"/>
              </a:ext>
            </a:extLst>
          </p:cNvPr>
          <p:cNvSpPr txBox="1"/>
          <p:nvPr/>
        </p:nvSpPr>
        <p:spPr>
          <a:xfrm>
            <a:off x="8941777" y="6509331"/>
            <a:ext cx="3010177" cy="230832"/>
          </a:xfrm>
          <a:prstGeom prst="rect">
            <a:avLst/>
          </a:prstGeom>
          <a:noFill/>
        </p:spPr>
        <p:txBody>
          <a:bodyPr wrap="square">
            <a:spAutoFit/>
          </a:bodyPr>
          <a:lstStyle/>
          <a:p>
            <a:r>
              <a:rPr lang="en-GB" sz="900" i="1" dirty="0">
                <a:solidFill>
                  <a:schemeClr val="tx2"/>
                </a:solidFill>
                <a:latin typeface="Calibri" panose="020F0502020204030204" pitchFamily="34" charset="0"/>
              </a:rPr>
              <a:t>Past performance is not a reliable guide to future returns</a:t>
            </a:r>
          </a:p>
        </p:txBody>
      </p:sp>
    </p:spTree>
    <p:extLst>
      <p:ext uri="{BB962C8B-B14F-4D97-AF65-F5344CB8AC3E}">
        <p14:creationId xmlns:p14="http://schemas.microsoft.com/office/powerpoint/2010/main" val="4602606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D780744F-18E7-754A-B6BA-F01E2CFF100B}"/>
              </a:ext>
            </a:extLst>
          </p:cNvPr>
          <p:cNvSpPr>
            <a:spLocks noGrp="1"/>
          </p:cNvSpPr>
          <p:nvPr>
            <p:ph type="title"/>
          </p:nvPr>
        </p:nvSpPr>
        <p:spPr/>
        <p:txBody>
          <a:bodyPr/>
          <a:lstStyle/>
          <a:p>
            <a:r>
              <a:rPr lang="en-GB" dirty="0"/>
              <a:t>Important </a:t>
            </a:r>
            <a:br>
              <a:rPr lang="en-GB" dirty="0"/>
            </a:br>
            <a:r>
              <a:rPr lang="en-GB" dirty="0"/>
              <a:t>information</a:t>
            </a:r>
          </a:p>
        </p:txBody>
      </p:sp>
      <p:sp>
        <p:nvSpPr>
          <p:cNvPr id="9" name="Slide Number Placeholder 8"/>
          <p:cNvSpPr>
            <a:spLocks noGrp="1"/>
          </p:cNvSpPr>
          <p:nvPr>
            <p:ph type="sldNum" sz="quarter" idx="10"/>
          </p:nvPr>
        </p:nvSpPr>
        <p:spPr/>
        <p:txBody>
          <a:bodyPr/>
          <a:lstStyle/>
          <a:p>
            <a:fld id="{48F63A3B-78C7-47BE-AE5E-E10140E04643}" type="slidenum">
              <a:rPr lang="en-US" smtClean="0"/>
              <a:pPr/>
              <a:t>9</a:t>
            </a:fld>
            <a:endParaRPr lang="en-US" dirty="0"/>
          </a:p>
        </p:txBody>
      </p:sp>
      <p:sp>
        <p:nvSpPr>
          <p:cNvPr id="16" name="Content Placeholder 15"/>
          <p:cNvSpPr>
            <a:spLocks noGrp="1"/>
          </p:cNvSpPr>
          <p:nvPr>
            <p:ph sz="quarter" idx="11"/>
          </p:nvPr>
        </p:nvSpPr>
        <p:spPr>
          <a:xfrm>
            <a:off x="5458356" y="574945"/>
            <a:ext cx="6303535" cy="4802383"/>
          </a:xfrm>
        </p:spPr>
        <p:txBody>
          <a:bodyPr numCol="2" spcCol="360000"/>
          <a:lstStyle/>
          <a:p>
            <a:pPr lvl="2"/>
            <a:r>
              <a:rPr lang="en-GB" b="1" dirty="0"/>
              <a:t>The value of investments can fall as well as rise. Investors may get back less than invested. Past performance is not a reliable guide to the future. </a:t>
            </a:r>
          </a:p>
          <a:p>
            <a:pPr lvl="2"/>
            <a:r>
              <a:rPr lang="en-GB" dirty="0"/>
              <a:t>Tax treatment depends on the individual circumstances of each person or entity and may be subject to change in the future. </a:t>
            </a:r>
          </a:p>
          <a:p>
            <a:pPr lvl="2"/>
            <a:r>
              <a:rPr lang="en-GB" dirty="0"/>
              <a:t>Although Charles Stanley's information providers, including without limitation, MSCI ESG Research LLC and its affiliates (the “ESG Parties”), obtain information (the “Information”) from sources they consider reliable, none of the ESG Parties warrants or guarantees the originality, accuracy and/or completeness, of any data herein and expressly disclaim all express or implied warranties, including those of merchantability and fitness for a particular purpose. The Information may only be used for your internal use, may not be reproduced or </a:t>
            </a:r>
            <a:r>
              <a:rPr lang="en-GB" dirty="0" err="1"/>
              <a:t>redisseminated</a:t>
            </a:r>
            <a:r>
              <a:rPr lang="en-GB" dirty="0"/>
              <a:t> in any form and may not be used as a basis for, or a component of, any financial instruments or products or indices.  Further, none of the Information can in and of itself be used to determine which securities to buy or sell or when to buy or sell them.  None of the ESG Parties shall have any liability for any errors or omissions in connection with any data herein, or any liability for any direct, indirect, special, punitive, consequential or any other damages (including lost profits) even if notified of the possibility of such damages.</a:t>
            </a:r>
          </a:p>
          <a:p>
            <a:pPr lvl="2"/>
            <a:r>
              <a:rPr lang="en-GB" dirty="0"/>
              <a:t>Charles Stanley &amp; Co. Limited is authorised and regulated by the Financial Conduct Authority A member of the London Stock Exchange and is part of the Raymond James Financial, Inc. group of companies. Registered in England number 1903304. </a:t>
            </a:r>
          </a:p>
          <a:p>
            <a:pPr lvl="2"/>
            <a:r>
              <a:rPr lang="en-GB" dirty="0"/>
              <a:t>Registered office: 55 Bishopsgate, London EC2N 3AS.</a:t>
            </a:r>
          </a:p>
        </p:txBody>
      </p:sp>
      <p:grpSp>
        <p:nvGrpSpPr>
          <p:cNvPr id="4" name="Group 3">
            <a:extLst>
              <a:ext uri="{FF2B5EF4-FFF2-40B4-BE49-F238E27FC236}">
                <a16:creationId xmlns:a16="http://schemas.microsoft.com/office/drawing/2014/main" id="{E4BDA6E3-C304-8747-965D-B88D6911A968}"/>
              </a:ext>
            </a:extLst>
          </p:cNvPr>
          <p:cNvGrpSpPr/>
          <p:nvPr/>
        </p:nvGrpSpPr>
        <p:grpSpPr>
          <a:xfrm>
            <a:off x="0" y="2488581"/>
            <a:ext cx="5607135" cy="4369419"/>
            <a:chOff x="-1" y="2271434"/>
            <a:chExt cx="5885793" cy="4586566"/>
          </a:xfrm>
        </p:grpSpPr>
        <p:sp>
          <p:nvSpPr>
            <p:cNvPr id="11" name="Freeform 10">
              <a:extLst>
                <a:ext uri="{FF2B5EF4-FFF2-40B4-BE49-F238E27FC236}">
                  <a16:creationId xmlns:a16="http://schemas.microsoft.com/office/drawing/2014/main" id="{44843526-25BB-1647-B16F-665DB27F5209}"/>
                </a:ext>
              </a:extLst>
            </p:cNvPr>
            <p:cNvSpPr/>
            <p:nvPr/>
          </p:nvSpPr>
          <p:spPr>
            <a:xfrm flipH="1">
              <a:off x="-1" y="2783220"/>
              <a:ext cx="5885793" cy="4074780"/>
            </a:xfrm>
            <a:custGeom>
              <a:avLst/>
              <a:gdLst>
                <a:gd name="connsiteX0" fmla="*/ 0 w 9906003"/>
                <a:gd name="connsiteY0" fmla="*/ 6858003 h 6858003"/>
                <a:gd name="connsiteX1" fmla="*/ 6861178 w 9906003"/>
                <a:gd name="connsiteY1" fmla="*/ 6858003 h 6858003"/>
                <a:gd name="connsiteX2" fmla="*/ 6861178 w 9906003"/>
                <a:gd name="connsiteY2" fmla="*/ 6858002 h 6858003"/>
                <a:gd name="connsiteX3" fmla="*/ 9906003 w 9906003"/>
                <a:gd name="connsiteY3" fmla="*/ 6858002 h 6858003"/>
                <a:gd name="connsiteX4" fmla="*/ 9906003 w 9906003"/>
                <a:gd name="connsiteY4" fmla="*/ 4183658 h 6858003"/>
                <a:gd name="connsiteX5" fmla="*/ 9906003 w 9906003"/>
                <a:gd name="connsiteY5" fmla="*/ 4183656 h 6858003"/>
                <a:gd name="connsiteX6" fmla="*/ 9906002 w 9906003"/>
                <a:gd name="connsiteY6" fmla="*/ 4183656 h 6858003"/>
                <a:gd name="connsiteX7" fmla="*/ 6861178 w 9906003"/>
                <a:gd name="connsiteY7" fmla="*/ 4359 h 6858003"/>
                <a:gd name="connsiteX8" fmla="*/ 6861178 w 9906003"/>
                <a:gd name="connsiteY8" fmla="*/ 0 h 6858003"/>
                <a:gd name="connsiteX9" fmla="*/ 6859341 w 9906003"/>
                <a:gd name="connsiteY9" fmla="*/ 1837 h 6858003"/>
                <a:gd name="connsiteX10" fmla="*/ 6858003 w 9906003"/>
                <a:gd name="connsiteY10" fmla="*/ 1 h 6858003"/>
                <a:gd name="connsiteX11" fmla="*/ 6858003 w 9906003"/>
                <a:gd name="connsiteY11" fmla="*/ 3174 h 685800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9906003" h="6858003">
                  <a:moveTo>
                    <a:pt x="0" y="6858003"/>
                  </a:moveTo>
                  <a:lnTo>
                    <a:pt x="6861178" y="6858003"/>
                  </a:lnTo>
                  <a:lnTo>
                    <a:pt x="6861178" y="6858002"/>
                  </a:lnTo>
                  <a:lnTo>
                    <a:pt x="9906003" y="6858002"/>
                  </a:lnTo>
                  <a:lnTo>
                    <a:pt x="9906003" y="4183658"/>
                  </a:lnTo>
                  <a:lnTo>
                    <a:pt x="9906003" y="4183656"/>
                  </a:lnTo>
                  <a:lnTo>
                    <a:pt x="9906002" y="4183656"/>
                  </a:lnTo>
                  <a:lnTo>
                    <a:pt x="6861178" y="4359"/>
                  </a:lnTo>
                  <a:lnTo>
                    <a:pt x="6861178" y="0"/>
                  </a:lnTo>
                  <a:lnTo>
                    <a:pt x="6859341" y="1837"/>
                  </a:lnTo>
                  <a:lnTo>
                    <a:pt x="6858003" y="1"/>
                  </a:lnTo>
                  <a:lnTo>
                    <a:pt x="6858003" y="3174"/>
                  </a:lnTo>
                  <a:close/>
                </a:path>
              </a:pathLst>
            </a:custGeom>
            <a:blipFill dpi="0" rotWithShape="0">
              <a:blip r:embed="rId2" cstate="screen">
                <a:extLst>
                  <a:ext uri="{28A0092B-C50C-407E-A947-70E740481C1C}">
                    <a14:useLocalDpi xmlns:a14="http://schemas.microsoft.com/office/drawing/2010/main"/>
                  </a:ext>
                </a:extLst>
              </a:blip>
              <a:srcRect/>
              <a:stretch>
                <a:fillRect l="57"/>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33" dirty="0"/>
            </a:p>
          </p:txBody>
        </p:sp>
        <p:sp>
          <p:nvSpPr>
            <p:cNvPr id="13" name="Rectangle 12">
              <a:extLst>
                <a:ext uri="{FF2B5EF4-FFF2-40B4-BE49-F238E27FC236}">
                  <a16:creationId xmlns:a16="http://schemas.microsoft.com/office/drawing/2014/main" id="{B1E26DA7-1F70-A44E-AFF9-7C8B6EAB8EFB}"/>
                </a:ext>
              </a:extLst>
            </p:cNvPr>
            <p:cNvSpPr/>
            <p:nvPr/>
          </p:nvSpPr>
          <p:spPr>
            <a:xfrm rot="8100000">
              <a:off x="1594679" y="2271434"/>
              <a:ext cx="425713" cy="425713"/>
            </a:xfrm>
            <a:prstGeom prst="rect">
              <a:avLst/>
            </a:prstGeom>
            <a:solidFill>
              <a:srgbClr val="03032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633" dirty="0"/>
            </a:p>
          </p:txBody>
        </p:sp>
      </p:grpSp>
      <p:pic>
        <p:nvPicPr>
          <p:cNvPr id="6" name="Picture 5">
            <a:extLst>
              <a:ext uri="{FF2B5EF4-FFF2-40B4-BE49-F238E27FC236}">
                <a16:creationId xmlns:a16="http://schemas.microsoft.com/office/drawing/2014/main" id="{118BE00E-139F-1A47-BA4B-F2837491826D}"/>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1663399" y="5338223"/>
            <a:ext cx="3822986" cy="1291462"/>
          </a:xfrm>
          <a:prstGeom prst="rect">
            <a:avLst/>
          </a:prstGeom>
        </p:spPr>
      </p:pic>
    </p:spTree>
    <p:extLst>
      <p:ext uri="{BB962C8B-B14F-4D97-AF65-F5344CB8AC3E}">
        <p14:creationId xmlns:p14="http://schemas.microsoft.com/office/powerpoint/2010/main" val="172568095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theme/theme1.xml><?xml version="1.0" encoding="utf-8"?>
<a:theme xmlns:a="http://schemas.openxmlformats.org/drawingml/2006/main" name="Charles Stanley Internal Deck Template">
  <a:themeElements>
    <a:clrScheme name="Internal Colour Palette">
      <a:dk1>
        <a:srgbClr val="030321"/>
      </a:dk1>
      <a:lt1>
        <a:srgbClr val="FFFFFF"/>
      </a:lt1>
      <a:dk2>
        <a:srgbClr val="030321"/>
      </a:dk2>
      <a:lt2>
        <a:srgbClr val="00A7A7"/>
      </a:lt2>
      <a:accent1>
        <a:srgbClr val="C8E5E4"/>
      </a:accent1>
      <a:accent2>
        <a:srgbClr val="F9F9F9"/>
      </a:accent2>
      <a:accent3>
        <a:srgbClr val="A2A700"/>
      </a:accent3>
      <a:accent4>
        <a:srgbClr val="005E74"/>
      </a:accent4>
      <a:accent5>
        <a:srgbClr val="F79B00"/>
      </a:accent5>
      <a:accent6>
        <a:srgbClr val="00A7A7"/>
      </a:accent6>
      <a:hlink>
        <a:srgbClr val="00A7A7"/>
      </a:hlink>
      <a:folHlink>
        <a:srgbClr val="00A7A7"/>
      </a:folHlink>
    </a:clrScheme>
    <a:fontScheme name="Charles Stanley">
      <a:majorFont>
        <a:latin typeface="Georgia"/>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accent4"/>
        </a:solidFill>
        <a:ln>
          <a:noFill/>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57150">
          <a:tailEnd type="triangle"/>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sz="1600" dirty="0" err="1" smtClean="0"/>
        </a:defPPr>
      </a:lstStyle>
    </a:txDef>
  </a:objectDefaults>
  <a:extraClrSchemeLst/>
  <a:extLst>
    <a:ext uri="{05A4C25C-085E-4340-85A3-A5531E510DB2}">
      <thm15:themeFamily xmlns:thm15="http://schemas.microsoft.com/office/thememl/2012/main" name="Charles Stanley Internal Deck Template.potx" id="{D720FCE4-7944-4CE2-AA8E-E2BC59057AA8}" vid="{424C43C2-4062-4A66-A7AB-29F353D1F54D}"/>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Teams" ma:contentTypeID="0x010100A9D6686833432C4BBFF6D9796D54D0D70200593976AD3131954CB18DE948169284CF" ma:contentTypeVersion="4" ma:contentTypeDescription="" ma:contentTypeScope="" ma:versionID="7c83bdd87890f8994949adcce260f6ed">
  <xsd:schema xmlns:xsd="http://www.w3.org/2001/XMLSchema" xmlns:xs="http://www.w3.org/2001/XMLSchema" xmlns:p="http://schemas.microsoft.com/office/2006/metadata/properties" targetNamespace="http://schemas.microsoft.com/office/2006/metadata/properties" ma:root="true" ma:fieldsID="c19ce98959e1c2270fec21953d0b7d94">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SharedContentType xmlns="Microsoft.SharePoint.Taxonomy.ContentTypeSync" SourceId="6debd111-2fc1-44e7-b03c-4708e2bac541" ContentTypeId="0x010100A9D6686833432C4BBFF6D9796D54D0D702" PreviousValue="false" LastSyncTimeStamp="2023-03-08T14:40:52.547Z"/>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F73E72D-50E5-40A5-8C19-42B893278340}"/>
</file>

<file path=customXml/itemProps2.xml><?xml version="1.0" encoding="utf-8"?>
<ds:datastoreItem xmlns:ds="http://schemas.openxmlformats.org/officeDocument/2006/customXml" ds:itemID="{DAF9C4B1-F75A-452E-AA9E-048758B9E12B}"/>
</file>

<file path=customXml/itemProps3.xml><?xml version="1.0" encoding="utf-8"?>
<ds:datastoreItem xmlns:ds="http://schemas.openxmlformats.org/officeDocument/2006/customXml" ds:itemID="{FF1FECA2-7554-4D2F-A777-3AAD77FE769C}"/>
</file>

<file path=docProps/app.xml><?xml version="1.0" encoding="utf-8"?>
<Properties xmlns="http://schemas.openxmlformats.org/officeDocument/2006/extended-properties" xmlns:vt="http://schemas.openxmlformats.org/officeDocument/2006/docPropsVTypes">
  <TotalTime>3335</TotalTime>
  <Words>657</Words>
  <Application>Microsoft Office PowerPoint</Application>
  <PresentationFormat>Widescreen</PresentationFormat>
  <Paragraphs>80</Paragraphs>
  <Slides>9</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vt:i4>
      </vt:variant>
    </vt:vector>
  </HeadingPairs>
  <TitlesOfParts>
    <vt:vector size="15" baseType="lpstr">
      <vt:lpstr>Arial</vt:lpstr>
      <vt:lpstr>Calibri</vt:lpstr>
      <vt:lpstr>Calibri Light</vt:lpstr>
      <vt:lpstr>Georgia</vt:lpstr>
      <vt:lpstr>Wingdings</vt:lpstr>
      <vt:lpstr>Charles Stanley Internal Deck Template</vt:lpstr>
      <vt:lpstr>2024 Investment Outlook</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Important  information</vt:lpstr>
    </vt:vector>
  </TitlesOfParts>
  <Company>Raymond James and Associates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Matej Lovrenovic</dc:creator>
  <cp:lastModifiedBy>Donjeta Mahmuti</cp:lastModifiedBy>
  <cp:revision>37</cp:revision>
  <dcterms:created xsi:type="dcterms:W3CDTF">2023-10-26T13:54:06Z</dcterms:created>
  <dcterms:modified xsi:type="dcterms:W3CDTF">2023-11-16T09:10:30Z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e012a227-8552-45b1-925d-6a2c2744de60_Enabled">
    <vt:lpwstr>true</vt:lpwstr>
  </property>
  <property fmtid="{D5CDD505-2E9C-101B-9397-08002B2CF9AE}" pid="3" name="MSIP_Label_e012a227-8552-45b1-925d-6a2c2744de60_SetDate">
    <vt:lpwstr>2023-11-14T15:22:06Z</vt:lpwstr>
  </property>
  <property fmtid="{D5CDD505-2E9C-101B-9397-08002B2CF9AE}" pid="4" name="MSIP_Label_e012a227-8552-45b1-925d-6a2c2744de60_Method">
    <vt:lpwstr>Standard</vt:lpwstr>
  </property>
  <property fmtid="{D5CDD505-2E9C-101B-9397-08002B2CF9AE}" pid="5" name="MSIP_Label_e012a227-8552-45b1-925d-6a2c2744de60_Name">
    <vt:lpwstr>Sensitive</vt:lpwstr>
  </property>
  <property fmtid="{D5CDD505-2E9C-101B-9397-08002B2CF9AE}" pid="6" name="MSIP_Label_e012a227-8552-45b1-925d-6a2c2744de60_SiteId">
    <vt:lpwstr>70412946-66ca-4197-819c-cb70744722dd</vt:lpwstr>
  </property>
  <property fmtid="{D5CDD505-2E9C-101B-9397-08002B2CF9AE}" pid="7" name="MSIP_Label_e012a227-8552-45b1-925d-6a2c2744de60_ActionId">
    <vt:lpwstr>913f5f56-1573-4f8c-a312-0623351fed1a</vt:lpwstr>
  </property>
  <property fmtid="{D5CDD505-2E9C-101B-9397-08002B2CF9AE}" pid="8" name="MSIP_Label_e012a227-8552-45b1-925d-6a2c2744de60_ContentBits">
    <vt:lpwstr>0</vt:lpwstr>
  </property>
</Properties>
</file>