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  <p:sldMasterId id="2147483673" r:id="rId3"/>
  </p:sldMasterIdLst>
  <p:notesMasterIdLst>
    <p:notesMasterId r:id="rId22"/>
  </p:notesMasterIdLst>
  <p:sldIdLst>
    <p:sldId id="256" r:id="rId4"/>
    <p:sldId id="270" r:id="rId5"/>
    <p:sldId id="269" r:id="rId6"/>
    <p:sldId id="278" r:id="rId7"/>
    <p:sldId id="260" r:id="rId8"/>
    <p:sldId id="272" r:id="rId9"/>
    <p:sldId id="271" r:id="rId10"/>
    <p:sldId id="262" r:id="rId11"/>
    <p:sldId id="264" r:id="rId12"/>
    <p:sldId id="267" r:id="rId13"/>
    <p:sldId id="265" r:id="rId14"/>
    <p:sldId id="277" r:id="rId15"/>
    <p:sldId id="273" r:id="rId16"/>
    <p:sldId id="263" r:id="rId17"/>
    <p:sldId id="275" r:id="rId18"/>
    <p:sldId id="276" r:id="rId19"/>
    <p:sldId id="274" r:id="rId20"/>
    <p:sldId id="259" r:id="rId21"/>
  </p:sldIdLst>
  <p:sldSz cx="9144000" cy="5143500" type="screen16x9"/>
  <p:notesSz cx="6888163" cy="100203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Medium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Cohen" initials="TC" lastIdx="1" clrIdx="0">
    <p:extLst>
      <p:ext uri="{19B8F6BF-5375-455C-9EA6-DF929625EA0E}">
        <p15:presenceInfo xmlns:p15="http://schemas.microsoft.com/office/powerpoint/2012/main" userId="61d56550c913ce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8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b54fa089a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b54fa089a_0_279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54fa089a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b54fa089a_0_29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461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54fa089a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b54fa089a_0_29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7316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54fa089a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b54fa089a_0_29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508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5756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9570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73" name="Google Shape;37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35b6582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35b6582fa_0_0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54fa089a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b54fa089a_0_29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053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54fa089a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b54fa089a_0_29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777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54fa089a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b54fa089a_0_29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69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54fa089a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b54fa089a_0_29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84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54fa089a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b54fa089a_0_29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544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54fa089a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b54fa089a_0_29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245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54fa089a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b54fa089a_0_29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66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54fa089a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b54fa089a_0_29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84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grantmaking.org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s://www.ukgrantmaking.org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s://www.ukgrantmaking.org/" TargetMode="External"/><Relationship Id="rId4" Type="http://schemas.openxmlformats.org/officeDocument/2006/relationships/hyperlink" Target="https://www.threesixtygiving.org/about/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 title="Example of a cover slide"/>
          <p:cNvSpPr txBox="1">
            <a:spLocks noGrp="1"/>
          </p:cNvSpPr>
          <p:nvPr>
            <p:ph type="ctrTitle"/>
          </p:nvPr>
        </p:nvSpPr>
        <p:spPr>
          <a:xfrm>
            <a:off x="408600" y="1901575"/>
            <a:ext cx="83268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4000"/>
              <a:buFont typeface="Roboto"/>
              <a:buNone/>
              <a:defRPr sz="40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4" title="Here we explain a little bit further what the talk is about"/>
          <p:cNvSpPr txBox="1">
            <a:spLocks noGrp="1"/>
          </p:cNvSpPr>
          <p:nvPr>
            <p:ph type="subTitle" idx="1"/>
          </p:nvPr>
        </p:nvSpPr>
        <p:spPr>
          <a:xfrm>
            <a:off x="408625" y="2571775"/>
            <a:ext cx="83268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8088"/>
              </a:buClr>
              <a:buSzPts val="2000"/>
              <a:buFont typeface="Roboto"/>
              <a:buNone/>
              <a:defRPr sz="2000">
                <a:solidFill>
                  <a:srgbClr val="3A80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0400" y="803200"/>
            <a:ext cx="1303199" cy="7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subTitle" idx="2"/>
          </p:nvPr>
        </p:nvSpPr>
        <p:spPr>
          <a:xfrm>
            <a:off x="2010475" y="3433213"/>
            <a:ext cx="5123100" cy="490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2750" y="179549"/>
            <a:ext cx="1065250" cy="5934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 title="This is a title slide"/>
          <p:cNvSpPr txBox="1">
            <a:spLocks noGrp="1"/>
          </p:cNvSpPr>
          <p:nvPr>
            <p:ph type="title"/>
          </p:nvPr>
        </p:nvSpPr>
        <p:spPr>
          <a:xfrm>
            <a:off x="2100907" y="279475"/>
            <a:ext cx="4942200" cy="3936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 title="Click to add text.."/>
          <p:cNvSpPr txBox="1">
            <a:spLocks noGrp="1"/>
          </p:cNvSpPr>
          <p:nvPr>
            <p:ph type="body" idx="1"/>
          </p:nvPr>
        </p:nvSpPr>
        <p:spPr>
          <a:xfrm>
            <a:off x="2100900" y="964800"/>
            <a:ext cx="4942200" cy="23673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●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○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■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●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○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■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●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○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■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SECTION_HEADER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/>
          <p:nvPr/>
        </p:nvSpPr>
        <p:spPr>
          <a:xfrm>
            <a:off x="-27400" y="4656650"/>
            <a:ext cx="9182700" cy="530400"/>
          </a:xfrm>
          <a:prstGeom prst="rect">
            <a:avLst/>
          </a:prstGeom>
          <a:solidFill>
            <a:srgbClr val="A753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51301" y="4802300"/>
            <a:ext cx="199200" cy="1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 title="Click to add text.."/>
          <p:cNvSpPr txBox="1">
            <a:spLocks noGrp="1"/>
          </p:cNvSpPr>
          <p:nvPr>
            <p:ph type="body" idx="1"/>
          </p:nvPr>
        </p:nvSpPr>
        <p:spPr>
          <a:xfrm>
            <a:off x="2100900" y="964800"/>
            <a:ext cx="4942200" cy="23673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●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○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■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●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○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■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●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○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■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750" y="179549"/>
            <a:ext cx="1065250" cy="5934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 title="This is a title slide"/>
          <p:cNvSpPr txBox="1">
            <a:spLocks noGrp="1"/>
          </p:cNvSpPr>
          <p:nvPr>
            <p:ph type="title"/>
          </p:nvPr>
        </p:nvSpPr>
        <p:spPr>
          <a:xfrm>
            <a:off x="2100907" y="279475"/>
            <a:ext cx="4942200" cy="3936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1">
  <p:cSld name="TITLE_ONL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9"/>
          <p:cNvSpPr/>
          <p:nvPr/>
        </p:nvSpPr>
        <p:spPr>
          <a:xfrm>
            <a:off x="-27400" y="4656650"/>
            <a:ext cx="9182700" cy="530400"/>
          </a:xfrm>
          <a:prstGeom prst="rect">
            <a:avLst/>
          </a:prstGeom>
          <a:solidFill>
            <a:srgbClr val="A753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51301" y="4802300"/>
            <a:ext cx="199200" cy="1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750" y="179549"/>
            <a:ext cx="1065250" cy="5934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 title="This is a title slide"/>
          <p:cNvSpPr txBox="1">
            <a:spLocks noGrp="1"/>
          </p:cNvSpPr>
          <p:nvPr>
            <p:ph type="title"/>
          </p:nvPr>
        </p:nvSpPr>
        <p:spPr>
          <a:xfrm>
            <a:off x="2100907" y="279475"/>
            <a:ext cx="4942200" cy="3936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- left aligned 2">
  <p:cSld name="ONE_COLUMN_TEXT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282750" y="1570613"/>
            <a:ext cx="3957900" cy="30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●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○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■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●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○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■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●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○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ubTitle" idx="2"/>
          </p:nvPr>
        </p:nvSpPr>
        <p:spPr>
          <a:xfrm>
            <a:off x="7305901" y="4802300"/>
            <a:ext cx="2896800" cy="19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96" name="Google Shape;96;p21"/>
          <p:cNvPicPr preferRelativeResize="0"/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6975101" y="4802300"/>
            <a:ext cx="199200" cy="1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1"/>
          <p:cNvSpPr txBox="1">
            <a:spLocks noGrp="1"/>
          </p:cNvSpPr>
          <p:nvPr>
            <p:ph type="subTitle" idx="3"/>
          </p:nvPr>
        </p:nvSpPr>
        <p:spPr>
          <a:xfrm>
            <a:off x="408600" y="4802300"/>
            <a:ext cx="2896800" cy="19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98" name="Google Shape;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750" y="179549"/>
            <a:ext cx="1065250" cy="5934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 title="This is a title slide"/>
          <p:cNvSpPr txBox="1">
            <a:spLocks noGrp="1"/>
          </p:cNvSpPr>
          <p:nvPr>
            <p:ph type="title"/>
          </p:nvPr>
        </p:nvSpPr>
        <p:spPr>
          <a:xfrm>
            <a:off x="282750" y="969025"/>
            <a:ext cx="3844200" cy="3936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- centre 1">
  <p:cSld name="ONE_COLUMN_TEXT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p22"/>
          <p:cNvSpPr/>
          <p:nvPr/>
        </p:nvSpPr>
        <p:spPr>
          <a:xfrm>
            <a:off x="-27400" y="4656650"/>
            <a:ext cx="9182700" cy="530400"/>
          </a:xfrm>
          <a:prstGeom prst="rect">
            <a:avLst/>
          </a:prstGeom>
          <a:solidFill>
            <a:srgbClr val="A753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51301" y="4802300"/>
            <a:ext cx="199200" cy="1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282750" y="905000"/>
            <a:ext cx="3957900" cy="3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●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○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■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●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○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■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●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634"/>
              </a:buClr>
              <a:buSzPts val="1800"/>
              <a:buFont typeface="Roboto"/>
              <a:buChar char="○"/>
              <a:defRPr sz="18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5" name="Google Shape;1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750" y="179549"/>
            <a:ext cx="1065250" cy="59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 title="This is a title slide"/>
          <p:cNvSpPr txBox="1">
            <a:spLocks noGrp="1"/>
          </p:cNvSpPr>
          <p:nvPr>
            <p:ph type="title"/>
          </p:nvPr>
        </p:nvSpPr>
        <p:spPr>
          <a:xfrm>
            <a:off x="2100907" y="279475"/>
            <a:ext cx="4942200" cy="393600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363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of presentation">
  <p:cSld name="CUSTOM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0400" y="1754375"/>
            <a:ext cx="1303199" cy="7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4"/>
          <p:cNvSpPr txBox="1"/>
          <p:nvPr/>
        </p:nvSpPr>
        <p:spPr>
          <a:xfrm>
            <a:off x="419575" y="3854925"/>
            <a:ext cx="8326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>
          <a:xfrm>
            <a:off x="422300" y="2822725"/>
            <a:ext cx="8326800" cy="3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15363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 title="Introduction"/>
          <p:cNvSpPr txBox="1">
            <a:spLocks noGrp="1"/>
          </p:cNvSpPr>
          <p:nvPr>
            <p:ph type="subTitle" idx="1"/>
          </p:nvPr>
        </p:nvSpPr>
        <p:spPr>
          <a:xfrm>
            <a:off x="422300" y="3413050"/>
            <a:ext cx="8326800" cy="2850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2268C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0"/>
          <p:cNvSpPr txBox="1">
            <a:spLocks noGrp="1"/>
          </p:cNvSpPr>
          <p:nvPr>
            <p:ph type="ctrTitle"/>
          </p:nvPr>
        </p:nvSpPr>
        <p:spPr>
          <a:xfrm>
            <a:off x="359569" y="1548061"/>
            <a:ext cx="6389669" cy="102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0"/>
          <p:cNvSpPr txBox="1">
            <a:spLocks noGrp="1"/>
          </p:cNvSpPr>
          <p:nvPr>
            <p:ph type="subTitle" idx="1"/>
          </p:nvPr>
        </p:nvSpPr>
        <p:spPr>
          <a:xfrm>
            <a:off x="358410" y="2690813"/>
            <a:ext cx="6422200" cy="859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None/>
              <a:defRPr sz="1200"/>
            </a:lvl9pPr>
          </a:lstStyle>
          <a:p>
            <a:endParaRPr/>
          </a:p>
        </p:txBody>
      </p:sp>
      <p:pic>
        <p:nvPicPr>
          <p:cNvPr id="14" name="Google Shape;14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8411" y="250032"/>
            <a:ext cx="2884256" cy="686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5;p60"/>
          <p:cNvGrpSpPr/>
          <p:nvPr/>
        </p:nvGrpSpPr>
        <p:grpSpPr>
          <a:xfrm>
            <a:off x="6336091" y="-1047264"/>
            <a:ext cx="3492416" cy="3917669"/>
            <a:chOff x="1063640" y="505904"/>
            <a:chExt cx="3807045" cy="4270608"/>
          </a:xfrm>
        </p:grpSpPr>
        <p:sp>
          <p:nvSpPr>
            <p:cNvPr id="16" name="Google Shape;16;p60"/>
            <p:cNvSpPr/>
            <p:nvPr/>
          </p:nvSpPr>
          <p:spPr>
            <a:xfrm>
              <a:off x="1850029" y="2836814"/>
              <a:ext cx="1939698" cy="1939698"/>
            </a:xfrm>
            <a:prstGeom prst="ellipse">
              <a:avLst/>
            </a:prstGeom>
            <a:solidFill>
              <a:schemeClr val="lt1">
                <a:alpha val="4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60"/>
            <p:cNvSpPr/>
            <p:nvPr/>
          </p:nvSpPr>
          <p:spPr>
            <a:xfrm>
              <a:off x="1063640" y="1162155"/>
              <a:ext cx="1772897" cy="1772897"/>
            </a:xfrm>
            <a:prstGeom prst="ellipse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60"/>
            <p:cNvSpPr/>
            <p:nvPr/>
          </p:nvSpPr>
          <p:spPr>
            <a:xfrm>
              <a:off x="2705406" y="505904"/>
              <a:ext cx="1333194" cy="1333194"/>
            </a:xfrm>
            <a:prstGeom prst="ellipse">
              <a:avLst/>
            </a:pr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60"/>
            <p:cNvSpPr/>
            <p:nvPr/>
          </p:nvSpPr>
          <p:spPr>
            <a:xfrm>
              <a:off x="3874383" y="1541424"/>
              <a:ext cx="996302" cy="996302"/>
            </a:xfrm>
            <a:prstGeom prst="ellipse">
              <a:avLst/>
            </a:prstGeom>
            <a:solidFill>
              <a:schemeClr val="lt1">
                <a:alpha val="8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60"/>
            <p:cNvSpPr/>
            <p:nvPr/>
          </p:nvSpPr>
          <p:spPr>
            <a:xfrm>
              <a:off x="2931782" y="1959333"/>
              <a:ext cx="864000" cy="864000"/>
            </a:xfrm>
            <a:prstGeom prst="ellipse">
              <a:avLst/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60"/>
            <p:cNvSpPr/>
            <p:nvPr/>
          </p:nvSpPr>
          <p:spPr>
            <a:xfrm>
              <a:off x="3644687" y="2754010"/>
              <a:ext cx="481061" cy="481061"/>
            </a:xfrm>
            <a:prstGeom prst="ellipse">
              <a:avLst/>
            </a:prstGeom>
            <a:solidFill>
              <a:schemeClr val="lt1">
                <a:alpha val="6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60"/>
          <p:cNvSpPr txBox="1">
            <a:spLocks noGrp="1"/>
          </p:cNvSpPr>
          <p:nvPr>
            <p:ph type="body" idx="2"/>
          </p:nvPr>
        </p:nvSpPr>
        <p:spPr>
          <a:xfrm>
            <a:off x="359569" y="4021931"/>
            <a:ext cx="5469731" cy="50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42900" lvl="0" indent="-1714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marL="685800" lvl="1" indent="-2476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/>
            </a:lvl2pPr>
            <a:lvl3pPr marL="1028700" lvl="2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/>
            </a:lvl3pPr>
            <a:lvl4pPr marL="137160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/>
            </a:lvl4pPr>
            <a:lvl5pPr marL="1714500" lvl="4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0"/>
          <p:cNvSpPr/>
          <p:nvPr/>
        </p:nvSpPr>
        <p:spPr>
          <a:xfrm>
            <a:off x="200026" y="4731544"/>
            <a:ext cx="1650206" cy="411956"/>
          </a:xfrm>
          <a:prstGeom prst="rect">
            <a:avLst/>
          </a:prstGeom>
          <a:solidFill>
            <a:srgbClr val="42268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60"/>
          <p:cNvSpPr/>
          <p:nvPr/>
        </p:nvSpPr>
        <p:spPr>
          <a:xfrm>
            <a:off x="1" y="4731544"/>
            <a:ext cx="6492240" cy="411956"/>
          </a:xfrm>
          <a:prstGeom prst="rect">
            <a:avLst/>
          </a:prstGeom>
          <a:solidFill>
            <a:srgbClr val="42268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60"/>
          <p:cNvSpPr/>
          <p:nvPr/>
        </p:nvSpPr>
        <p:spPr>
          <a:xfrm>
            <a:off x="7505700" y="4809633"/>
            <a:ext cx="1278732" cy="22578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68C"/>
              </a:buClr>
              <a:buSzPts val="1100"/>
              <a:buFont typeface="Arial"/>
              <a:buNone/>
            </a:pPr>
            <a:r>
              <a:rPr lang="en-US" sz="825" b="0" i="0" u="none" strike="noStrike" cap="none">
                <a:solidFill>
                  <a:srgbClr val="42268C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UKGrantmaking.org</a:t>
            </a:r>
            <a:endParaRPr sz="825" b="0" i="0" u="none" strike="noStrike" cap="none">
              <a:solidFill>
                <a:srgbClr val="4226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123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40">
          <p15:clr>
            <a:srgbClr val="FBAE40"/>
          </p15:clr>
        </p15:guide>
        <p15:guide id="4" pos="551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359570" y="250032"/>
            <a:ext cx="4104084" cy="863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4680347" y="250031"/>
            <a:ext cx="4104084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42900" lvl="0" indent="-2476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1500"/>
            </a:lvl1pPr>
            <a:lvl2pPr marL="685800" lvl="1" indent="-2476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 sz="1500"/>
            </a:lvl2pPr>
            <a:lvl3pPr marL="1028700" lvl="2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 sz="1500"/>
            </a:lvl3pPr>
            <a:lvl4pPr marL="137160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 sz="1500"/>
            </a:lvl4pPr>
            <a:lvl5pPr marL="1714500" lvl="4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2"/>
          </p:nvPr>
        </p:nvSpPr>
        <p:spPr>
          <a:xfrm>
            <a:off x="359570" y="1275159"/>
            <a:ext cx="4104084" cy="337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42900" lvl="0" indent="-1714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500"/>
            </a:lvl1pPr>
            <a:lvl2pPr marL="685800" lvl="1" indent="-171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2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6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8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8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4348162" y="4793226"/>
            <a:ext cx="4476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70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- no footer - v2">
  <p:cSld name="End Slide - no footer - v2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/>
          <p:nvPr/>
        </p:nvSpPr>
        <p:spPr>
          <a:xfrm>
            <a:off x="200026" y="4731544"/>
            <a:ext cx="1650206" cy="411956"/>
          </a:xfrm>
          <a:prstGeom prst="rect">
            <a:avLst/>
          </a:prstGeom>
          <a:solidFill>
            <a:srgbClr val="42268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1"/>
          <p:cNvSpPr/>
          <p:nvPr/>
        </p:nvSpPr>
        <p:spPr>
          <a:xfrm>
            <a:off x="2" y="4731544"/>
            <a:ext cx="6861483" cy="4119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755" y="2917290"/>
            <a:ext cx="2165036" cy="532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31"/>
          <p:cNvGrpSpPr/>
          <p:nvPr/>
        </p:nvGrpSpPr>
        <p:grpSpPr>
          <a:xfrm>
            <a:off x="6343235" y="-1040120"/>
            <a:ext cx="3492416" cy="3917669"/>
            <a:chOff x="1063640" y="505904"/>
            <a:chExt cx="3807045" cy="4270608"/>
          </a:xfrm>
        </p:grpSpPr>
        <p:sp>
          <p:nvSpPr>
            <p:cNvPr id="36" name="Google Shape;36;p31"/>
            <p:cNvSpPr/>
            <p:nvPr/>
          </p:nvSpPr>
          <p:spPr>
            <a:xfrm>
              <a:off x="1850029" y="2836814"/>
              <a:ext cx="1939698" cy="1939698"/>
            </a:xfrm>
            <a:prstGeom prst="ellipse">
              <a:avLst/>
            </a:prstGeom>
            <a:solidFill>
              <a:schemeClr val="lt2">
                <a:alpha val="4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1"/>
            <p:cNvSpPr/>
            <p:nvPr/>
          </p:nvSpPr>
          <p:spPr>
            <a:xfrm>
              <a:off x="1063640" y="1162155"/>
              <a:ext cx="1772897" cy="1772897"/>
            </a:xfrm>
            <a:prstGeom prst="ellipse">
              <a:avLst/>
            </a:prstGeom>
            <a:solidFill>
              <a:schemeClr val="lt2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1"/>
            <p:cNvSpPr/>
            <p:nvPr/>
          </p:nvSpPr>
          <p:spPr>
            <a:xfrm>
              <a:off x="2705406" y="505904"/>
              <a:ext cx="1333194" cy="1333194"/>
            </a:xfrm>
            <a:prstGeom prst="ellipse">
              <a:avLst/>
            </a:prstGeom>
            <a:solidFill>
              <a:schemeClr val="l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1"/>
            <p:cNvSpPr/>
            <p:nvPr/>
          </p:nvSpPr>
          <p:spPr>
            <a:xfrm>
              <a:off x="3874383" y="1541424"/>
              <a:ext cx="996302" cy="996302"/>
            </a:xfrm>
            <a:prstGeom prst="ellipse">
              <a:avLst/>
            </a:prstGeom>
            <a:solidFill>
              <a:schemeClr val="lt2">
                <a:alpha val="8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1"/>
            <p:cNvSpPr/>
            <p:nvPr/>
          </p:nvSpPr>
          <p:spPr>
            <a:xfrm>
              <a:off x="2931782" y="1959333"/>
              <a:ext cx="864000" cy="864000"/>
            </a:xfrm>
            <a:prstGeom prst="ellipse">
              <a:avLst/>
            </a:pr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1"/>
            <p:cNvSpPr/>
            <p:nvPr/>
          </p:nvSpPr>
          <p:spPr>
            <a:xfrm>
              <a:off x="3644687" y="2754010"/>
              <a:ext cx="481061" cy="481061"/>
            </a:xfrm>
            <a:prstGeom prst="ellipse">
              <a:avLst/>
            </a:prstGeom>
            <a:solidFill>
              <a:schemeClr val="lt2">
                <a:alpha val="6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31"/>
          <p:cNvGrpSpPr/>
          <p:nvPr/>
        </p:nvGrpSpPr>
        <p:grpSpPr>
          <a:xfrm>
            <a:off x="346950" y="3732085"/>
            <a:ext cx="7622663" cy="833264"/>
            <a:chOff x="462600" y="4976112"/>
            <a:chExt cx="10163550" cy="1111019"/>
          </a:xfrm>
        </p:grpSpPr>
        <p:sp>
          <p:nvSpPr>
            <p:cNvPr id="43" name="Google Shape;43;p31"/>
            <p:cNvSpPr txBox="1"/>
            <p:nvPr/>
          </p:nvSpPr>
          <p:spPr>
            <a:xfrm>
              <a:off x="3948608" y="4976112"/>
              <a:ext cx="2050415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Brought to you by –</a:t>
              </a:r>
              <a:endPara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1"/>
            <p:cNvSpPr txBox="1"/>
            <p:nvPr/>
          </p:nvSpPr>
          <p:spPr>
            <a:xfrm>
              <a:off x="479425" y="4976112"/>
              <a:ext cx="1938655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Is supported by –</a:t>
              </a:r>
              <a:endPara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1"/>
            <p:cNvGrpSpPr/>
            <p:nvPr/>
          </p:nvGrpSpPr>
          <p:grpSpPr>
            <a:xfrm>
              <a:off x="462600" y="5457822"/>
              <a:ext cx="2049848" cy="447768"/>
              <a:chOff x="2418080" y="4211153"/>
              <a:chExt cx="2382150" cy="520356"/>
            </a:xfrm>
          </p:grpSpPr>
          <p:pic>
            <p:nvPicPr>
              <p:cNvPr id="46" name="Google Shape;46;p3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418080" y="4211153"/>
                <a:ext cx="1022414" cy="5098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Google Shape;47;p3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696336" y="4276018"/>
                <a:ext cx="1103894" cy="4554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31"/>
            <p:cNvGrpSpPr/>
            <p:nvPr/>
          </p:nvGrpSpPr>
          <p:grpSpPr>
            <a:xfrm>
              <a:off x="3727906" y="5256100"/>
              <a:ext cx="6898244" cy="831031"/>
              <a:chOff x="2530467" y="5051510"/>
              <a:chExt cx="8086158" cy="974139"/>
            </a:xfrm>
          </p:grpSpPr>
          <p:pic>
            <p:nvPicPr>
              <p:cNvPr id="49" name="Google Shape;49;p3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467841" y="5283167"/>
                <a:ext cx="2066933" cy="6031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" name="Google Shape;50;p3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667168" y="5314673"/>
                <a:ext cx="1839850" cy="5138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Google Shape;51;p3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9741347" y="5051510"/>
                <a:ext cx="875278" cy="7556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Google Shape;52;p31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530467" y="5131867"/>
                <a:ext cx="1484024" cy="8794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" name="Google Shape;53;p31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4158391" y="5270013"/>
                <a:ext cx="1032998" cy="7556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4" name="Google Shape;54;p31"/>
          <p:cNvSpPr/>
          <p:nvPr/>
        </p:nvSpPr>
        <p:spPr>
          <a:xfrm>
            <a:off x="359569" y="4809633"/>
            <a:ext cx="1278732" cy="225789"/>
          </a:xfrm>
          <a:prstGeom prst="roundRect">
            <a:avLst>
              <a:gd name="adj" fmla="val 50000"/>
            </a:avLst>
          </a:prstGeom>
          <a:solidFill>
            <a:srgbClr val="42268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rPr lang="en-US" sz="825" b="0" i="0" u="none" strike="noStrike" cap="none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UKGrantmaking.org</a:t>
            </a:r>
            <a:endParaRPr sz="8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1"/>
          <p:cNvSpPr/>
          <p:nvPr/>
        </p:nvSpPr>
        <p:spPr>
          <a:xfrm>
            <a:off x="1850231" y="4731544"/>
            <a:ext cx="7302047" cy="4119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 txBox="1">
            <a:spLocks noGrp="1"/>
          </p:cNvSpPr>
          <p:nvPr>
            <p:ph type="title"/>
          </p:nvPr>
        </p:nvSpPr>
        <p:spPr>
          <a:xfrm>
            <a:off x="359569" y="781272"/>
            <a:ext cx="6039245" cy="125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Arial"/>
              <a:buNone/>
              <a:defRPr sz="495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8113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40">
          <p15:clr>
            <a:srgbClr val="FBAE40"/>
          </p15:clr>
        </p15:guide>
        <p15:guide id="4" pos="55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bg>
      <p:bgPr>
        <a:solidFill>
          <a:srgbClr val="42268C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9569" y="487683"/>
            <a:ext cx="3141687" cy="7480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33"/>
          <p:cNvGrpSpPr/>
          <p:nvPr/>
        </p:nvGrpSpPr>
        <p:grpSpPr>
          <a:xfrm>
            <a:off x="6336091" y="-1047264"/>
            <a:ext cx="3492416" cy="3917669"/>
            <a:chOff x="1063640" y="505904"/>
            <a:chExt cx="3807045" cy="4270608"/>
          </a:xfrm>
        </p:grpSpPr>
        <p:sp>
          <p:nvSpPr>
            <p:cNvPr id="60" name="Google Shape;60;p33"/>
            <p:cNvSpPr/>
            <p:nvPr/>
          </p:nvSpPr>
          <p:spPr>
            <a:xfrm>
              <a:off x="1850029" y="2836814"/>
              <a:ext cx="1939698" cy="1939698"/>
            </a:xfrm>
            <a:prstGeom prst="ellipse">
              <a:avLst/>
            </a:prstGeom>
            <a:solidFill>
              <a:schemeClr val="lt1">
                <a:alpha val="4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3"/>
            <p:cNvSpPr/>
            <p:nvPr/>
          </p:nvSpPr>
          <p:spPr>
            <a:xfrm>
              <a:off x="1063640" y="1162155"/>
              <a:ext cx="1772897" cy="1772897"/>
            </a:xfrm>
            <a:prstGeom prst="ellipse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3"/>
            <p:cNvSpPr/>
            <p:nvPr/>
          </p:nvSpPr>
          <p:spPr>
            <a:xfrm>
              <a:off x="2705406" y="505904"/>
              <a:ext cx="1333194" cy="1333194"/>
            </a:xfrm>
            <a:prstGeom prst="ellipse">
              <a:avLst/>
            </a:pr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3"/>
            <p:cNvSpPr/>
            <p:nvPr/>
          </p:nvSpPr>
          <p:spPr>
            <a:xfrm>
              <a:off x="3874383" y="1541424"/>
              <a:ext cx="996302" cy="996302"/>
            </a:xfrm>
            <a:prstGeom prst="ellipse">
              <a:avLst/>
            </a:prstGeom>
            <a:solidFill>
              <a:schemeClr val="lt1">
                <a:alpha val="8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3"/>
            <p:cNvSpPr/>
            <p:nvPr/>
          </p:nvSpPr>
          <p:spPr>
            <a:xfrm>
              <a:off x="2931782" y="1959333"/>
              <a:ext cx="864000" cy="864000"/>
            </a:xfrm>
            <a:prstGeom prst="ellipse">
              <a:avLst/>
            </a:prstGeom>
            <a:solidFill>
              <a:schemeClr val="lt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3"/>
            <p:cNvSpPr/>
            <p:nvPr/>
          </p:nvSpPr>
          <p:spPr>
            <a:xfrm>
              <a:off x="3644687" y="2754010"/>
              <a:ext cx="481061" cy="481061"/>
            </a:xfrm>
            <a:prstGeom prst="ellipse">
              <a:avLst/>
            </a:prstGeom>
            <a:solidFill>
              <a:schemeClr val="lt1">
                <a:alpha val="6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33"/>
          <p:cNvSpPr txBox="1"/>
          <p:nvPr/>
        </p:nvSpPr>
        <p:spPr>
          <a:xfrm>
            <a:off x="359569" y="3675693"/>
            <a:ext cx="436397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highlight>
                  <a:srgbClr val="42268C"/>
                </a:highlight>
                <a:latin typeface="Arial"/>
                <a:ea typeface="Arial"/>
                <a:cs typeface="Arial"/>
                <a:sym typeface="Arial"/>
              </a:rPr>
              <a:t>UKGrantmaking is brought to you by 360Giving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5350" y="3457273"/>
            <a:ext cx="1113728" cy="6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3"/>
          <p:cNvSpPr txBox="1"/>
          <p:nvPr/>
        </p:nvSpPr>
        <p:spPr>
          <a:xfrm>
            <a:off x="359569" y="4346644"/>
            <a:ext cx="461807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 b="0" i="0" u="none" strike="noStrike" cap="none">
                <a:solidFill>
                  <a:srgbClr val="FFFFFF"/>
                </a:solidFill>
                <a:highlight>
                  <a:srgbClr val="42268C"/>
                </a:highlight>
                <a:latin typeface="Arial"/>
                <a:ea typeface="Arial"/>
                <a:cs typeface="Arial"/>
                <a:sym typeface="Arial"/>
              </a:rPr>
              <a:t>We are a charity that helps organisations to publish open, standardised grants data, and supports people to use it to improve charitable giving. Find out more </a:t>
            </a:r>
            <a:r>
              <a:rPr lang="en-US" sz="900" b="0" i="0" u="sng" strike="noStrike" cap="none">
                <a:solidFill>
                  <a:srgbClr val="FFFFFF"/>
                </a:solidFill>
                <a:highlight>
                  <a:srgbClr val="42268C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 360Giving</a:t>
            </a:r>
            <a:r>
              <a:rPr lang="en-US" sz="900" b="0" i="0" u="none" strike="noStrike" cap="none">
                <a:solidFill>
                  <a:srgbClr val="FFFFFF"/>
                </a:solidFill>
                <a:highlight>
                  <a:srgbClr val="42268C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3"/>
          <p:cNvSpPr/>
          <p:nvPr/>
        </p:nvSpPr>
        <p:spPr>
          <a:xfrm>
            <a:off x="200026" y="4731544"/>
            <a:ext cx="1650206" cy="411956"/>
          </a:xfrm>
          <a:prstGeom prst="rect">
            <a:avLst/>
          </a:prstGeom>
          <a:solidFill>
            <a:srgbClr val="42268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3"/>
          <p:cNvSpPr/>
          <p:nvPr/>
        </p:nvSpPr>
        <p:spPr>
          <a:xfrm>
            <a:off x="1" y="4731544"/>
            <a:ext cx="6713220" cy="411956"/>
          </a:xfrm>
          <a:prstGeom prst="rect">
            <a:avLst/>
          </a:prstGeom>
          <a:solidFill>
            <a:srgbClr val="42268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505700" y="4809633"/>
            <a:ext cx="1278732" cy="22578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268C"/>
              </a:buClr>
              <a:buSzPts val="1100"/>
              <a:buFont typeface="Roboto"/>
              <a:buNone/>
            </a:pPr>
            <a:r>
              <a:rPr lang="en-US" sz="825" b="0" i="0" u="none" strike="noStrike" cap="none">
                <a:solidFill>
                  <a:srgbClr val="42268C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UKGrantmaking.org</a:t>
            </a:r>
            <a:endParaRPr sz="825" b="0" i="0" u="none" strike="noStrike" cap="none">
              <a:solidFill>
                <a:srgbClr val="4226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3"/>
          <p:cNvSpPr txBox="1">
            <a:spLocks noGrp="1"/>
          </p:cNvSpPr>
          <p:nvPr>
            <p:ph type="title"/>
          </p:nvPr>
        </p:nvSpPr>
        <p:spPr>
          <a:xfrm>
            <a:off x="359568" y="1783147"/>
            <a:ext cx="8424864" cy="86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4589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40">
          <p15:clr>
            <a:srgbClr val="FBAE40"/>
          </p15:clr>
        </p15:guide>
        <p15:guide id="4" pos="55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>
            <a:spLocks noGrp="1"/>
          </p:cNvSpPr>
          <p:nvPr>
            <p:ph type="title"/>
          </p:nvPr>
        </p:nvSpPr>
        <p:spPr>
          <a:xfrm>
            <a:off x="359568" y="250032"/>
            <a:ext cx="8424864" cy="86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>
            <a:off x="359569" y="1275159"/>
            <a:ext cx="4104085" cy="337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42900" lvl="0" indent="-24003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440"/>
              <a:buChar char="•"/>
              <a:defRPr/>
            </a:lvl1pPr>
            <a:lvl2pPr marL="685800" lvl="1" indent="-24003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40"/>
              <a:buChar char="•"/>
              <a:defRPr/>
            </a:lvl2pPr>
            <a:lvl3pPr marL="1028700" lvl="2" indent="-24002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•"/>
              <a:defRPr/>
            </a:lvl3pPr>
            <a:lvl4pPr marL="1371600" lvl="3" indent="-24002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•"/>
              <a:defRPr/>
            </a:lvl4pPr>
            <a:lvl5pPr marL="1714500" lvl="4" indent="-24002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2"/>
          </p:nvPr>
        </p:nvSpPr>
        <p:spPr>
          <a:xfrm>
            <a:off x="4680347" y="1275159"/>
            <a:ext cx="4104085" cy="337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42900" lvl="0" indent="-24003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440"/>
              <a:buChar char="•"/>
              <a:defRPr/>
            </a:lvl1pPr>
            <a:lvl2pPr marL="685800" lvl="1" indent="-24003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40"/>
              <a:buChar char="•"/>
              <a:defRPr/>
            </a:lvl2pPr>
            <a:lvl3pPr marL="1028700" lvl="2" indent="-24002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•"/>
              <a:defRPr/>
            </a:lvl3pPr>
            <a:lvl4pPr marL="1371600" lvl="3" indent="-24002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•"/>
              <a:defRPr/>
            </a:lvl4pPr>
            <a:lvl5pPr marL="1714500" lvl="4" indent="-24002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4348162" y="4793226"/>
            <a:ext cx="4476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90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>
          <p15:clr>
            <a:srgbClr val="FBAE40"/>
          </p15:clr>
        </p15:guide>
        <p15:guide id="2" pos="374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>
            <a:off x="359568" y="250032"/>
            <a:ext cx="8424864" cy="86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sldNum" idx="12"/>
          </p:nvPr>
        </p:nvSpPr>
        <p:spPr>
          <a:xfrm>
            <a:off x="4348162" y="4793226"/>
            <a:ext cx="4476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95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6"/>
          <p:cNvSpPr txBox="1">
            <a:spLocks noGrp="1"/>
          </p:cNvSpPr>
          <p:nvPr>
            <p:ph type="sldNum" idx="12"/>
          </p:nvPr>
        </p:nvSpPr>
        <p:spPr>
          <a:xfrm>
            <a:off x="4348162" y="4793226"/>
            <a:ext cx="4476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62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7"/>
          <p:cNvSpPr txBox="1">
            <a:spLocks noGrp="1"/>
          </p:cNvSpPr>
          <p:nvPr>
            <p:ph type="title"/>
          </p:nvPr>
        </p:nvSpPr>
        <p:spPr>
          <a:xfrm>
            <a:off x="359569" y="250032"/>
            <a:ext cx="3267074" cy="86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>
            <a:spLocks noGrp="1"/>
          </p:cNvSpPr>
          <p:nvPr>
            <p:ph type="pic" idx="2"/>
          </p:nvPr>
        </p:nvSpPr>
        <p:spPr>
          <a:xfrm>
            <a:off x="3843338" y="250033"/>
            <a:ext cx="4941094" cy="4400549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37"/>
          <p:cNvSpPr txBox="1">
            <a:spLocks noGrp="1"/>
          </p:cNvSpPr>
          <p:nvPr>
            <p:ph type="body" idx="1"/>
          </p:nvPr>
        </p:nvSpPr>
        <p:spPr>
          <a:xfrm>
            <a:off x="359569" y="1275159"/>
            <a:ext cx="3267074" cy="337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42900" lvl="0" indent="-17145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500"/>
            </a:lvl1pPr>
            <a:lvl2pPr marL="685800" lvl="1" indent="-171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12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6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8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8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sldNum" idx="12"/>
          </p:nvPr>
        </p:nvSpPr>
        <p:spPr>
          <a:xfrm>
            <a:off x="4348162" y="4793226"/>
            <a:ext cx="4476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2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46">
          <p15:clr>
            <a:srgbClr val="FBAE40"/>
          </p15:clr>
        </p15:guide>
        <p15:guide id="2" pos="322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8"/>
          <p:cNvSpPr txBox="1">
            <a:spLocks noGrp="1"/>
          </p:cNvSpPr>
          <p:nvPr>
            <p:ph type="title"/>
          </p:nvPr>
        </p:nvSpPr>
        <p:spPr>
          <a:xfrm>
            <a:off x="359568" y="250032"/>
            <a:ext cx="8424864" cy="86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body" idx="1"/>
          </p:nvPr>
        </p:nvSpPr>
        <p:spPr>
          <a:xfrm rot="5400000">
            <a:off x="2843808" y="-1209080"/>
            <a:ext cx="3456384" cy="842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42900" lvl="0" indent="-24003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440"/>
              <a:buChar char="•"/>
              <a:defRPr/>
            </a:lvl1pPr>
            <a:lvl2pPr marL="685800" lvl="1" indent="-24003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40"/>
              <a:buChar char="•"/>
              <a:defRPr/>
            </a:lvl2pPr>
            <a:lvl3pPr marL="1028700" lvl="2" indent="-24002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•"/>
              <a:defRPr/>
            </a:lvl3pPr>
            <a:lvl4pPr marL="1371600" lvl="3" indent="-24002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•"/>
              <a:defRPr/>
            </a:lvl4pPr>
            <a:lvl5pPr marL="1714500" lvl="4" indent="-24002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sldNum" idx="12"/>
          </p:nvPr>
        </p:nvSpPr>
        <p:spPr>
          <a:xfrm>
            <a:off x="4348162" y="4793226"/>
            <a:ext cx="4476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20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9"/>
          <p:cNvSpPr txBox="1">
            <a:spLocks noGrp="1"/>
          </p:cNvSpPr>
          <p:nvPr>
            <p:ph type="title"/>
          </p:nvPr>
        </p:nvSpPr>
        <p:spPr>
          <a:xfrm rot="5400000">
            <a:off x="5781675" y="1647825"/>
            <a:ext cx="4400550" cy="160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9"/>
          <p:cNvSpPr txBox="1">
            <a:spLocks noGrp="1"/>
          </p:cNvSpPr>
          <p:nvPr>
            <p:ph type="body" idx="1"/>
          </p:nvPr>
        </p:nvSpPr>
        <p:spPr>
          <a:xfrm rot="5400000">
            <a:off x="1458516" y="-848915"/>
            <a:ext cx="4400550" cy="659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342900" lvl="0" indent="-24003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440"/>
              <a:buChar char="•"/>
              <a:defRPr/>
            </a:lvl1pPr>
            <a:lvl2pPr marL="685800" lvl="1" indent="-24003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440"/>
              <a:buChar char="•"/>
              <a:defRPr/>
            </a:lvl2pPr>
            <a:lvl3pPr marL="1028700" lvl="2" indent="-24002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•"/>
              <a:defRPr/>
            </a:lvl3pPr>
            <a:lvl4pPr marL="1371600" lvl="3" indent="-24002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•"/>
              <a:defRPr/>
            </a:lvl4pPr>
            <a:lvl5pPr marL="1714500" lvl="4" indent="-24002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4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9"/>
          <p:cNvSpPr txBox="1">
            <a:spLocks noGrp="1"/>
          </p:cNvSpPr>
          <p:nvPr>
            <p:ph type="sldNum" idx="12"/>
          </p:nvPr>
        </p:nvSpPr>
        <p:spPr>
          <a:xfrm>
            <a:off x="4348162" y="4793226"/>
            <a:ext cx="4476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51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8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bg>
      <p:bgPr>
        <a:solidFill>
          <a:schemeClr val="l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0"/>
          <p:cNvSpPr txBox="1">
            <a:spLocks noGrp="1"/>
          </p:cNvSpPr>
          <p:nvPr>
            <p:ph type="sldNum" idx="12"/>
          </p:nvPr>
        </p:nvSpPr>
        <p:spPr>
          <a:xfrm>
            <a:off x="4348162" y="4793226"/>
            <a:ext cx="4476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8" name="Google Shape;98;p40"/>
          <p:cNvGrpSpPr/>
          <p:nvPr/>
        </p:nvGrpSpPr>
        <p:grpSpPr>
          <a:xfrm>
            <a:off x="365379" y="374306"/>
            <a:ext cx="2855284" cy="3202956"/>
            <a:chOff x="1063640" y="505904"/>
            <a:chExt cx="3807045" cy="4270608"/>
          </a:xfrm>
        </p:grpSpPr>
        <p:sp>
          <p:nvSpPr>
            <p:cNvPr id="99" name="Google Shape;99;p40"/>
            <p:cNvSpPr/>
            <p:nvPr/>
          </p:nvSpPr>
          <p:spPr>
            <a:xfrm>
              <a:off x="1850029" y="2836814"/>
              <a:ext cx="1939698" cy="1939698"/>
            </a:xfrm>
            <a:prstGeom prst="ellipse">
              <a:avLst/>
            </a:prstGeom>
            <a:solidFill>
              <a:schemeClr val="accent2">
                <a:alpha val="4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40"/>
            <p:cNvSpPr/>
            <p:nvPr/>
          </p:nvSpPr>
          <p:spPr>
            <a:xfrm>
              <a:off x="1063640" y="1162155"/>
              <a:ext cx="1772897" cy="177289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40"/>
            <p:cNvSpPr/>
            <p:nvPr/>
          </p:nvSpPr>
          <p:spPr>
            <a:xfrm>
              <a:off x="2705406" y="505904"/>
              <a:ext cx="1333194" cy="1333194"/>
            </a:xfrm>
            <a:prstGeom prst="ellipse">
              <a:avLst/>
            </a:prstGeom>
            <a:solidFill>
              <a:schemeClr val="accent2">
                <a:alpha val="2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0"/>
            <p:cNvSpPr/>
            <p:nvPr/>
          </p:nvSpPr>
          <p:spPr>
            <a:xfrm>
              <a:off x="3874383" y="1541424"/>
              <a:ext cx="996302" cy="996302"/>
            </a:xfrm>
            <a:prstGeom prst="ellipse">
              <a:avLst/>
            </a:prstGeom>
            <a:solidFill>
              <a:schemeClr val="accent2">
                <a:alpha val="8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0"/>
            <p:cNvSpPr/>
            <p:nvPr/>
          </p:nvSpPr>
          <p:spPr>
            <a:xfrm>
              <a:off x="2931782" y="1959333"/>
              <a:ext cx="864000" cy="864000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0"/>
            <p:cNvSpPr/>
            <p:nvPr/>
          </p:nvSpPr>
          <p:spPr>
            <a:xfrm>
              <a:off x="3644687" y="2754010"/>
              <a:ext cx="481061" cy="481061"/>
            </a:xfrm>
            <a:prstGeom prst="ellipse">
              <a:avLst/>
            </a:prstGeom>
            <a:solidFill>
              <a:schemeClr val="accent2">
                <a:alpha val="6901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5" name="Google Shape;10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15930" y="1150947"/>
            <a:ext cx="1955996" cy="48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5930" y="400782"/>
            <a:ext cx="1955996" cy="465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06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hyperlink" Target="https://twitter.com/360Giving" TargetMode="External"/><Relationship Id="rId5" Type="http://schemas.openxmlformats.org/officeDocument/2006/relationships/slideLayout" Target="../slideLayouts/slideLayout16.xml"/><Relationship Id="rId10" Type="http://schemas.openxmlformats.org/officeDocument/2006/relationships/hyperlink" Target="https://www.threesixtygiving.org/" TargetMode="Externa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hyperlink" Target="https://www.ukgrantmaking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-27400" y="4656650"/>
            <a:ext cx="9182700" cy="530400"/>
          </a:xfrm>
          <a:prstGeom prst="rect">
            <a:avLst/>
          </a:prstGeom>
          <a:solidFill>
            <a:srgbClr val="A753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04926" y="4822250"/>
            <a:ext cx="199200" cy="1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/>
        </p:nvSpPr>
        <p:spPr>
          <a:xfrm>
            <a:off x="252125" y="4721750"/>
            <a:ext cx="223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6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threesixtygiving.org </a:t>
            </a: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904125" y="47217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6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@360Giving</a:t>
            </a: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81350" y="371575"/>
            <a:ext cx="50946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77382"/>
              </a:buClr>
              <a:buSzPts val="3000"/>
              <a:buFont typeface="Roboto Medium"/>
              <a:buNone/>
              <a:defRPr sz="3000">
                <a:solidFill>
                  <a:srgbClr val="17738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98700" y="1153875"/>
            <a:ext cx="7568700" cy="3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  <a:defRPr sz="19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  <a:defRPr sz="19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■"/>
              <a:defRPr sz="19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  <a:defRPr sz="19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  <a:defRPr sz="19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■"/>
              <a:defRPr sz="19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  <a:defRPr sz="19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  <a:defRPr sz="19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■"/>
              <a:defRPr sz="19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4" r:id="rId4"/>
    <p:sldLayoutId id="2147483666" r:id="rId5"/>
    <p:sldLayoutId id="2147483667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359568" y="250032"/>
            <a:ext cx="8424864" cy="86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359568" y="1275160"/>
            <a:ext cx="8424864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4348162" y="4793226"/>
            <a:ext cx="44767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oogle Shape;9;p1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9569" y="4759658"/>
            <a:ext cx="1043177" cy="2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8"/>
          <p:cNvSpPr/>
          <p:nvPr/>
        </p:nvSpPr>
        <p:spPr>
          <a:xfrm>
            <a:off x="7505700" y="4809633"/>
            <a:ext cx="1278732" cy="225789"/>
          </a:xfrm>
          <a:prstGeom prst="roundRect">
            <a:avLst>
              <a:gd name="adj" fmla="val 50000"/>
            </a:avLst>
          </a:prstGeom>
          <a:solidFill>
            <a:srgbClr val="42268C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</a:pPr>
            <a:r>
              <a:rPr lang="en-US" sz="825" b="0" i="0" u="none" strike="noStrike" cap="none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UKGrantmaking.org</a:t>
            </a:r>
            <a:endParaRPr sz="8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7638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210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pos="3931">
          <p15:clr>
            <a:srgbClr val="F26B43"/>
          </p15:clr>
        </p15:guide>
        <p15:guide id="7" pos="3749">
          <p15:clr>
            <a:srgbClr val="F26B43"/>
          </p15:clr>
        </p15:guide>
        <p15:guide id="8" orient="horz" pos="935">
          <p15:clr>
            <a:srgbClr val="F26B43"/>
          </p15:clr>
        </p15:guide>
        <p15:guide id="9" orient="horz" pos="1071">
          <p15:clr>
            <a:srgbClr val="F26B43"/>
          </p15:clr>
        </p15:guide>
        <p15:guide id="10" orient="horz" pos="41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ctrTitle"/>
          </p:nvPr>
        </p:nvSpPr>
        <p:spPr>
          <a:xfrm>
            <a:off x="408600" y="2272513"/>
            <a:ext cx="83268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data is transforming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funding landscape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Google Shape;127;p26"/>
          <p:cNvSpPr txBox="1">
            <a:spLocks noGrp="1"/>
          </p:cNvSpPr>
          <p:nvPr>
            <p:ph type="subTitle" idx="1"/>
          </p:nvPr>
        </p:nvSpPr>
        <p:spPr>
          <a:xfrm>
            <a:off x="408600" y="2942713"/>
            <a:ext cx="8326800" cy="4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3A8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 Conference,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baseline="30000" dirty="0">
                <a:solidFill>
                  <a:srgbClr val="3A8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solidFill>
                  <a:srgbClr val="3A8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2024</a:t>
            </a:r>
            <a:endParaRPr dirty="0">
              <a:solidFill>
                <a:srgbClr val="3A80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2"/>
          </p:nvPr>
        </p:nvSpPr>
        <p:spPr>
          <a:xfrm>
            <a:off x="2010475" y="3433213"/>
            <a:ext cx="5123100" cy="490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Tania Cohen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/>
        </p:nvSpPr>
        <p:spPr>
          <a:xfrm>
            <a:off x="7769725" y="2277525"/>
            <a:ext cx="139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D6D2D-9F68-479D-B496-13AEDB5E8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3816"/>
            <a:ext cx="9144000" cy="3822708"/>
          </a:xfrm>
          <a:prstGeom prst="rect">
            <a:avLst/>
          </a:prstGeom>
        </p:spPr>
      </p:pic>
      <p:sp>
        <p:nvSpPr>
          <p:cNvPr id="8" name="Google Shape;133;p27">
            <a:extLst>
              <a:ext uri="{FF2B5EF4-FFF2-40B4-BE49-F238E27FC236}">
                <a16:creationId xmlns:a16="http://schemas.microsoft.com/office/drawing/2014/main" id="{1090C70F-DD6F-4ABF-8D88-09A740CE5C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7510" y="279475"/>
            <a:ext cx="6726000" cy="393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3A8088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Index of deprivation decile</a:t>
            </a:r>
            <a:endParaRPr sz="3000" dirty="0">
              <a:solidFill>
                <a:srgbClr val="3A8088"/>
              </a:solidFill>
              <a:latin typeface="Arial" panose="020B0604020202020204" pitchFamily="34" charset="0"/>
              <a:ea typeface="Roboto Medium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4B7860F-32CD-4E28-B356-6BD2A77519AC}"/>
              </a:ext>
            </a:extLst>
          </p:cNvPr>
          <p:cNvSpPr/>
          <p:nvPr/>
        </p:nvSpPr>
        <p:spPr>
          <a:xfrm>
            <a:off x="4966138" y="1964777"/>
            <a:ext cx="2963917" cy="1560786"/>
          </a:xfrm>
          <a:prstGeom prst="wedgeEllipseCallout">
            <a:avLst>
              <a:gd name="adj1" fmla="val -23759"/>
              <a:gd name="adj2" fmla="val -773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Grant recipients are in the 10% most deprived areas of the UK</a:t>
            </a:r>
          </a:p>
        </p:txBody>
      </p:sp>
    </p:spTree>
    <p:extLst>
      <p:ext uri="{BB962C8B-B14F-4D97-AF65-F5344CB8AC3E}">
        <p14:creationId xmlns:p14="http://schemas.microsoft.com/office/powerpoint/2010/main" val="4205531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1567510" y="279475"/>
            <a:ext cx="6726000" cy="393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3A8088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Grant Reason</a:t>
            </a:r>
            <a:endParaRPr sz="3000" dirty="0">
              <a:solidFill>
                <a:srgbClr val="3A8088"/>
              </a:solidFill>
              <a:latin typeface="Arial" panose="020B0604020202020204" pitchFamily="34" charset="0"/>
              <a:ea typeface="Roboto Medium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7769725" y="2277525"/>
            <a:ext cx="139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B7B1D9-F962-477D-9C63-42F04A7FE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5368"/>
            <a:ext cx="9144000" cy="355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62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1567510" y="279475"/>
            <a:ext cx="6726000" cy="393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3A8088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Grant Purpose</a:t>
            </a:r>
            <a:endParaRPr sz="3000" dirty="0">
              <a:solidFill>
                <a:srgbClr val="3A8088"/>
              </a:solidFill>
              <a:latin typeface="Arial" panose="020B0604020202020204" pitchFamily="34" charset="0"/>
              <a:ea typeface="Roboto Medium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7769725" y="2277525"/>
            <a:ext cx="139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24A4A-926B-4BB6-8D22-AD73FD274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7524"/>
            <a:ext cx="9144000" cy="35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2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"/>
          <p:cNvSpPr/>
          <p:nvPr/>
        </p:nvSpPr>
        <p:spPr>
          <a:xfrm>
            <a:off x="0" y="3550444"/>
            <a:ext cx="9144000" cy="159305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SzPts val="1400"/>
            </a:pPr>
            <a:endParaRPr sz="1050">
              <a:solidFill>
                <a:srgbClr val="FFFFFF"/>
              </a:solidFill>
            </a:endParaRPr>
          </a:p>
        </p:txBody>
      </p:sp>
      <p:sp>
        <p:nvSpPr>
          <p:cNvPr id="263" name="Google Shape;263;p11"/>
          <p:cNvSpPr txBox="1">
            <a:spLocks noGrp="1"/>
          </p:cNvSpPr>
          <p:nvPr>
            <p:ph type="ctrTitle"/>
          </p:nvPr>
        </p:nvSpPr>
        <p:spPr>
          <a:xfrm>
            <a:off x="359569" y="1469236"/>
            <a:ext cx="6389669" cy="102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r>
              <a:rPr lang="en-US" dirty="0"/>
              <a:t>UKGrantmaking.org</a:t>
            </a:r>
            <a:endParaRPr dirty="0"/>
          </a:p>
        </p:txBody>
      </p:sp>
      <p:sp>
        <p:nvSpPr>
          <p:cNvPr id="265" name="Google Shape;265;p11"/>
          <p:cNvSpPr txBox="1"/>
          <p:nvPr/>
        </p:nvSpPr>
        <p:spPr>
          <a:xfrm>
            <a:off x="1025014" y="4948084"/>
            <a:ext cx="138548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SzPts val="1400"/>
            </a:pPr>
            <a:endParaRPr sz="1050"/>
          </a:p>
        </p:txBody>
      </p:sp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 t="39354"/>
          <a:stretch/>
        </p:blipFill>
        <p:spPr>
          <a:xfrm>
            <a:off x="185124" y="4055753"/>
            <a:ext cx="6444405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"/>
          <p:cNvPicPr preferRelativeResize="0"/>
          <p:nvPr/>
        </p:nvPicPr>
        <p:blipFill rotWithShape="1">
          <a:blip r:embed="rId4">
            <a:alphaModFix/>
          </a:blip>
          <a:srcRect r="8253"/>
          <a:stretch/>
        </p:blipFill>
        <p:spPr>
          <a:xfrm>
            <a:off x="6775242" y="4008458"/>
            <a:ext cx="2191517" cy="8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/>
          <p:nvPr/>
        </p:nvSpPr>
        <p:spPr>
          <a:xfrm>
            <a:off x="185125" y="3755671"/>
            <a:ext cx="6444404" cy="3000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SzPts val="2000"/>
            </a:pPr>
            <a:r>
              <a:rPr lang="en-US" sz="1500"/>
              <a:t>Brought to you by</a:t>
            </a:r>
            <a:endParaRPr sz="1050"/>
          </a:p>
        </p:txBody>
      </p:sp>
      <p:sp>
        <p:nvSpPr>
          <p:cNvPr id="269" name="Google Shape;269;p11"/>
          <p:cNvSpPr txBox="1"/>
          <p:nvPr/>
        </p:nvSpPr>
        <p:spPr>
          <a:xfrm>
            <a:off x="6775242" y="3755671"/>
            <a:ext cx="2191517" cy="3000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SzPts val="2000"/>
            </a:pPr>
            <a:r>
              <a:rPr lang="en-US" sz="1500"/>
              <a:t>Supported by</a:t>
            </a:r>
            <a:endParaRPr sz="10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"/>
          <p:cNvSpPr txBox="1">
            <a:spLocks noGrp="1"/>
          </p:cNvSpPr>
          <p:nvPr>
            <p:ph type="title"/>
          </p:nvPr>
        </p:nvSpPr>
        <p:spPr>
          <a:xfrm>
            <a:off x="359570" y="250032"/>
            <a:ext cx="4104084" cy="154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r>
              <a:rPr lang="en-US" sz="3000" dirty="0">
                <a:solidFill>
                  <a:srgbClr val="42268C"/>
                </a:solidFill>
              </a:rPr>
              <a:t>Spending</a:t>
            </a:r>
            <a:br>
              <a:rPr lang="en-US" sz="3000" dirty="0">
                <a:solidFill>
                  <a:srgbClr val="42268C"/>
                </a:solidFill>
              </a:rPr>
            </a:br>
            <a:r>
              <a:rPr lang="en-US" sz="3000" dirty="0">
                <a:solidFill>
                  <a:srgbClr val="42268C"/>
                </a:solidFill>
              </a:rPr>
              <a:t>on grants</a:t>
            </a:r>
            <a:endParaRPr sz="3000" dirty="0">
              <a:solidFill>
                <a:srgbClr val="42268C"/>
              </a:solidFill>
            </a:endParaRPr>
          </a:p>
        </p:txBody>
      </p:sp>
      <p:pic>
        <p:nvPicPr>
          <p:cNvPr id="320" name="Google Shape;320;p5"/>
          <p:cNvPicPr preferRelativeResize="0"/>
          <p:nvPr/>
        </p:nvPicPr>
        <p:blipFill rotWithShape="1">
          <a:blip r:embed="rId3">
            <a:alphaModFix/>
          </a:blip>
          <a:srcRect l="10714" t="18563" b="9597"/>
          <a:stretch/>
        </p:blipFill>
        <p:spPr>
          <a:xfrm>
            <a:off x="2191403" y="115549"/>
            <a:ext cx="5139559" cy="4945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"/>
          <p:cNvSpPr txBox="1">
            <a:spLocks noGrp="1"/>
          </p:cNvSpPr>
          <p:nvPr>
            <p:ph type="title"/>
          </p:nvPr>
        </p:nvSpPr>
        <p:spPr>
          <a:xfrm>
            <a:off x="359570" y="250032"/>
            <a:ext cx="8424860" cy="53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r>
              <a:rPr lang="en-US" sz="3000" dirty="0">
                <a:solidFill>
                  <a:srgbClr val="42268C"/>
                </a:solidFill>
              </a:rPr>
              <a:t>Grantmaking to individuals, 2022-23</a:t>
            </a:r>
            <a:endParaRPr sz="3000" dirty="0">
              <a:solidFill>
                <a:srgbClr val="42268C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29FAC0-F2E7-4E3D-A299-BD8D9F31D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691972"/>
              </p:ext>
            </p:extLst>
          </p:nvPr>
        </p:nvGraphicFramePr>
        <p:xfrm>
          <a:off x="357761" y="780393"/>
          <a:ext cx="8426669" cy="3862070"/>
        </p:xfrm>
        <a:graphic>
          <a:graphicData uri="http://schemas.openxmlformats.org/drawingml/2006/table">
            <a:tbl>
              <a:tblPr firstRow="1" lastRow="1">
                <a:tableStyleId>{9DCAF9ED-07DC-4A11-8D7F-57B35C25682E}</a:tableStyleId>
              </a:tblPr>
              <a:tblGrid>
                <a:gridCol w="2686764">
                  <a:extLst>
                    <a:ext uri="{9D8B030D-6E8A-4147-A177-3AD203B41FA5}">
                      <a16:colId xmlns:a16="http://schemas.microsoft.com/office/drawing/2014/main" val="4232010924"/>
                    </a:ext>
                  </a:extLst>
                </a:gridCol>
                <a:gridCol w="1628342">
                  <a:extLst>
                    <a:ext uri="{9D8B030D-6E8A-4147-A177-3AD203B41FA5}">
                      <a16:colId xmlns:a16="http://schemas.microsoft.com/office/drawing/2014/main" val="3210448771"/>
                    </a:ext>
                  </a:extLst>
                </a:gridCol>
                <a:gridCol w="1974364">
                  <a:extLst>
                    <a:ext uri="{9D8B030D-6E8A-4147-A177-3AD203B41FA5}">
                      <a16:colId xmlns:a16="http://schemas.microsoft.com/office/drawing/2014/main" val="2095095"/>
                    </a:ext>
                  </a:extLst>
                </a:gridCol>
                <a:gridCol w="2137199">
                  <a:extLst>
                    <a:ext uri="{9D8B030D-6E8A-4147-A177-3AD203B41FA5}">
                      <a16:colId xmlns:a16="http://schemas.microsoft.com/office/drawing/2014/main" val="2921101049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Segment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Make grants to individuals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Largest orgs with data available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Total </a:t>
                      </a:r>
                      <a:r>
                        <a:rPr lang="en-GB" sz="1600" b="1" u="none" strike="noStrike" dirty="0" err="1">
                          <a:effectLst/>
                        </a:rPr>
                        <a:t>grantmaking</a:t>
                      </a:r>
                      <a:r>
                        <a:rPr lang="en-GB" sz="1600" b="1" u="none" strike="noStrike" dirty="0">
                          <a:effectLst/>
                        </a:rPr>
                        <a:t> data available (£m)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7857453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Member/Trade Funded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296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123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99.6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3464124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General foundation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1,512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78.1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5193576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Operational charity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115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35.9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083096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Family Foundation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27.1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057391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Lottery Distributor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16.1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1003042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Donor Advised Fund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15.2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5151433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Fundraising Grantmaker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13.9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71826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Corporate Foundation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8.7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489303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Community Foundation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5.1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507366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NHS/Hospital Foundation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2.4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379317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Arms Length Body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0.1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723701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2,037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295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</a:rPr>
                        <a:t>302.2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53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82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"/>
          <p:cNvSpPr txBox="1">
            <a:spLocks noGrp="1"/>
          </p:cNvSpPr>
          <p:nvPr>
            <p:ph type="title"/>
          </p:nvPr>
        </p:nvSpPr>
        <p:spPr>
          <a:xfrm>
            <a:off x="359570" y="250032"/>
            <a:ext cx="8424860" cy="53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r>
              <a:rPr lang="en-US" sz="3000" dirty="0">
                <a:solidFill>
                  <a:srgbClr val="42268C"/>
                </a:solidFill>
              </a:rPr>
              <a:t>Largest grantmaking to individuals, 2022-23</a:t>
            </a:r>
            <a:endParaRPr sz="3000" dirty="0">
              <a:solidFill>
                <a:srgbClr val="42268C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65EB21-AB55-438E-BB40-248823CB3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31426"/>
              </p:ext>
            </p:extLst>
          </p:nvPr>
        </p:nvGraphicFramePr>
        <p:xfrm>
          <a:off x="359570" y="780393"/>
          <a:ext cx="8579478" cy="3921743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581809">
                  <a:extLst>
                    <a:ext uri="{9D8B030D-6E8A-4147-A177-3AD203B41FA5}">
                      <a16:colId xmlns:a16="http://schemas.microsoft.com/office/drawing/2014/main" val="1398288633"/>
                    </a:ext>
                  </a:extLst>
                </a:gridCol>
                <a:gridCol w="1277007">
                  <a:extLst>
                    <a:ext uri="{9D8B030D-6E8A-4147-A177-3AD203B41FA5}">
                      <a16:colId xmlns:a16="http://schemas.microsoft.com/office/drawing/2014/main" val="1298778639"/>
                    </a:ext>
                  </a:extLst>
                </a:gridCol>
                <a:gridCol w="1198180">
                  <a:extLst>
                    <a:ext uri="{9D8B030D-6E8A-4147-A177-3AD203B41FA5}">
                      <a16:colId xmlns:a16="http://schemas.microsoft.com/office/drawing/2014/main" val="333936144"/>
                    </a:ext>
                  </a:extLst>
                </a:gridCol>
                <a:gridCol w="1198179">
                  <a:extLst>
                    <a:ext uri="{9D8B030D-6E8A-4147-A177-3AD203B41FA5}">
                      <a16:colId xmlns:a16="http://schemas.microsoft.com/office/drawing/2014/main" val="3250932629"/>
                    </a:ext>
                  </a:extLst>
                </a:gridCol>
                <a:gridCol w="1324303">
                  <a:extLst>
                    <a:ext uri="{9D8B030D-6E8A-4147-A177-3AD203B41FA5}">
                      <a16:colId xmlns:a16="http://schemas.microsoft.com/office/drawing/2014/main" val="1131083543"/>
                    </a:ext>
                  </a:extLst>
                </a:gridCol>
              </a:tblGrid>
              <a:tr h="4313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Name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Net Assets (£m)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Grants (£m)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err="1">
                          <a:effectLst/>
                        </a:rPr>
                        <a:t>Prev</a:t>
                      </a:r>
                      <a:r>
                        <a:rPr lang="en-GB" sz="1800" u="none" strike="noStrike" dirty="0">
                          <a:effectLst/>
                        </a:rPr>
                        <a:t> year (£m)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Percentage change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/>
                </a:tc>
                <a:extLst>
                  <a:ext uri="{0D108BD9-81ED-4DB2-BD59-A6C34878D82A}">
                    <a16:rowId xmlns:a16="http://schemas.microsoft.com/office/drawing/2014/main" val="3077534698"/>
                  </a:ext>
                </a:extLst>
              </a:tr>
              <a:tr h="19597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Family Fund Trust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12.8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35.1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33.0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692960"/>
                  </a:ext>
                </a:extLst>
              </a:tr>
              <a:tr h="3576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SSAFA, the Armed Forces Charity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56.8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19.6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19.4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242333"/>
                  </a:ext>
                </a:extLst>
              </a:tr>
              <a:tr h="19597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The Rhodes Trust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520.5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16.8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13.3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26%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916411"/>
                  </a:ext>
                </a:extLst>
              </a:tr>
              <a:tr h="19597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Stewardship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191.3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15.2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14.2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7%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016842"/>
                  </a:ext>
                </a:extLst>
              </a:tr>
              <a:tr h="19597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Masonic Charitable Foundation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386.5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11.1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12.6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-11%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070264"/>
                  </a:ext>
                </a:extLst>
              </a:tr>
              <a:tr h="19597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Royal British Legion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378.1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10.9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9.0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21%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48201"/>
                  </a:ext>
                </a:extLst>
              </a:tr>
              <a:tr h="19597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Creative Scotland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-22.2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6.4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5.5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18%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351863"/>
                  </a:ext>
                </a:extLst>
              </a:tr>
              <a:tr h="19597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Association of Jewish Refugees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20.9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5.9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4.4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34%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003466"/>
                  </a:ext>
                </a:extLst>
              </a:tr>
              <a:tr h="19597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National Zakat Foundation (NZF)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3.7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5.5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3.8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45%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322037"/>
                  </a:ext>
                </a:extLst>
              </a:tr>
              <a:tr h="19597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Methodist Church in Great Britain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279.1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5.1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3.5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47%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845198"/>
                  </a:ext>
                </a:extLst>
              </a:tr>
              <a:tr h="19597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Clergy Support Trust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116.0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4.8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3.2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52%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619310"/>
                  </a:ext>
                </a:extLst>
              </a:tr>
              <a:tr h="19597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Buttle UK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62.2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</a:rPr>
                        <a:t>4.3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2.2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</a:rPr>
                        <a:t>94%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51" marR="6251" marT="6251" marB="0" anchor="b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916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859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904C54-A91A-4288-A47E-52C7683F8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373"/>
            <a:ext cx="9144000" cy="412718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26F8777A-C798-4826-8B1C-B1E677F9CE12}"/>
              </a:ext>
            </a:extLst>
          </p:cNvPr>
          <p:cNvSpPr/>
          <p:nvPr/>
        </p:nvSpPr>
        <p:spPr>
          <a:xfrm>
            <a:off x="4800600" y="2183524"/>
            <a:ext cx="4245428" cy="2889450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Register now for 16</a:t>
            </a:r>
            <a:r>
              <a:rPr lang="en-GB" sz="2400" baseline="30000" dirty="0"/>
              <a:t>th</a:t>
            </a:r>
            <a:r>
              <a:rPr lang="en-GB" sz="2400" dirty="0"/>
              <a:t> October</a:t>
            </a:r>
          </a:p>
        </p:txBody>
      </p:sp>
      <p:sp>
        <p:nvSpPr>
          <p:cNvPr id="147" name="Google Shape;147;p29"/>
          <p:cNvSpPr txBox="1">
            <a:spLocks noGrp="1"/>
          </p:cNvSpPr>
          <p:nvPr>
            <p:ph type="body" idx="4294967295"/>
          </p:nvPr>
        </p:nvSpPr>
        <p:spPr>
          <a:xfrm>
            <a:off x="269421" y="958325"/>
            <a:ext cx="8330669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Guidance: </a:t>
            </a:r>
            <a:r>
              <a:rPr lang="en-GB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standard.threesixtygiving.org</a:t>
            </a:r>
            <a:endParaRPr sz="2400" b="1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 support: </a:t>
            </a:r>
            <a:r>
              <a:rPr lang="en-GB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threesixtygiving.org/publishing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55600">
              <a:spcBef>
                <a:spcPts val="1000"/>
              </a:spcBef>
              <a:buSzPts val="2000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Workshops: </a:t>
            </a:r>
            <a:r>
              <a:rPr lang="en-GB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threesixtygiving.org/workshops</a:t>
            </a:r>
          </a:p>
          <a:p>
            <a:pPr indent="-355600">
              <a:spcBef>
                <a:spcPts val="1000"/>
              </a:spcBef>
              <a:buSzPts val="2000"/>
            </a:pPr>
            <a:endParaRPr lang="en-GB" sz="2400" b="1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600" indent="0">
              <a:spcBef>
                <a:spcPts val="1000"/>
              </a:spcBef>
              <a:buSzPts val="2000"/>
              <a:buNone/>
            </a:pPr>
            <a:r>
              <a:rPr lang="en-GB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to us today!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xfrm>
            <a:off x="1582698" y="279475"/>
            <a:ext cx="6510300" cy="393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3A8088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Support available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1567510" y="279475"/>
            <a:ext cx="6726000" cy="393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3A8088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About 360Giving</a:t>
            </a:r>
            <a:endParaRPr sz="3000" dirty="0">
              <a:solidFill>
                <a:srgbClr val="3A8088"/>
              </a:solidFill>
              <a:latin typeface="Arial" panose="020B0604020202020204" pitchFamily="34" charset="0"/>
              <a:ea typeface="Roboto Medium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4294967295"/>
          </p:nvPr>
        </p:nvSpPr>
        <p:spPr>
          <a:xfrm>
            <a:off x="614855" y="964800"/>
            <a:ext cx="7678645" cy="23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help funders publish open data about their grants, 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 to use this data to improve charitable giving. 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vision is for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grantmaking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UK to become more informed, effective and strategic.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7769725" y="2277525"/>
            <a:ext cx="139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478017F-E65D-476E-981D-EE168CC9D9E2}"/>
              </a:ext>
            </a:extLst>
          </p:cNvPr>
          <p:cNvSpPr/>
          <p:nvPr/>
        </p:nvSpPr>
        <p:spPr>
          <a:xfrm>
            <a:off x="709866" y="3050628"/>
            <a:ext cx="7488621" cy="14365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283 funders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Data on over 1.1m grants worth £265bn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Over 100,000 users access the data a year</a:t>
            </a:r>
          </a:p>
        </p:txBody>
      </p:sp>
    </p:spTree>
    <p:extLst>
      <p:ext uri="{BB962C8B-B14F-4D97-AF65-F5344CB8AC3E}">
        <p14:creationId xmlns:p14="http://schemas.microsoft.com/office/powerpoint/2010/main" val="360740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1567510" y="279475"/>
            <a:ext cx="6726000" cy="393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3A8088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Why publish data</a:t>
            </a:r>
            <a:endParaRPr sz="3000" dirty="0">
              <a:solidFill>
                <a:srgbClr val="3A8088"/>
              </a:solidFill>
              <a:latin typeface="Arial" panose="020B0604020202020204" pitchFamily="34" charset="0"/>
              <a:ea typeface="Roboto Medium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4294967295"/>
          </p:nvPr>
        </p:nvSpPr>
        <p:spPr>
          <a:xfrm>
            <a:off x="614855" y="964800"/>
            <a:ext cx="7678645" cy="34653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Transparency and accountability</a:t>
            </a:r>
          </a:p>
          <a:p>
            <a:pPr marL="342900" indent="-342900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Demonstrate values</a:t>
            </a:r>
          </a:p>
          <a:p>
            <a:pPr marL="342900" indent="-342900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Raise awareness and profile of your work</a:t>
            </a:r>
          </a:p>
          <a:p>
            <a:pPr marL="342900" indent="-342900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See collective impact</a:t>
            </a:r>
          </a:p>
          <a:p>
            <a:pPr marL="342900" indent="-342900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Improve efficiency and outcomes</a:t>
            </a:r>
          </a:p>
          <a:p>
            <a:pPr marL="342900" indent="-342900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Understand yourself better</a:t>
            </a:r>
          </a:p>
          <a:p>
            <a:pPr marL="342900" indent="-342900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Support collaboration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5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1567510" y="279475"/>
            <a:ext cx="6726000" cy="393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3A8088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Why publish data</a:t>
            </a:r>
            <a:endParaRPr sz="3000" dirty="0">
              <a:solidFill>
                <a:srgbClr val="3A8088"/>
              </a:solidFill>
              <a:latin typeface="Arial" panose="020B0604020202020204" pitchFamily="34" charset="0"/>
              <a:ea typeface="Roboto Medium"/>
              <a:cs typeface="Arial" panose="020B0604020202020204" pitchFamily="34" charset="0"/>
              <a:sym typeface="Roboto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0808E6-BDAB-4E4B-96EF-11DF934A31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2" b="2246"/>
          <a:stretch/>
        </p:blipFill>
        <p:spPr>
          <a:xfrm>
            <a:off x="0" y="15766"/>
            <a:ext cx="9144000" cy="459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1567510" y="279475"/>
            <a:ext cx="6726000" cy="393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3A8088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Award/Item Amount</a:t>
            </a:r>
            <a:endParaRPr sz="3000" dirty="0">
              <a:solidFill>
                <a:srgbClr val="3A8088"/>
              </a:solidFill>
              <a:latin typeface="Arial" panose="020B0604020202020204" pitchFamily="34" charset="0"/>
              <a:ea typeface="Roboto Medium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7769725" y="2277525"/>
            <a:ext cx="139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B24BC-C774-41F5-BCC1-ABBED2E57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879"/>
            <a:ext cx="9144000" cy="449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3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1567510" y="279475"/>
            <a:ext cx="6726000" cy="393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3A8088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By value</a:t>
            </a:r>
            <a:endParaRPr sz="3000" dirty="0">
              <a:solidFill>
                <a:srgbClr val="3A8088"/>
              </a:solidFill>
              <a:latin typeface="Arial" panose="020B0604020202020204" pitchFamily="34" charset="0"/>
              <a:ea typeface="Roboto Medium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7769725" y="2277525"/>
            <a:ext cx="139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4D6BB-9CCD-4B47-892D-CB62A362F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892"/>
            <a:ext cx="9144000" cy="32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3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1567510" y="279475"/>
            <a:ext cx="6726000" cy="393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3A8088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Award/Item Amount</a:t>
            </a:r>
            <a:endParaRPr sz="3000" dirty="0">
              <a:solidFill>
                <a:srgbClr val="3A8088"/>
              </a:solidFill>
              <a:latin typeface="Arial" panose="020B0604020202020204" pitchFamily="34" charset="0"/>
              <a:ea typeface="Roboto Medium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7769725" y="2277525"/>
            <a:ext cx="139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432C6-B1F7-4B85-AA5C-96B77333C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0750"/>
            <a:ext cx="9144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7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1567510" y="279475"/>
            <a:ext cx="6726000" cy="393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3A8088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  <a:sym typeface="Roboto Medium"/>
              </a:rPr>
              <a:t>Grant location</a:t>
            </a:r>
            <a:endParaRPr sz="3000" dirty="0">
              <a:solidFill>
                <a:srgbClr val="3A8088"/>
              </a:solidFill>
              <a:latin typeface="Arial" panose="020B0604020202020204" pitchFamily="34" charset="0"/>
              <a:ea typeface="Roboto Medium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7769725" y="2277525"/>
            <a:ext cx="139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C97E6-68F5-4BB0-985C-431C9E4B46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06" b="14176"/>
          <a:stretch/>
        </p:blipFill>
        <p:spPr>
          <a:xfrm>
            <a:off x="-1" y="0"/>
            <a:ext cx="8972155" cy="46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2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/>
        </p:nvSpPr>
        <p:spPr>
          <a:xfrm>
            <a:off x="7769725" y="2277525"/>
            <a:ext cx="139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8FBF9F-DFF7-4CE2-AE98-E5074B28A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673" y="105975"/>
            <a:ext cx="409465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9413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143633"/>
      </a:dk1>
      <a:lt1>
        <a:srgbClr val="153634"/>
      </a:lt1>
      <a:dk2>
        <a:srgbClr val="658D8A"/>
      </a:dk2>
      <a:lt2>
        <a:srgbClr val="4DACB6"/>
      </a:lt2>
      <a:accent1>
        <a:srgbClr val="DE6E26"/>
      </a:accent1>
      <a:accent2>
        <a:srgbClr val="EFC329"/>
      </a:accent2>
      <a:accent3>
        <a:srgbClr val="4DACB6"/>
      </a:accent3>
      <a:accent4>
        <a:srgbClr val="BC2C26"/>
      </a:accent4>
      <a:accent5>
        <a:srgbClr val="612400"/>
      </a:accent5>
      <a:accent6>
        <a:srgbClr val="FFFFFF"/>
      </a:accent6>
      <a:hlink>
        <a:srgbClr val="17738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UKGrantmaking colours">
      <a:dk1>
        <a:srgbClr val="000000"/>
      </a:dk1>
      <a:lt1>
        <a:srgbClr val="FFFFFF"/>
      </a:lt1>
      <a:dk2>
        <a:srgbClr val="193A39"/>
      </a:dk2>
      <a:lt2>
        <a:srgbClr val="F5F5F5"/>
      </a:lt2>
      <a:accent1>
        <a:srgbClr val="E23257"/>
      </a:accent1>
      <a:accent2>
        <a:srgbClr val="FF8D00"/>
      </a:accent2>
      <a:accent3>
        <a:srgbClr val="7800EB"/>
      </a:accent3>
      <a:accent4>
        <a:srgbClr val="005EF6"/>
      </a:accent4>
      <a:accent5>
        <a:srgbClr val="50CFDA"/>
      </a:accent5>
      <a:accent6>
        <a:srgbClr val="00C766"/>
      </a:accent6>
      <a:hlink>
        <a:srgbClr val="FF8D00"/>
      </a:hlink>
      <a:folHlink>
        <a:srgbClr val="FF8D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ams" ma:contentTypeID="0x010100A9D6686833432C4BBFF6D9796D54D0D70200593976AD3131954CB18DE948169284CF" ma:contentTypeVersion="4" ma:contentTypeDescription="" ma:contentTypeScope="" ma:versionID="7c83bdd87890f8994949adcce260f6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19ce98959e1c2270fec21953d0b7d9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6debd111-2fc1-44e7-b03c-4708e2bac541" ContentTypeId="0x010100A9D6686833432C4BBFF6D9796D54D0D702" PreviousValue="false" LastSyncTimeStamp="2023-03-08T14:40:52.547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B42AAB-060A-4ABF-81C1-1BE0DCF198AC}"/>
</file>

<file path=customXml/itemProps2.xml><?xml version="1.0" encoding="utf-8"?>
<ds:datastoreItem xmlns:ds="http://schemas.openxmlformats.org/officeDocument/2006/customXml" ds:itemID="{6E0B19C3-35B8-4334-A06B-FF5C217FF911}"/>
</file>

<file path=customXml/itemProps3.xml><?xml version="1.0" encoding="utf-8"?>
<ds:datastoreItem xmlns:ds="http://schemas.openxmlformats.org/officeDocument/2006/customXml" ds:itemID="{2884647E-2E23-4E12-9C64-9C4E04AF3121}"/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398</Words>
  <Application>Microsoft Office PowerPoint</Application>
  <PresentationFormat>On-screen Show (16:9)</PresentationFormat>
  <Paragraphs>156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Roboto</vt:lpstr>
      <vt:lpstr>Roboto Medium</vt:lpstr>
      <vt:lpstr>Simple Light</vt:lpstr>
      <vt:lpstr>Simple Light</vt:lpstr>
      <vt:lpstr>Office Theme</vt:lpstr>
      <vt:lpstr>How data is transforming the funding landscape</vt:lpstr>
      <vt:lpstr>About 360Giving</vt:lpstr>
      <vt:lpstr>Why publish data</vt:lpstr>
      <vt:lpstr>Why publish data</vt:lpstr>
      <vt:lpstr>Award/Item Amount</vt:lpstr>
      <vt:lpstr>By value</vt:lpstr>
      <vt:lpstr>Award/Item Amount</vt:lpstr>
      <vt:lpstr>Grant location</vt:lpstr>
      <vt:lpstr>PowerPoint Presentation</vt:lpstr>
      <vt:lpstr>Index of deprivation decile</vt:lpstr>
      <vt:lpstr>Grant Reason</vt:lpstr>
      <vt:lpstr>Grant Purpose</vt:lpstr>
      <vt:lpstr>UKGrantmaking.org</vt:lpstr>
      <vt:lpstr>Spending on grants</vt:lpstr>
      <vt:lpstr>Grantmaking to individuals, 2022-23</vt:lpstr>
      <vt:lpstr>Largest grantmaking to individuals, 2022-23</vt:lpstr>
      <vt:lpstr>PowerPoint Presentation</vt:lpstr>
      <vt:lpstr>Support available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Data</dc:title>
  <cp:lastModifiedBy>Tania Cohen</cp:lastModifiedBy>
  <cp:revision>28</cp:revision>
  <cp:lastPrinted>2023-09-26T15:31:57Z</cp:lastPrinted>
  <dcterms:modified xsi:type="dcterms:W3CDTF">2024-09-11T09:21:14Z</dcterms:modified>
</cp:coreProperties>
</file>