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Montserrat" panose="00000500000000000000" pitchFamily="2" charset="0"/>
      <p:regular r:id="rId19"/>
      <p:bold r:id="rId20"/>
      <p:italic r:id="rId21"/>
      <p:boldItalic r:id="rId22"/>
    </p:embeddedFont>
    <p:embeddedFont>
      <p:font typeface="Montserrat Medium" panose="000006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3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5167af2d3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f5167af2d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5167af2d3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f5167af2d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5167af2d3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f5167af2d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5167af2d3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f5167af2d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5167af2d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f5167af2d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5167af2d3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f5167af2d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5167af2d3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5167af2d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2065b4b7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2065b4b7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f5167af2d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f5167af2d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5167af2d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5167af2d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5167af2d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5167af2d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f5167af2d3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f5167af2d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5167af2d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5167af2d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5167af2d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f5167af2d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167af2d3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5167af2d3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lightningreach.org/win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drive.google.com/drive/folders/1yhLsIzcnU5Hr5WAXfDoKKDwtmIceldxz?usp=drive_link"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ocs.google.com/document/d/195e4_cIsWQO0G4wxt8-nCT_sgtfG9zXgiwNHcT9jv24/edit?usp=drive_lin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PqqS52gr65wF6Pfz1p8feBZrKbRXfyq7eXGzR2LbOew/edi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kojNjXZKmfMQTaSnZw-kVAF2Jxc5PXlb/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docs.google.com/document/d/195e4_cIsWQO0G4wxt8-nCT_sgtfG9zXgiwNHcT9jv24/edit?usp=sharing" TargetMode="External"/><Relationship Id="rId4" Type="http://schemas.openxmlformats.org/officeDocument/2006/relationships/hyperlink" Target="https://drive.google.com/drive/folders/1rFMmFpDU81nF1PCIoYnMhNk1oxELGZqy?usp=drive_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drive.google.com/drive/folders/1TKSfLj-Kyk-2FAa3T4RYkwvqkuoJDw8u?usp=drive_lin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www.lightningreach.org/win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pply.lightningreach.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apply.lightningreach.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lightningreach.org/winte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drive/folders/1CeWFEBFZoaxfoa6ARYTCI7Tkrw5zhFbk?usp=drive_lin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778121" y="239925"/>
            <a:ext cx="2115154" cy="509100"/>
          </a:xfrm>
          <a:prstGeom prst="rect">
            <a:avLst/>
          </a:prstGeom>
          <a:noFill/>
          <a:ln>
            <a:noFill/>
          </a:ln>
        </p:spPr>
      </p:pic>
      <p:pic>
        <p:nvPicPr>
          <p:cNvPr id="55" name="Google Shape;55;p13"/>
          <p:cNvPicPr preferRelativeResize="0"/>
          <p:nvPr/>
        </p:nvPicPr>
        <p:blipFill>
          <a:blip r:embed="rId4">
            <a:alphaModFix/>
          </a:blip>
          <a:stretch>
            <a:fillRect/>
          </a:stretch>
        </p:blipFill>
        <p:spPr>
          <a:xfrm>
            <a:off x="152400" y="152400"/>
            <a:ext cx="1809750" cy="742950"/>
          </a:xfrm>
          <a:prstGeom prst="rect">
            <a:avLst/>
          </a:prstGeom>
          <a:noFill/>
          <a:ln>
            <a:noFill/>
          </a:ln>
        </p:spPr>
      </p:pic>
      <p:pic>
        <p:nvPicPr>
          <p:cNvPr id="56" name="Google Shape;56;p13"/>
          <p:cNvPicPr preferRelativeResize="0"/>
          <p:nvPr/>
        </p:nvPicPr>
        <p:blipFill rotWithShape="1">
          <a:blip r:embed="rId5">
            <a:alphaModFix/>
          </a:blip>
          <a:srcRect t="12625" r="39042"/>
          <a:stretch/>
        </p:blipFill>
        <p:spPr>
          <a:xfrm rot="-5400000" flipH="1">
            <a:off x="1446887" y="-1211437"/>
            <a:ext cx="4933726" cy="7806099"/>
          </a:xfrm>
          <a:prstGeom prst="rect">
            <a:avLst/>
          </a:prstGeom>
          <a:noFill/>
          <a:ln>
            <a:noFill/>
          </a:ln>
        </p:spPr>
      </p:pic>
      <p:pic>
        <p:nvPicPr>
          <p:cNvPr id="57" name="Google Shape;57;p13"/>
          <p:cNvPicPr preferRelativeResize="0"/>
          <p:nvPr/>
        </p:nvPicPr>
        <p:blipFill rotWithShape="1">
          <a:blip r:embed="rId6">
            <a:alphaModFix/>
          </a:blip>
          <a:srcRect r="19034" b="11512"/>
          <a:stretch/>
        </p:blipFill>
        <p:spPr>
          <a:xfrm>
            <a:off x="6066825" y="1945050"/>
            <a:ext cx="3077175" cy="3198450"/>
          </a:xfrm>
          <a:prstGeom prst="rect">
            <a:avLst/>
          </a:prstGeom>
          <a:noFill/>
          <a:ln>
            <a:noFill/>
          </a:ln>
        </p:spPr>
      </p:pic>
      <p:sp>
        <p:nvSpPr>
          <p:cNvPr id="58" name="Google Shape;58;p13"/>
          <p:cNvSpPr txBox="1"/>
          <p:nvPr/>
        </p:nvSpPr>
        <p:spPr>
          <a:xfrm flipH="1">
            <a:off x="783550" y="2081225"/>
            <a:ext cx="6260400"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chemeClr val="lt1"/>
                </a:solidFill>
                <a:latin typeface="Montserrat"/>
                <a:ea typeface="Montserrat"/>
                <a:cs typeface="Montserrat"/>
                <a:sym typeface="Montserrat"/>
              </a:rPr>
              <a:t>Winter Warmth Network</a:t>
            </a:r>
            <a:endParaRPr sz="22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r>
              <a:rPr lang="en-GB" sz="2200">
                <a:solidFill>
                  <a:schemeClr val="lt1"/>
                </a:solidFill>
                <a:latin typeface="Montserrat Medium"/>
                <a:ea typeface="Montserrat Medium"/>
                <a:cs typeface="Montserrat Medium"/>
                <a:sym typeface="Montserrat Medium"/>
              </a:rPr>
              <a:t>Communications pack</a:t>
            </a:r>
            <a:endParaRPr sz="2200">
              <a:solidFill>
                <a:schemeClr val="lt1"/>
              </a:solidFill>
              <a:latin typeface="Montserrat Medium"/>
              <a:ea typeface="Montserrat Medium"/>
              <a:cs typeface="Montserrat Medium"/>
              <a:sym typeface="Montserrat Medium"/>
            </a:endParaRPr>
          </a:p>
        </p:txBody>
      </p:sp>
      <p:sp>
        <p:nvSpPr>
          <p:cNvPr id="59" name="Google Shape;59;p13"/>
          <p:cNvSpPr txBox="1"/>
          <p:nvPr/>
        </p:nvSpPr>
        <p:spPr>
          <a:xfrm>
            <a:off x="796175" y="3922525"/>
            <a:ext cx="4846200"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lt1"/>
                </a:solidFill>
                <a:latin typeface="Montserrat"/>
                <a:ea typeface="Montserrat"/>
                <a:cs typeface="Montserrat"/>
                <a:sym typeface="Montserrat"/>
              </a:rPr>
              <a:t>Join our campaign to support vulnerable individuals and families to find holistic financial support this winter</a:t>
            </a:r>
            <a:endParaRPr sz="1200">
              <a:solidFill>
                <a:schemeClr val="lt1"/>
              </a:solidFill>
              <a:latin typeface="Montserrat"/>
              <a:ea typeface="Montserrat"/>
              <a:cs typeface="Montserrat"/>
              <a:sym typeface="Montserrat"/>
            </a:endParaRPr>
          </a:p>
          <a:p>
            <a:pPr marL="0" lvl="0" indent="0" algn="l" rtl="0">
              <a:spcBef>
                <a:spcPts val="0"/>
              </a:spcBef>
              <a:spcAft>
                <a:spcPts val="0"/>
              </a:spcAft>
              <a:buNone/>
            </a:pPr>
            <a:endParaRPr sz="120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1200">
                <a:solidFill>
                  <a:schemeClr val="lt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www.lightningreach.org/winter</a:t>
            </a:r>
            <a:endParaRPr sz="12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2"/>
          <p:cNvPicPr preferRelativeResize="0"/>
          <p:nvPr/>
        </p:nvPicPr>
        <p:blipFill rotWithShape="1">
          <a:blip r:embed="rId3">
            <a:alphaModFix/>
          </a:blip>
          <a:srcRect r="19781" b="13763"/>
          <a:stretch/>
        </p:blipFill>
        <p:spPr>
          <a:xfrm>
            <a:off x="4907450" y="811900"/>
            <a:ext cx="4236551" cy="4331600"/>
          </a:xfrm>
          <a:prstGeom prst="rect">
            <a:avLst/>
          </a:prstGeom>
          <a:noFill/>
          <a:ln>
            <a:noFill/>
          </a:ln>
        </p:spPr>
      </p:pic>
      <p:sp>
        <p:nvSpPr>
          <p:cNvPr id="141" name="Google Shape;141;p2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Flyers and posters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pic>
        <p:nvPicPr>
          <p:cNvPr id="142" name="Google Shape;142;p22"/>
          <p:cNvPicPr preferRelativeResize="0"/>
          <p:nvPr/>
        </p:nvPicPr>
        <p:blipFill>
          <a:blip r:embed="rId4">
            <a:alphaModFix/>
          </a:blip>
          <a:stretch>
            <a:fillRect/>
          </a:stretch>
        </p:blipFill>
        <p:spPr>
          <a:xfrm>
            <a:off x="152400" y="4460275"/>
            <a:ext cx="1293035" cy="530825"/>
          </a:xfrm>
          <a:prstGeom prst="rect">
            <a:avLst/>
          </a:prstGeom>
          <a:noFill/>
          <a:ln>
            <a:noFill/>
          </a:ln>
        </p:spPr>
      </p:pic>
      <p:sp>
        <p:nvSpPr>
          <p:cNvPr id="143" name="Google Shape;143;p22"/>
          <p:cNvSpPr txBox="1">
            <a:spLocks noGrp="1"/>
          </p:cNvSpPr>
          <p:nvPr>
            <p:ph type="body" idx="1"/>
          </p:nvPr>
        </p:nvSpPr>
        <p:spPr>
          <a:xfrm>
            <a:off x="350925" y="1033125"/>
            <a:ext cx="3617700" cy="16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394D55"/>
                </a:solidFill>
              </a:rPr>
              <a:t>Use flyers and posters at in person events or community hubs to reach new clients. </a:t>
            </a:r>
            <a:endParaRPr sz="1300">
              <a:solidFill>
                <a:srgbClr val="394D55"/>
              </a:solidFill>
            </a:endParaRPr>
          </a:p>
          <a:p>
            <a:pPr marL="0" lvl="0" indent="0" algn="l" rtl="0">
              <a:spcBef>
                <a:spcPts val="1200"/>
              </a:spcBef>
              <a:spcAft>
                <a:spcPts val="0"/>
              </a:spcAft>
              <a:buNone/>
            </a:pPr>
            <a:r>
              <a:rPr lang="en-GB" sz="1300">
                <a:solidFill>
                  <a:srgbClr val="394D55"/>
                </a:solidFill>
              </a:rPr>
              <a:t>Download the posters and flyers </a:t>
            </a:r>
            <a:r>
              <a:rPr lang="en-GB" sz="1300" b="1" u="sng">
                <a:solidFill>
                  <a:srgbClr val="004AAB"/>
                </a:solidFill>
                <a:hlinkClick r:id="rId5">
                  <a:extLst>
                    <a:ext uri="{A12FA001-AC4F-418D-AE19-62706E023703}">
                      <ahyp:hlinkClr xmlns:ahyp="http://schemas.microsoft.com/office/drawing/2018/hyperlinkcolor" val="tx"/>
                    </a:ext>
                  </a:extLst>
                </a:hlinkClick>
              </a:rPr>
              <a:t>here</a:t>
            </a:r>
            <a:r>
              <a:rPr lang="en-GB" sz="1300">
                <a:solidFill>
                  <a:srgbClr val="394D55"/>
                </a:solidFill>
              </a:rPr>
              <a:t>.</a:t>
            </a:r>
            <a:endParaRPr sz="1300">
              <a:solidFill>
                <a:srgbClr val="394D55"/>
              </a:solidFill>
            </a:endParaRPr>
          </a:p>
          <a:p>
            <a:pPr marL="0" lvl="0" indent="0" algn="l" rtl="0">
              <a:spcBef>
                <a:spcPts val="1200"/>
              </a:spcBef>
              <a:spcAft>
                <a:spcPts val="1200"/>
              </a:spcAft>
              <a:buNone/>
            </a:pPr>
            <a:r>
              <a:rPr lang="en-GB" sz="1300">
                <a:solidFill>
                  <a:srgbClr val="394D55"/>
                </a:solidFill>
              </a:rPr>
              <a:t>Please let your account manager know if you would like a version with your logo on.</a:t>
            </a:r>
            <a:endParaRPr sz="1300">
              <a:solidFill>
                <a:srgbClr val="394D55"/>
              </a:solidFill>
            </a:endParaRPr>
          </a:p>
        </p:txBody>
      </p:sp>
      <p:pic>
        <p:nvPicPr>
          <p:cNvPr id="144" name="Google Shape;144;p22"/>
          <p:cNvPicPr preferRelativeResize="0"/>
          <p:nvPr/>
        </p:nvPicPr>
        <p:blipFill>
          <a:blip r:embed="rId6">
            <a:alphaModFix/>
          </a:blip>
          <a:stretch>
            <a:fillRect/>
          </a:stretch>
        </p:blipFill>
        <p:spPr>
          <a:xfrm>
            <a:off x="6316750" y="1033125"/>
            <a:ext cx="2475300" cy="3501643"/>
          </a:xfrm>
          <a:prstGeom prst="rect">
            <a:avLst/>
          </a:prstGeom>
          <a:noFill/>
          <a:ln>
            <a:noFill/>
          </a:ln>
        </p:spPr>
      </p:pic>
      <p:pic>
        <p:nvPicPr>
          <p:cNvPr id="145" name="Google Shape;145;p22"/>
          <p:cNvPicPr preferRelativeResize="0"/>
          <p:nvPr/>
        </p:nvPicPr>
        <p:blipFill>
          <a:blip r:embed="rId7">
            <a:alphaModFix/>
          </a:blip>
          <a:stretch>
            <a:fillRect/>
          </a:stretch>
        </p:blipFill>
        <p:spPr>
          <a:xfrm>
            <a:off x="5422050" y="2648250"/>
            <a:ext cx="1626950" cy="2295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Emails, newsletters &amp; websites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151" name="Google Shape;151;p23"/>
          <p:cNvSpPr txBox="1">
            <a:spLocks noGrp="1"/>
          </p:cNvSpPr>
          <p:nvPr>
            <p:ph type="body" idx="1"/>
          </p:nvPr>
        </p:nvSpPr>
        <p:spPr>
          <a:xfrm>
            <a:off x="851000" y="1084200"/>
            <a:ext cx="7448100" cy="31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004AAB"/>
                </a:solidFill>
                <a:latin typeface="Montserrat"/>
                <a:ea typeface="Montserrat"/>
                <a:cs typeface="Montserrat"/>
                <a:sym typeface="Montserrat"/>
              </a:rPr>
              <a:t>Email and postal campaigns</a:t>
            </a:r>
            <a:endParaRPr sz="1300">
              <a:solidFill>
                <a:srgbClr val="004AAB"/>
              </a:solidFill>
              <a:latin typeface="Montserrat"/>
              <a:ea typeface="Montserrat"/>
              <a:cs typeface="Montserrat"/>
              <a:sym typeface="Montserrat"/>
            </a:endParaRPr>
          </a:p>
          <a:p>
            <a:pPr marL="0" lvl="0" indent="0" algn="l" rtl="0">
              <a:spcBef>
                <a:spcPts val="1200"/>
              </a:spcBef>
              <a:spcAft>
                <a:spcPts val="0"/>
              </a:spcAft>
              <a:buNone/>
            </a:pPr>
            <a:r>
              <a:rPr lang="en-GB" sz="1300">
                <a:solidFill>
                  <a:srgbClr val="394D55"/>
                </a:solidFill>
              </a:rPr>
              <a:t>These can be a great way to engage existing clients in finding more support, or reach out to new individuals in need. </a:t>
            </a:r>
            <a:endParaRPr sz="1300" b="1">
              <a:solidFill>
                <a:srgbClr val="394D55"/>
              </a:solidFill>
            </a:endParaRPr>
          </a:p>
          <a:p>
            <a:pPr marL="0" lvl="0" indent="0" algn="l" rtl="0">
              <a:spcBef>
                <a:spcPts val="1200"/>
              </a:spcBef>
              <a:spcAft>
                <a:spcPts val="0"/>
              </a:spcAft>
              <a:buNone/>
            </a:pPr>
            <a:r>
              <a:rPr lang="en-GB" sz="1300">
                <a:solidFill>
                  <a:srgbClr val="004AAB"/>
                </a:solidFill>
                <a:latin typeface="Montserrat"/>
                <a:ea typeface="Montserrat"/>
                <a:cs typeface="Montserrat"/>
                <a:sym typeface="Montserrat"/>
              </a:rPr>
              <a:t>Newsletters</a:t>
            </a:r>
            <a:endParaRPr sz="1300">
              <a:solidFill>
                <a:srgbClr val="394D55"/>
              </a:solidFill>
            </a:endParaRPr>
          </a:p>
          <a:p>
            <a:pPr marL="0" lvl="0" indent="0" algn="l" rtl="0">
              <a:spcBef>
                <a:spcPts val="1200"/>
              </a:spcBef>
              <a:spcAft>
                <a:spcPts val="0"/>
              </a:spcAft>
              <a:buNone/>
            </a:pPr>
            <a:r>
              <a:rPr lang="en-GB" sz="1300">
                <a:solidFill>
                  <a:srgbClr val="394D55"/>
                </a:solidFill>
              </a:rPr>
              <a:t>Do you have any regular internal or external newsletters that could be used to spread the word to staff and clients?</a:t>
            </a:r>
            <a:endParaRPr sz="1300" b="1">
              <a:solidFill>
                <a:srgbClr val="394D55"/>
              </a:solidFill>
            </a:endParaRPr>
          </a:p>
          <a:p>
            <a:pPr marL="0" lvl="0" indent="0" algn="l" rtl="0">
              <a:spcBef>
                <a:spcPts val="1200"/>
              </a:spcBef>
              <a:spcAft>
                <a:spcPts val="0"/>
              </a:spcAft>
              <a:buNone/>
            </a:pPr>
            <a:r>
              <a:rPr lang="en-GB" sz="1300">
                <a:solidFill>
                  <a:srgbClr val="004AAB"/>
                </a:solidFill>
                <a:latin typeface="Montserrat"/>
                <a:ea typeface="Montserrat"/>
                <a:cs typeface="Montserrat"/>
                <a:sym typeface="Montserrat"/>
              </a:rPr>
              <a:t>Website or app</a:t>
            </a:r>
            <a:endParaRPr sz="1300">
              <a:solidFill>
                <a:srgbClr val="394D55"/>
              </a:solidFill>
            </a:endParaRPr>
          </a:p>
          <a:p>
            <a:pPr marL="0" lvl="0" indent="0" algn="l" rtl="0">
              <a:spcBef>
                <a:spcPts val="1200"/>
              </a:spcBef>
              <a:spcAft>
                <a:spcPts val="1200"/>
              </a:spcAft>
              <a:buNone/>
            </a:pPr>
            <a:r>
              <a:rPr lang="en-GB" sz="1300">
                <a:solidFill>
                  <a:srgbClr val="394D55"/>
                </a:solidFill>
              </a:rPr>
              <a:t>Adding information and a link to Lightning Reach on your website can be a great way to catch the attention of individuals.</a:t>
            </a:r>
            <a:endParaRPr sz="1250">
              <a:solidFill>
                <a:srgbClr val="394D55"/>
              </a:solidFill>
            </a:endParaRPr>
          </a:p>
        </p:txBody>
      </p:sp>
      <p:pic>
        <p:nvPicPr>
          <p:cNvPr id="152" name="Google Shape;152;p23"/>
          <p:cNvPicPr preferRelativeResize="0"/>
          <p:nvPr/>
        </p:nvPicPr>
        <p:blipFill>
          <a:blip r:embed="rId3">
            <a:alphaModFix/>
          </a:blip>
          <a:stretch>
            <a:fillRect/>
          </a:stretch>
        </p:blipFill>
        <p:spPr>
          <a:xfrm>
            <a:off x="152400" y="4460275"/>
            <a:ext cx="1293035" cy="530825"/>
          </a:xfrm>
          <a:prstGeom prst="rect">
            <a:avLst/>
          </a:prstGeom>
          <a:noFill/>
          <a:ln>
            <a:noFill/>
          </a:ln>
        </p:spPr>
      </p:pic>
      <p:sp>
        <p:nvSpPr>
          <p:cNvPr id="153" name="Google Shape;153;p23"/>
          <p:cNvSpPr txBox="1"/>
          <p:nvPr/>
        </p:nvSpPr>
        <p:spPr>
          <a:xfrm>
            <a:off x="395625" y="955050"/>
            <a:ext cx="5022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a:solidFill>
                  <a:srgbClr val="004AAB"/>
                </a:solidFill>
                <a:latin typeface="Montserrat Medium"/>
                <a:ea typeface="Montserrat Medium"/>
                <a:cs typeface="Montserrat Medium"/>
                <a:sym typeface="Montserrat Medium"/>
              </a:rPr>
              <a:t>1</a:t>
            </a:r>
            <a:endParaRPr sz="3700">
              <a:solidFill>
                <a:srgbClr val="004AAB"/>
              </a:solidFill>
              <a:latin typeface="Montserrat Medium"/>
              <a:ea typeface="Montserrat Medium"/>
              <a:cs typeface="Montserrat Medium"/>
              <a:sym typeface="Montserrat Medium"/>
            </a:endParaRPr>
          </a:p>
        </p:txBody>
      </p:sp>
      <p:sp>
        <p:nvSpPr>
          <p:cNvPr id="154" name="Google Shape;154;p23"/>
          <p:cNvSpPr txBox="1"/>
          <p:nvPr/>
        </p:nvSpPr>
        <p:spPr>
          <a:xfrm>
            <a:off x="348800" y="1966275"/>
            <a:ext cx="5022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a:solidFill>
                  <a:srgbClr val="004AAB"/>
                </a:solidFill>
                <a:latin typeface="Montserrat Medium"/>
                <a:ea typeface="Montserrat Medium"/>
                <a:cs typeface="Montserrat Medium"/>
                <a:sym typeface="Montserrat Medium"/>
              </a:rPr>
              <a:t>2</a:t>
            </a:r>
            <a:endParaRPr sz="3700">
              <a:solidFill>
                <a:srgbClr val="004AAB"/>
              </a:solidFill>
              <a:latin typeface="Montserrat Medium"/>
              <a:ea typeface="Montserrat Medium"/>
              <a:cs typeface="Montserrat Medium"/>
              <a:sym typeface="Montserrat Medium"/>
            </a:endParaRPr>
          </a:p>
        </p:txBody>
      </p:sp>
      <p:sp>
        <p:nvSpPr>
          <p:cNvPr id="155" name="Google Shape;155;p23"/>
          <p:cNvSpPr txBox="1"/>
          <p:nvPr/>
        </p:nvSpPr>
        <p:spPr>
          <a:xfrm>
            <a:off x="348800" y="2977500"/>
            <a:ext cx="5022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a:solidFill>
                  <a:srgbClr val="004AAB"/>
                </a:solidFill>
                <a:latin typeface="Montserrat Medium"/>
                <a:ea typeface="Montserrat Medium"/>
                <a:cs typeface="Montserrat Medium"/>
                <a:sym typeface="Montserrat Medium"/>
              </a:rPr>
              <a:t>3</a:t>
            </a:r>
            <a:endParaRPr sz="3700">
              <a:solidFill>
                <a:srgbClr val="004AAB"/>
              </a:solidFill>
              <a:latin typeface="Montserrat Medium"/>
              <a:ea typeface="Montserrat Medium"/>
              <a:cs typeface="Montserrat Medium"/>
              <a:sym typeface="Montserrat Medium"/>
            </a:endParaRPr>
          </a:p>
        </p:txBody>
      </p:sp>
      <p:pic>
        <p:nvPicPr>
          <p:cNvPr id="156" name="Google Shape;156;p23"/>
          <p:cNvPicPr preferRelativeResize="0"/>
          <p:nvPr/>
        </p:nvPicPr>
        <p:blipFill rotWithShape="1">
          <a:blip r:embed="rId4">
            <a:alphaModFix/>
          </a:blip>
          <a:srcRect t="31954" r="74916"/>
          <a:stretch/>
        </p:blipFill>
        <p:spPr>
          <a:xfrm rot="5400000">
            <a:off x="5988725" y="1946149"/>
            <a:ext cx="1185600" cy="5178101"/>
          </a:xfrm>
          <a:prstGeom prst="rect">
            <a:avLst/>
          </a:prstGeom>
          <a:noFill/>
          <a:ln>
            <a:noFill/>
          </a:ln>
        </p:spPr>
      </p:pic>
      <p:sp>
        <p:nvSpPr>
          <p:cNvPr id="157" name="Google Shape;157;p23"/>
          <p:cNvSpPr txBox="1"/>
          <p:nvPr/>
        </p:nvSpPr>
        <p:spPr>
          <a:xfrm>
            <a:off x="5404900" y="4275000"/>
            <a:ext cx="3000000" cy="61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sz="1300">
                <a:solidFill>
                  <a:schemeClr val="lt1"/>
                </a:solidFill>
              </a:rPr>
              <a:t>Please find suggested copy for any written comms </a:t>
            </a:r>
            <a:r>
              <a:rPr lang="en-GB" sz="1300" b="1" u="sng">
                <a:solidFill>
                  <a:schemeClr val="lt1"/>
                </a:solidFill>
                <a:hlinkClick r:id="rId5">
                  <a:extLst>
                    <a:ext uri="{A12FA001-AC4F-418D-AE19-62706E023703}">
                      <ahyp:hlinkClr xmlns:ahyp="http://schemas.microsoft.com/office/drawing/2018/hyperlinkcolor" val="tx"/>
                    </a:ext>
                  </a:extLst>
                </a:hlinkClick>
              </a:rPr>
              <a:t>here</a:t>
            </a:r>
            <a:r>
              <a:rPr lang="en-GB" sz="1300">
                <a:solidFill>
                  <a:schemeClr val="lt1"/>
                </a:solidFill>
              </a:rPr>
              <a:t>.</a:t>
            </a:r>
            <a:endParaRPr sz="13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Case studies &amp; quotes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163" name="Google Shape;163;p24"/>
          <p:cNvSpPr txBox="1">
            <a:spLocks noGrp="1"/>
          </p:cNvSpPr>
          <p:nvPr>
            <p:ph type="body" idx="1"/>
          </p:nvPr>
        </p:nvSpPr>
        <p:spPr>
          <a:xfrm>
            <a:off x="386525" y="1153550"/>
            <a:ext cx="4521000" cy="19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t>Case studies can be an excellent way to demonstrate impact for clients. </a:t>
            </a:r>
            <a:endParaRPr sz="1300"/>
          </a:p>
          <a:p>
            <a:pPr marL="0" lvl="0" indent="0" algn="l" rtl="0">
              <a:spcBef>
                <a:spcPts val="1200"/>
              </a:spcBef>
              <a:spcAft>
                <a:spcPts val="1200"/>
              </a:spcAft>
              <a:buNone/>
            </a:pPr>
            <a:r>
              <a:rPr lang="en-GB" sz="1300"/>
              <a:t>Find a list of energy and winter related case studies and quotes </a:t>
            </a:r>
            <a:r>
              <a:rPr lang="en-GB" sz="1300" b="1" u="sng">
                <a:solidFill>
                  <a:srgbClr val="004AAB"/>
                </a:solidFill>
                <a:hlinkClick r:id="rId3">
                  <a:extLst>
                    <a:ext uri="{A12FA001-AC4F-418D-AE19-62706E023703}">
                      <ahyp:hlinkClr xmlns:ahyp="http://schemas.microsoft.com/office/drawing/2018/hyperlinkcolor" val="tx"/>
                    </a:ext>
                  </a:extLst>
                </a:hlinkClick>
              </a:rPr>
              <a:t>here</a:t>
            </a:r>
            <a:r>
              <a:rPr lang="en-GB" sz="1300"/>
              <a:t>. Please feel free to use these across your channels.</a:t>
            </a:r>
            <a:endParaRPr sz="1300"/>
          </a:p>
        </p:txBody>
      </p:sp>
      <p:pic>
        <p:nvPicPr>
          <p:cNvPr id="164" name="Google Shape;164;p24"/>
          <p:cNvPicPr preferRelativeResize="0"/>
          <p:nvPr/>
        </p:nvPicPr>
        <p:blipFill>
          <a:blip r:embed="rId4">
            <a:alphaModFix/>
          </a:blip>
          <a:stretch>
            <a:fillRect/>
          </a:stretch>
        </p:blipFill>
        <p:spPr>
          <a:xfrm>
            <a:off x="152400" y="4460275"/>
            <a:ext cx="1293035" cy="530825"/>
          </a:xfrm>
          <a:prstGeom prst="rect">
            <a:avLst/>
          </a:prstGeom>
          <a:noFill/>
          <a:ln>
            <a:noFill/>
          </a:ln>
        </p:spPr>
      </p:pic>
      <p:pic>
        <p:nvPicPr>
          <p:cNvPr id="165" name="Google Shape;165;p24"/>
          <p:cNvPicPr preferRelativeResize="0"/>
          <p:nvPr/>
        </p:nvPicPr>
        <p:blipFill rotWithShape="1">
          <a:blip r:embed="rId5">
            <a:alphaModFix/>
          </a:blip>
          <a:srcRect r="29413" b="25958"/>
          <a:stretch/>
        </p:blipFill>
        <p:spPr>
          <a:xfrm>
            <a:off x="4031525" y="1916075"/>
            <a:ext cx="5112475" cy="3227426"/>
          </a:xfrm>
          <a:prstGeom prst="rect">
            <a:avLst/>
          </a:prstGeom>
          <a:noFill/>
          <a:ln>
            <a:noFill/>
          </a:ln>
        </p:spPr>
      </p:pic>
      <p:sp>
        <p:nvSpPr>
          <p:cNvPr id="166" name="Google Shape;166;p24"/>
          <p:cNvSpPr txBox="1"/>
          <p:nvPr/>
        </p:nvSpPr>
        <p:spPr>
          <a:xfrm>
            <a:off x="5571025" y="2981475"/>
            <a:ext cx="3411300" cy="142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b="1">
                <a:solidFill>
                  <a:schemeClr val="lt1"/>
                </a:solidFill>
                <a:latin typeface="Montserrat"/>
                <a:ea typeface="Montserrat"/>
                <a:cs typeface="Montserrat"/>
                <a:sym typeface="Montserrat"/>
              </a:rPr>
              <a:t>“It had a huge impact on me and my son’s life. I was able to buy him some winter clothes - coats, hats and scarfs for school and winter time.” </a:t>
            </a:r>
            <a:r>
              <a:rPr lang="en-GB" sz="1600">
                <a:solidFill>
                  <a:schemeClr val="lt1"/>
                </a:solidFill>
                <a:latin typeface="Montserrat"/>
                <a:ea typeface="Montserrat"/>
                <a:cs typeface="Montserrat"/>
                <a:sym typeface="Montserrat"/>
              </a:rPr>
              <a:t>Maria, Lightning Reach user</a:t>
            </a:r>
            <a:endParaRPr sz="1600">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p:nvPr/>
        </p:nvSpPr>
        <p:spPr>
          <a:xfrm>
            <a:off x="5726075" y="0"/>
            <a:ext cx="2746800" cy="5143500"/>
          </a:xfrm>
          <a:prstGeom prst="rect">
            <a:avLst/>
          </a:prstGeom>
          <a:solidFill>
            <a:srgbClr val="004AA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25"/>
          <p:cNvSpPr txBox="1">
            <a:spLocks noGrp="1"/>
          </p:cNvSpPr>
          <p:nvPr>
            <p:ph type="title"/>
          </p:nvPr>
        </p:nvSpPr>
        <p:spPr>
          <a:xfrm>
            <a:off x="47735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GB" sz="2122">
                <a:solidFill>
                  <a:srgbClr val="004AAB"/>
                </a:solidFill>
                <a:latin typeface="Montserrat Medium"/>
                <a:ea typeface="Montserrat Medium"/>
                <a:cs typeface="Montserrat Medium"/>
                <a:sym typeface="Montserrat Medium"/>
              </a:rPr>
              <a:t>Key facts and figures</a:t>
            </a:r>
            <a:endParaRPr sz="3022"/>
          </a:p>
        </p:txBody>
      </p:sp>
      <p:sp>
        <p:nvSpPr>
          <p:cNvPr id="173" name="Google Shape;173;p25"/>
          <p:cNvSpPr txBox="1">
            <a:spLocks noGrp="1"/>
          </p:cNvSpPr>
          <p:nvPr>
            <p:ph type="body" idx="1"/>
          </p:nvPr>
        </p:nvSpPr>
        <p:spPr>
          <a:xfrm>
            <a:off x="548175" y="1092600"/>
            <a:ext cx="4657500" cy="326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t>To date, </a:t>
            </a:r>
            <a:r>
              <a:rPr lang="en-GB" sz="1300" b="1"/>
              <a:t>£12 million</a:t>
            </a:r>
            <a:r>
              <a:rPr lang="en-GB" sz="1300"/>
              <a:t> has been awarded to individuals by Lightning Reach partners, directly through the portal. </a:t>
            </a:r>
            <a:endParaRPr sz="1300"/>
          </a:p>
          <a:p>
            <a:pPr marL="0" lvl="0" indent="0" algn="l" rtl="0">
              <a:spcBef>
                <a:spcPts val="1200"/>
              </a:spcBef>
              <a:spcAft>
                <a:spcPts val="0"/>
              </a:spcAft>
              <a:buNone/>
            </a:pPr>
            <a:r>
              <a:rPr lang="en-GB" sz="1300"/>
              <a:t>A further </a:t>
            </a:r>
            <a:r>
              <a:rPr lang="en-GB" sz="1300" b="1"/>
              <a:t>£3 million</a:t>
            </a:r>
            <a:r>
              <a:rPr lang="en-GB" sz="1300"/>
              <a:t> is estimated to have been awarded through other Lightning Reach support matches.</a:t>
            </a:r>
            <a:endParaRPr sz="1300"/>
          </a:p>
          <a:p>
            <a:pPr marL="0" lvl="0" indent="0" algn="l" rtl="0">
              <a:spcBef>
                <a:spcPts val="1200"/>
              </a:spcBef>
              <a:spcAft>
                <a:spcPts val="0"/>
              </a:spcAft>
              <a:buNone/>
            </a:pPr>
            <a:r>
              <a:rPr lang="en-GB" sz="1300"/>
              <a:t>The average successful applicant receives </a:t>
            </a:r>
            <a:r>
              <a:rPr lang="en-GB" sz="1300" b="1"/>
              <a:t>£1070</a:t>
            </a:r>
            <a:r>
              <a:rPr lang="en-GB" sz="1300"/>
              <a:t>.</a:t>
            </a:r>
            <a:endParaRPr sz="1300"/>
          </a:p>
          <a:p>
            <a:pPr marL="0" lvl="0" indent="0" algn="l" rtl="0">
              <a:spcBef>
                <a:spcPts val="1200"/>
              </a:spcBef>
              <a:spcAft>
                <a:spcPts val="0"/>
              </a:spcAft>
              <a:buNone/>
            </a:pPr>
            <a:r>
              <a:rPr lang="en-GB" sz="1300"/>
              <a:t>Over </a:t>
            </a:r>
            <a:r>
              <a:rPr lang="en-GB" sz="1300" b="1"/>
              <a:t>130,000</a:t>
            </a:r>
            <a:r>
              <a:rPr lang="en-GB" sz="1300"/>
              <a:t> individuals are registered on the portal.</a:t>
            </a:r>
            <a:endParaRPr sz="1300"/>
          </a:p>
          <a:p>
            <a:pPr marL="0" lvl="0" indent="0" algn="l" rtl="0">
              <a:spcBef>
                <a:spcPts val="1200"/>
              </a:spcBef>
              <a:spcAft>
                <a:spcPts val="0"/>
              </a:spcAft>
              <a:buNone/>
            </a:pPr>
            <a:r>
              <a:rPr lang="en-GB" sz="1300" b="1"/>
              <a:t>Full facts and figures can be found in our impact summary</a:t>
            </a:r>
            <a:r>
              <a:rPr lang="en-GB" sz="1300" b="1">
                <a:solidFill>
                  <a:srgbClr val="004AAB"/>
                </a:solidFill>
              </a:rPr>
              <a:t> </a:t>
            </a:r>
            <a:r>
              <a:rPr lang="en-GB" sz="1300" b="1" u="sng">
                <a:solidFill>
                  <a:srgbClr val="004AAB"/>
                </a:solidFill>
                <a:hlinkClick r:id="rId3">
                  <a:extLst>
                    <a:ext uri="{A12FA001-AC4F-418D-AE19-62706E023703}">
                      <ahyp:hlinkClr xmlns:ahyp="http://schemas.microsoft.com/office/drawing/2018/hyperlinkcolor" val="tx"/>
                    </a:ext>
                  </a:extLst>
                </a:hlinkClick>
              </a:rPr>
              <a:t>here</a:t>
            </a:r>
            <a:r>
              <a:rPr lang="en-GB" sz="1300" b="1"/>
              <a:t>. </a:t>
            </a:r>
            <a:endParaRPr sz="1300" b="1"/>
          </a:p>
          <a:p>
            <a:pPr marL="0" lvl="0" indent="0" algn="l" rtl="0">
              <a:spcBef>
                <a:spcPts val="1200"/>
              </a:spcBef>
              <a:spcAft>
                <a:spcPts val="1200"/>
              </a:spcAft>
              <a:buNone/>
            </a:pPr>
            <a:r>
              <a:rPr lang="en-GB" sz="1300"/>
              <a:t>Please note, some figures have been updated since, the stats in this slide are the most recent.</a:t>
            </a:r>
            <a:endParaRPr sz="1300"/>
          </a:p>
        </p:txBody>
      </p:sp>
      <p:sp>
        <p:nvSpPr>
          <p:cNvPr id="174" name="Google Shape;174;p25"/>
          <p:cNvSpPr txBox="1"/>
          <p:nvPr/>
        </p:nvSpPr>
        <p:spPr>
          <a:xfrm>
            <a:off x="5991925" y="1088500"/>
            <a:ext cx="2392200" cy="219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b="1">
                <a:solidFill>
                  <a:schemeClr val="lt1"/>
                </a:solidFill>
              </a:rPr>
              <a:t>Top 5 types of funding received by applicants</a:t>
            </a:r>
            <a:endParaRPr sz="1300">
              <a:solidFill>
                <a:schemeClr val="lt1"/>
              </a:solidFill>
            </a:endParaRPr>
          </a:p>
          <a:p>
            <a:pPr marL="457200" lvl="0" indent="-311150" algn="l" rtl="0">
              <a:lnSpc>
                <a:spcPct val="150000"/>
              </a:lnSpc>
              <a:spcBef>
                <a:spcPts val="1200"/>
              </a:spcBef>
              <a:spcAft>
                <a:spcPts val="0"/>
              </a:spcAft>
              <a:buClr>
                <a:schemeClr val="lt1"/>
              </a:buClr>
              <a:buSzPts val="1300"/>
              <a:buAutoNum type="arabicPeriod"/>
            </a:pPr>
            <a:r>
              <a:rPr lang="en-GB" sz="1300">
                <a:solidFill>
                  <a:schemeClr val="lt1"/>
                </a:solidFill>
              </a:rPr>
              <a:t>Energy and utilities</a:t>
            </a:r>
            <a:endParaRPr sz="1300">
              <a:solidFill>
                <a:schemeClr val="lt1"/>
              </a:solidFill>
            </a:endParaRPr>
          </a:p>
          <a:p>
            <a:pPr marL="457200" lvl="0" indent="-311150" algn="l" rtl="0">
              <a:lnSpc>
                <a:spcPct val="150000"/>
              </a:lnSpc>
              <a:spcBef>
                <a:spcPts val="0"/>
              </a:spcBef>
              <a:spcAft>
                <a:spcPts val="0"/>
              </a:spcAft>
              <a:buClr>
                <a:schemeClr val="lt1"/>
              </a:buClr>
              <a:buSzPts val="1300"/>
              <a:buAutoNum type="arabicPeriod"/>
            </a:pPr>
            <a:r>
              <a:rPr lang="en-GB" sz="1300">
                <a:solidFill>
                  <a:schemeClr val="lt1"/>
                </a:solidFill>
              </a:rPr>
              <a:t>Food &amp; essentials</a:t>
            </a:r>
            <a:endParaRPr sz="1300">
              <a:solidFill>
                <a:schemeClr val="lt1"/>
              </a:solidFill>
            </a:endParaRPr>
          </a:p>
          <a:p>
            <a:pPr marL="457200" lvl="0" indent="-311150" algn="l" rtl="0">
              <a:lnSpc>
                <a:spcPct val="150000"/>
              </a:lnSpc>
              <a:spcBef>
                <a:spcPts val="0"/>
              </a:spcBef>
              <a:spcAft>
                <a:spcPts val="0"/>
              </a:spcAft>
              <a:buClr>
                <a:schemeClr val="lt1"/>
              </a:buClr>
              <a:buSzPts val="1300"/>
              <a:buAutoNum type="arabicPeriod"/>
            </a:pPr>
            <a:r>
              <a:rPr lang="en-GB" sz="1300">
                <a:solidFill>
                  <a:schemeClr val="lt1"/>
                </a:solidFill>
              </a:rPr>
              <a:t>Furniture &amp; appliances</a:t>
            </a:r>
            <a:endParaRPr sz="1300">
              <a:solidFill>
                <a:schemeClr val="lt1"/>
              </a:solidFill>
            </a:endParaRPr>
          </a:p>
          <a:p>
            <a:pPr marL="457200" lvl="0" indent="-311150" algn="l" rtl="0">
              <a:lnSpc>
                <a:spcPct val="150000"/>
              </a:lnSpc>
              <a:spcBef>
                <a:spcPts val="0"/>
              </a:spcBef>
              <a:spcAft>
                <a:spcPts val="0"/>
              </a:spcAft>
              <a:buClr>
                <a:schemeClr val="lt1"/>
              </a:buClr>
              <a:buSzPts val="1300"/>
              <a:buAutoNum type="arabicPeriod"/>
            </a:pPr>
            <a:r>
              <a:rPr lang="en-GB" sz="1300">
                <a:solidFill>
                  <a:schemeClr val="lt1"/>
                </a:solidFill>
              </a:rPr>
              <a:t>Clothing</a:t>
            </a:r>
            <a:endParaRPr sz="1300">
              <a:solidFill>
                <a:schemeClr val="lt1"/>
              </a:solidFill>
            </a:endParaRPr>
          </a:p>
          <a:p>
            <a:pPr marL="457200" lvl="0" indent="-311150" algn="l" rtl="0">
              <a:lnSpc>
                <a:spcPct val="150000"/>
              </a:lnSpc>
              <a:spcBef>
                <a:spcPts val="0"/>
              </a:spcBef>
              <a:spcAft>
                <a:spcPts val="0"/>
              </a:spcAft>
              <a:buClr>
                <a:schemeClr val="lt1"/>
              </a:buClr>
              <a:buSzPts val="1300"/>
              <a:buAutoNum type="arabicPeriod"/>
            </a:pPr>
            <a:r>
              <a:rPr lang="en-GB" sz="1300">
                <a:solidFill>
                  <a:schemeClr val="lt1"/>
                </a:solidFill>
              </a:rPr>
              <a:t>Housing costs</a:t>
            </a:r>
            <a:endParaRPr sz="1300">
              <a:solidFill>
                <a:schemeClr val="lt1"/>
              </a:solidFill>
            </a:endParaRPr>
          </a:p>
        </p:txBody>
      </p:sp>
      <p:pic>
        <p:nvPicPr>
          <p:cNvPr id="175" name="Google Shape;175;p25"/>
          <p:cNvPicPr preferRelativeResize="0"/>
          <p:nvPr/>
        </p:nvPicPr>
        <p:blipFill>
          <a:blip r:embed="rId4">
            <a:alphaModFix/>
          </a:blip>
          <a:stretch>
            <a:fillRect/>
          </a:stretch>
        </p:blipFill>
        <p:spPr>
          <a:xfrm>
            <a:off x="152400" y="4460275"/>
            <a:ext cx="1293035" cy="53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3">
            <a:alphaModFix/>
          </a:blip>
          <a:srcRect l="35711" b="45417"/>
          <a:stretch/>
        </p:blipFill>
        <p:spPr>
          <a:xfrm rot="-5400000">
            <a:off x="5332863" y="1305788"/>
            <a:ext cx="3659374" cy="4016051"/>
          </a:xfrm>
          <a:prstGeom prst="rect">
            <a:avLst/>
          </a:prstGeom>
          <a:noFill/>
          <a:ln>
            <a:noFill/>
          </a:ln>
        </p:spPr>
      </p:pic>
      <p:sp>
        <p:nvSpPr>
          <p:cNvPr id="181" name="Google Shape;181;p26"/>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Social media</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182" name="Google Shape;182;p26"/>
          <p:cNvSpPr txBox="1">
            <a:spLocks noGrp="1"/>
          </p:cNvSpPr>
          <p:nvPr>
            <p:ph type="body" idx="1"/>
          </p:nvPr>
        </p:nvSpPr>
        <p:spPr>
          <a:xfrm>
            <a:off x="311700" y="1084200"/>
            <a:ext cx="4590600" cy="31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50">
                <a:solidFill>
                  <a:srgbClr val="394D55"/>
                </a:solidFill>
              </a:rPr>
              <a:t>We’ll be spreading the word on Facebook, LinkedIn and Twitter/X. We’d love you to interact with our posts, and we will do the same back!</a:t>
            </a:r>
            <a:endParaRPr sz="1250">
              <a:solidFill>
                <a:srgbClr val="394D55"/>
              </a:solidFill>
            </a:endParaRPr>
          </a:p>
          <a:p>
            <a:pPr marL="0" lvl="0" indent="0" algn="l" rtl="0">
              <a:spcBef>
                <a:spcPts val="1200"/>
              </a:spcBef>
              <a:spcAft>
                <a:spcPts val="0"/>
              </a:spcAft>
              <a:buNone/>
            </a:pPr>
            <a:r>
              <a:rPr lang="en-GB" sz="1250" b="1">
                <a:solidFill>
                  <a:srgbClr val="394D55"/>
                </a:solidFill>
              </a:rPr>
              <a:t>Please find a socials card for your organisation in the folder </a:t>
            </a:r>
            <a:r>
              <a:rPr lang="en-GB" sz="1250" b="1" u="sng">
                <a:solidFill>
                  <a:srgbClr val="004AAB"/>
                </a:solidFill>
                <a:hlinkClick r:id="rId4">
                  <a:extLst>
                    <a:ext uri="{A12FA001-AC4F-418D-AE19-62706E023703}">
                      <ahyp:hlinkClr xmlns:ahyp="http://schemas.microsoft.com/office/drawing/2018/hyperlinkcolor" val="tx"/>
                    </a:ext>
                  </a:extLst>
                </a:hlinkClick>
              </a:rPr>
              <a:t>here</a:t>
            </a:r>
            <a:r>
              <a:rPr lang="en-GB" sz="1250" b="1">
                <a:solidFill>
                  <a:srgbClr val="394D55"/>
                </a:solidFill>
              </a:rPr>
              <a:t>; </a:t>
            </a:r>
            <a:r>
              <a:rPr lang="en-GB" sz="1250">
                <a:solidFill>
                  <a:srgbClr val="394D55"/>
                </a:solidFill>
              </a:rPr>
              <a:t>you can use the suggested text </a:t>
            </a:r>
            <a:r>
              <a:rPr lang="en-GB" sz="1250" b="1" u="sng">
                <a:solidFill>
                  <a:srgbClr val="004AAB"/>
                </a:solidFill>
                <a:hlinkClick r:id="rId5">
                  <a:extLst>
                    <a:ext uri="{A12FA001-AC4F-418D-AE19-62706E023703}">
                      <ahyp:hlinkClr xmlns:ahyp="http://schemas.microsoft.com/office/drawing/2018/hyperlinkcolor" val="tx"/>
                    </a:ext>
                  </a:extLst>
                </a:hlinkClick>
              </a:rPr>
              <a:t>here</a:t>
            </a:r>
            <a:r>
              <a:rPr lang="en-GB" sz="1250" b="1">
                <a:solidFill>
                  <a:srgbClr val="394D55"/>
                </a:solidFill>
              </a:rPr>
              <a:t>.</a:t>
            </a:r>
            <a:endParaRPr sz="1250" b="1">
              <a:solidFill>
                <a:srgbClr val="394D55"/>
              </a:solidFill>
            </a:endParaRPr>
          </a:p>
          <a:p>
            <a:pPr marL="0" lvl="0" indent="0" algn="l" rtl="0">
              <a:spcBef>
                <a:spcPts val="1200"/>
              </a:spcBef>
              <a:spcAft>
                <a:spcPts val="0"/>
              </a:spcAft>
              <a:buNone/>
            </a:pPr>
            <a:r>
              <a:rPr lang="en-GB" sz="1250">
                <a:solidFill>
                  <a:srgbClr val="394D55"/>
                </a:solidFill>
              </a:rPr>
              <a:t>Please tag us and use the hashtag below on your posts.</a:t>
            </a:r>
            <a:endParaRPr sz="1250">
              <a:solidFill>
                <a:srgbClr val="394D55"/>
              </a:solidFill>
            </a:endParaRPr>
          </a:p>
          <a:p>
            <a:pPr marL="0" lvl="0" indent="0" algn="l" rtl="0">
              <a:spcBef>
                <a:spcPts val="1200"/>
              </a:spcBef>
              <a:spcAft>
                <a:spcPts val="0"/>
              </a:spcAft>
              <a:buNone/>
            </a:pPr>
            <a:endParaRPr sz="1250">
              <a:solidFill>
                <a:srgbClr val="394D55"/>
              </a:solidFill>
            </a:endParaRPr>
          </a:p>
          <a:p>
            <a:pPr marL="0" lvl="0" indent="0" algn="l" rtl="0">
              <a:spcBef>
                <a:spcPts val="1200"/>
              </a:spcBef>
              <a:spcAft>
                <a:spcPts val="0"/>
              </a:spcAft>
              <a:buNone/>
            </a:pPr>
            <a:r>
              <a:rPr lang="en-GB" sz="1750">
                <a:solidFill>
                  <a:srgbClr val="004AAB"/>
                </a:solidFill>
                <a:latin typeface="Montserrat"/>
                <a:ea typeface="Montserrat"/>
                <a:cs typeface="Montserrat"/>
                <a:sym typeface="Montserrat"/>
              </a:rPr>
              <a:t>#WinterWarmthNetwork</a:t>
            </a:r>
            <a:endParaRPr sz="1750">
              <a:solidFill>
                <a:srgbClr val="004AAB"/>
              </a:solidFill>
              <a:latin typeface="Montserrat"/>
              <a:ea typeface="Montserrat"/>
              <a:cs typeface="Montserrat"/>
              <a:sym typeface="Montserrat"/>
            </a:endParaRPr>
          </a:p>
          <a:p>
            <a:pPr marL="0" lvl="0" indent="0" algn="l" rtl="0">
              <a:spcBef>
                <a:spcPts val="1200"/>
              </a:spcBef>
              <a:spcAft>
                <a:spcPts val="1200"/>
              </a:spcAft>
              <a:buClr>
                <a:schemeClr val="dk1"/>
              </a:buClr>
              <a:buSzPts val="1100"/>
              <a:buFont typeface="Arial"/>
              <a:buNone/>
            </a:pPr>
            <a:r>
              <a:rPr lang="en-GB" sz="1750">
                <a:solidFill>
                  <a:srgbClr val="004AAB"/>
                </a:solidFill>
                <a:latin typeface="Montserrat"/>
                <a:ea typeface="Montserrat"/>
                <a:cs typeface="Montserrat"/>
                <a:sym typeface="Montserrat"/>
              </a:rPr>
              <a:t>@LightningReach</a:t>
            </a:r>
            <a:endParaRPr sz="1750">
              <a:solidFill>
                <a:srgbClr val="004AAB"/>
              </a:solidFill>
              <a:latin typeface="Montserrat"/>
              <a:ea typeface="Montserrat"/>
              <a:cs typeface="Montserrat"/>
              <a:sym typeface="Montserrat"/>
            </a:endParaRPr>
          </a:p>
        </p:txBody>
      </p:sp>
      <p:pic>
        <p:nvPicPr>
          <p:cNvPr id="183" name="Google Shape;183;p26"/>
          <p:cNvPicPr preferRelativeResize="0"/>
          <p:nvPr/>
        </p:nvPicPr>
        <p:blipFill>
          <a:blip r:embed="rId6">
            <a:alphaModFix/>
          </a:blip>
          <a:stretch>
            <a:fillRect/>
          </a:stretch>
        </p:blipFill>
        <p:spPr>
          <a:xfrm>
            <a:off x="152400" y="4460275"/>
            <a:ext cx="1293035" cy="530825"/>
          </a:xfrm>
          <a:prstGeom prst="rect">
            <a:avLst/>
          </a:prstGeom>
          <a:noFill/>
          <a:ln>
            <a:noFill/>
          </a:ln>
        </p:spPr>
      </p:pic>
      <p:pic>
        <p:nvPicPr>
          <p:cNvPr id="184" name="Google Shape;184;p26"/>
          <p:cNvPicPr preferRelativeResize="0"/>
          <p:nvPr/>
        </p:nvPicPr>
        <p:blipFill>
          <a:blip r:embed="rId7">
            <a:alphaModFix/>
          </a:blip>
          <a:stretch>
            <a:fillRect/>
          </a:stretch>
        </p:blipFill>
        <p:spPr>
          <a:xfrm>
            <a:off x="4902414" y="2307176"/>
            <a:ext cx="3827727" cy="215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7"/>
          <p:cNvPicPr preferRelativeResize="0"/>
          <p:nvPr/>
        </p:nvPicPr>
        <p:blipFill rotWithShape="1">
          <a:blip r:embed="rId3">
            <a:alphaModFix/>
          </a:blip>
          <a:srcRect l="35711" b="22462"/>
          <a:stretch/>
        </p:blipFill>
        <p:spPr>
          <a:xfrm rot="-5400000">
            <a:off x="5161975" y="1162925"/>
            <a:ext cx="2827950" cy="5133200"/>
          </a:xfrm>
          <a:prstGeom prst="rect">
            <a:avLst/>
          </a:prstGeom>
          <a:noFill/>
          <a:ln>
            <a:noFill/>
          </a:ln>
        </p:spPr>
      </p:pic>
      <p:sp>
        <p:nvSpPr>
          <p:cNvPr id="190" name="Google Shape;190;p27"/>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Email banners for client facing staff</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191" name="Google Shape;191;p27"/>
          <p:cNvSpPr txBox="1">
            <a:spLocks noGrp="1"/>
          </p:cNvSpPr>
          <p:nvPr>
            <p:ph type="body" idx="1"/>
          </p:nvPr>
        </p:nvSpPr>
        <p:spPr>
          <a:xfrm>
            <a:off x="311700" y="976350"/>
            <a:ext cx="6751800" cy="31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50">
                <a:solidFill>
                  <a:srgbClr val="394D55"/>
                </a:solidFill>
              </a:rPr>
              <a:t>Messaging through client facing staff can be a great way to engage individuals. Using email banners is a great way to remind clients that they can use Lightning Reach every time they receive communications from your team. </a:t>
            </a:r>
            <a:endParaRPr sz="1250">
              <a:solidFill>
                <a:srgbClr val="394D55"/>
              </a:solidFill>
            </a:endParaRPr>
          </a:p>
          <a:p>
            <a:pPr marL="0" lvl="0" indent="0" algn="l" rtl="0">
              <a:spcBef>
                <a:spcPts val="1200"/>
              </a:spcBef>
              <a:spcAft>
                <a:spcPts val="0"/>
              </a:spcAft>
              <a:buNone/>
            </a:pPr>
            <a:r>
              <a:rPr lang="en-GB" sz="1250">
                <a:solidFill>
                  <a:srgbClr val="394D55"/>
                </a:solidFill>
              </a:rPr>
              <a:t>Download the email banners </a:t>
            </a:r>
            <a:r>
              <a:rPr lang="en-GB" sz="1250" b="1" u="sng">
                <a:solidFill>
                  <a:srgbClr val="004AAB"/>
                </a:solidFill>
                <a:hlinkClick r:id="rId4">
                  <a:extLst>
                    <a:ext uri="{A12FA001-AC4F-418D-AE19-62706E023703}">
                      <ahyp:hlinkClr xmlns:ahyp="http://schemas.microsoft.com/office/drawing/2018/hyperlinkcolor" val="tx"/>
                    </a:ext>
                  </a:extLst>
                </a:hlinkClick>
              </a:rPr>
              <a:t>here</a:t>
            </a:r>
            <a:r>
              <a:rPr lang="en-GB" sz="1250">
                <a:solidFill>
                  <a:srgbClr val="394D55"/>
                </a:solidFill>
              </a:rPr>
              <a:t>.</a:t>
            </a:r>
            <a:endParaRPr sz="1250">
              <a:solidFill>
                <a:srgbClr val="394D55"/>
              </a:solidFill>
            </a:endParaRPr>
          </a:p>
          <a:p>
            <a:pPr marL="0" lvl="0" indent="0" algn="l" rtl="0">
              <a:spcBef>
                <a:spcPts val="1200"/>
              </a:spcBef>
              <a:spcAft>
                <a:spcPts val="1200"/>
              </a:spcAft>
              <a:buNone/>
            </a:pPr>
            <a:r>
              <a:rPr lang="en-GB" sz="1250">
                <a:solidFill>
                  <a:srgbClr val="394D55"/>
                </a:solidFill>
              </a:rPr>
              <a:t>Please let us know if you would like a version with your logo on.</a:t>
            </a:r>
            <a:endParaRPr sz="1250">
              <a:solidFill>
                <a:srgbClr val="394D55"/>
              </a:solidFill>
            </a:endParaRPr>
          </a:p>
        </p:txBody>
      </p:sp>
      <p:pic>
        <p:nvPicPr>
          <p:cNvPr id="192" name="Google Shape;192;p27"/>
          <p:cNvPicPr preferRelativeResize="0"/>
          <p:nvPr/>
        </p:nvPicPr>
        <p:blipFill>
          <a:blip r:embed="rId5">
            <a:alphaModFix/>
          </a:blip>
          <a:stretch>
            <a:fillRect/>
          </a:stretch>
        </p:blipFill>
        <p:spPr>
          <a:xfrm>
            <a:off x="152400" y="4460275"/>
            <a:ext cx="1293035" cy="530825"/>
          </a:xfrm>
          <a:prstGeom prst="rect">
            <a:avLst/>
          </a:prstGeom>
          <a:noFill/>
          <a:ln>
            <a:noFill/>
          </a:ln>
        </p:spPr>
      </p:pic>
      <p:pic>
        <p:nvPicPr>
          <p:cNvPr id="193" name="Google Shape;193;p27"/>
          <p:cNvPicPr preferRelativeResize="0"/>
          <p:nvPr/>
        </p:nvPicPr>
        <p:blipFill rotWithShape="1">
          <a:blip r:embed="rId6">
            <a:alphaModFix/>
          </a:blip>
          <a:srcRect r="3381" b="3920"/>
          <a:stretch/>
        </p:blipFill>
        <p:spPr>
          <a:xfrm>
            <a:off x="5235175" y="2802125"/>
            <a:ext cx="3754001" cy="21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pic>
        <p:nvPicPr>
          <p:cNvPr id="198" name="Google Shape;198;p28"/>
          <p:cNvPicPr preferRelativeResize="0"/>
          <p:nvPr/>
        </p:nvPicPr>
        <p:blipFill rotWithShape="1">
          <a:blip r:embed="rId3">
            <a:alphaModFix/>
          </a:blip>
          <a:srcRect t="12625" r="39042"/>
          <a:stretch/>
        </p:blipFill>
        <p:spPr>
          <a:xfrm rot="-5400000" flipH="1">
            <a:off x="1436187" y="-1170012"/>
            <a:ext cx="4933726" cy="7806099"/>
          </a:xfrm>
          <a:prstGeom prst="rect">
            <a:avLst/>
          </a:prstGeom>
          <a:noFill/>
          <a:ln>
            <a:noFill/>
          </a:ln>
        </p:spPr>
      </p:pic>
      <p:sp>
        <p:nvSpPr>
          <p:cNvPr id="199" name="Google Shape;199;p28"/>
          <p:cNvSpPr txBox="1">
            <a:spLocks noGrp="1"/>
          </p:cNvSpPr>
          <p:nvPr>
            <p:ph type="title"/>
          </p:nvPr>
        </p:nvSpPr>
        <p:spPr>
          <a:xfrm>
            <a:off x="623400" y="2344800"/>
            <a:ext cx="53814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900">
                <a:solidFill>
                  <a:schemeClr val="lt1"/>
                </a:solidFill>
                <a:latin typeface="Montserrat Medium"/>
                <a:ea typeface="Montserrat Medium"/>
                <a:cs typeface="Montserrat Medium"/>
                <a:sym typeface="Montserrat Medium"/>
              </a:rPr>
              <a:t>Any questions or not sure where to start?</a:t>
            </a:r>
            <a:endParaRPr sz="29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200" name="Google Shape;200;p28"/>
          <p:cNvSpPr txBox="1">
            <a:spLocks noGrp="1"/>
          </p:cNvSpPr>
          <p:nvPr>
            <p:ph type="body" idx="1"/>
          </p:nvPr>
        </p:nvSpPr>
        <p:spPr>
          <a:xfrm>
            <a:off x="673950" y="3454250"/>
            <a:ext cx="5137800" cy="83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250">
                <a:solidFill>
                  <a:schemeClr val="lt1"/>
                </a:solidFill>
              </a:rPr>
              <a:t>We’re here to help! Your Lightning Reach account manager will be on hand to guide you through. </a:t>
            </a:r>
            <a:endParaRPr sz="1250">
              <a:solidFill>
                <a:schemeClr val="lt1"/>
              </a:solidFill>
            </a:endParaRPr>
          </a:p>
        </p:txBody>
      </p:sp>
      <p:pic>
        <p:nvPicPr>
          <p:cNvPr id="201" name="Google Shape;201;p28"/>
          <p:cNvPicPr preferRelativeResize="0"/>
          <p:nvPr/>
        </p:nvPicPr>
        <p:blipFill rotWithShape="1">
          <a:blip r:embed="rId4">
            <a:alphaModFix/>
          </a:blip>
          <a:srcRect r="19034" b="11512"/>
          <a:stretch/>
        </p:blipFill>
        <p:spPr>
          <a:xfrm>
            <a:off x="6066825" y="1945050"/>
            <a:ext cx="3077175" cy="3198450"/>
          </a:xfrm>
          <a:prstGeom prst="rect">
            <a:avLst/>
          </a:prstGeom>
          <a:noFill/>
          <a:ln>
            <a:noFill/>
          </a:ln>
        </p:spPr>
      </p:pic>
      <p:pic>
        <p:nvPicPr>
          <p:cNvPr id="202" name="Google Shape;202;p28"/>
          <p:cNvPicPr preferRelativeResize="0"/>
          <p:nvPr/>
        </p:nvPicPr>
        <p:blipFill>
          <a:blip r:embed="rId5">
            <a:alphaModFix/>
          </a:blip>
          <a:stretch>
            <a:fillRect/>
          </a:stretch>
        </p:blipFill>
        <p:spPr>
          <a:xfrm>
            <a:off x="6834471" y="371050"/>
            <a:ext cx="2115154" cy="50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l="26573" b="36552"/>
          <a:stretch/>
        </p:blipFill>
        <p:spPr>
          <a:xfrm rot="-5400000">
            <a:off x="5710175" y="1703250"/>
            <a:ext cx="3229950" cy="3650550"/>
          </a:xfrm>
          <a:prstGeom prst="rect">
            <a:avLst/>
          </a:prstGeom>
          <a:noFill/>
          <a:ln>
            <a:noFill/>
          </a:ln>
        </p:spPr>
      </p:pic>
      <p:sp>
        <p:nvSpPr>
          <p:cNvPr id="65" name="Google Shape;65;p14"/>
          <p:cNvSpPr/>
          <p:nvPr/>
        </p:nvSpPr>
        <p:spPr>
          <a:xfrm>
            <a:off x="6410625" y="0"/>
            <a:ext cx="2161800" cy="5143500"/>
          </a:xfrm>
          <a:prstGeom prst="rect">
            <a:avLst/>
          </a:prstGeom>
          <a:solidFill>
            <a:srgbClr val="FF88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8800"/>
              </a:solidFill>
            </a:endParaRPr>
          </a:p>
        </p:txBody>
      </p:sp>
      <p:sp>
        <p:nvSpPr>
          <p:cNvPr id="66" name="Google Shape;66;p14"/>
          <p:cNvSpPr txBox="1">
            <a:spLocks noGrp="1"/>
          </p:cNvSpPr>
          <p:nvPr>
            <p:ph type="title"/>
          </p:nvPr>
        </p:nvSpPr>
        <p:spPr>
          <a:xfrm>
            <a:off x="311700" y="445125"/>
            <a:ext cx="565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20">
                <a:solidFill>
                  <a:srgbClr val="004AAB"/>
                </a:solidFill>
                <a:latin typeface="Montserrat Medium"/>
                <a:ea typeface="Montserrat Medium"/>
                <a:cs typeface="Montserrat Medium"/>
                <a:sym typeface="Montserrat Medium"/>
              </a:rPr>
              <a:t>Fuel poverty &amp; winter support in the UK</a:t>
            </a:r>
            <a:endParaRPr sz="212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SzPts val="990"/>
              <a:buNone/>
            </a:pPr>
            <a:endParaRPr sz="2520"/>
          </a:p>
        </p:txBody>
      </p:sp>
      <p:sp>
        <p:nvSpPr>
          <p:cNvPr id="67" name="Google Shape;67;p14"/>
          <p:cNvSpPr txBox="1">
            <a:spLocks noGrp="1"/>
          </p:cNvSpPr>
          <p:nvPr>
            <p:ph type="body" idx="1"/>
          </p:nvPr>
        </p:nvSpPr>
        <p:spPr>
          <a:xfrm>
            <a:off x="365175" y="1323900"/>
            <a:ext cx="4557900" cy="2495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sz="1300" b="1">
                <a:solidFill>
                  <a:srgbClr val="394D55"/>
                </a:solidFill>
              </a:rPr>
              <a:t>6 million UK households are estimated to be in fuel poverty</a:t>
            </a:r>
            <a:r>
              <a:rPr lang="en-GB" sz="1300">
                <a:solidFill>
                  <a:srgbClr val="394D55"/>
                </a:solidFill>
              </a:rPr>
              <a:t>, struggling to afford even basic energy costs, a number that only rises as the cost of living crisis deepens. </a:t>
            </a:r>
            <a:endParaRPr sz="1300">
              <a:solidFill>
                <a:srgbClr val="394D55"/>
              </a:solidFill>
            </a:endParaRPr>
          </a:p>
          <a:p>
            <a:pPr marL="0" lvl="0" indent="0" algn="l" rtl="0">
              <a:spcBef>
                <a:spcPts val="1200"/>
              </a:spcBef>
              <a:spcAft>
                <a:spcPts val="0"/>
              </a:spcAft>
              <a:buNone/>
            </a:pPr>
            <a:r>
              <a:rPr lang="en-GB" sz="1300">
                <a:solidFill>
                  <a:srgbClr val="394D55"/>
                </a:solidFill>
              </a:rPr>
              <a:t>There is a huge amount of support available for individuals, but the problem is often how to find it and navigate the complicated landscape and application processes. </a:t>
            </a:r>
            <a:endParaRPr sz="1300">
              <a:solidFill>
                <a:srgbClr val="394D55"/>
              </a:solidFill>
            </a:endParaRPr>
          </a:p>
          <a:p>
            <a:pPr marL="0" lvl="0" indent="0" algn="l" rtl="0">
              <a:spcBef>
                <a:spcPts val="1200"/>
              </a:spcBef>
              <a:spcAft>
                <a:spcPts val="1200"/>
              </a:spcAft>
              <a:buNone/>
            </a:pPr>
            <a:r>
              <a:rPr lang="en-GB" sz="1300">
                <a:solidFill>
                  <a:srgbClr val="394D55"/>
                </a:solidFill>
              </a:rPr>
              <a:t>For organisations, we know you excel at the specialist support that you provide, but can struggle to address an individual’s further needs and provide the holistic support required.</a:t>
            </a:r>
            <a:endParaRPr sz="1300">
              <a:solidFill>
                <a:srgbClr val="394D55"/>
              </a:solidFill>
            </a:endParaRPr>
          </a:p>
        </p:txBody>
      </p:sp>
      <p:sp>
        <p:nvSpPr>
          <p:cNvPr id="68" name="Google Shape;68;p14"/>
          <p:cNvSpPr txBox="1"/>
          <p:nvPr/>
        </p:nvSpPr>
        <p:spPr>
          <a:xfrm>
            <a:off x="6618375" y="2063850"/>
            <a:ext cx="1643700" cy="1185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100" b="1">
                <a:solidFill>
                  <a:schemeClr val="lt1"/>
                </a:solidFill>
                <a:latin typeface="Montserrat"/>
                <a:ea typeface="Montserrat"/>
                <a:cs typeface="Montserrat"/>
                <a:sym typeface="Montserrat"/>
              </a:rPr>
              <a:t>62%</a:t>
            </a:r>
            <a:endParaRPr sz="21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r>
              <a:rPr lang="en-GB" sz="1100" b="1">
                <a:solidFill>
                  <a:schemeClr val="lt1"/>
                </a:solidFill>
                <a:latin typeface="Montserrat"/>
                <a:ea typeface="Montserrat"/>
                <a:cs typeface="Montserrat"/>
                <a:sym typeface="Montserrat"/>
              </a:rPr>
              <a:t>Low income households have heated their home less than required</a:t>
            </a:r>
            <a:endParaRPr sz="1100" b="1">
              <a:solidFill>
                <a:schemeClr val="lt1"/>
              </a:solidFill>
              <a:latin typeface="Montserrat"/>
              <a:ea typeface="Montserrat"/>
              <a:cs typeface="Montserrat"/>
              <a:sym typeface="Montserrat"/>
            </a:endParaRPr>
          </a:p>
        </p:txBody>
      </p:sp>
      <p:sp>
        <p:nvSpPr>
          <p:cNvPr id="69" name="Google Shape;69;p14"/>
          <p:cNvSpPr txBox="1"/>
          <p:nvPr/>
        </p:nvSpPr>
        <p:spPr>
          <a:xfrm>
            <a:off x="6618375" y="672725"/>
            <a:ext cx="1643700" cy="1185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100" b="1">
                <a:solidFill>
                  <a:schemeClr val="lt1"/>
                </a:solidFill>
                <a:latin typeface="Montserrat"/>
                <a:ea typeface="Montserrat"/>
                <a:cs typeface="Montserrat"/>
                <a:sym typeface="Montserrat"/>
              </a:rPr>
              <a:t>1/10 </a:t>
            </a:r>
            <a:endParaRPr sz="21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r>
              <a:rPr lang="en-GB" sz="1100" b="1">
                <a:solidFill>
                  <a:schemeClr val="lt1"/>
                </a:solidFill>
                <a:latin typeface="Montserrat"/>
                <a:ea typeface="Montserrat"/>
                <a:cs typeface="Montserrat"/>
                <a:sym typeface="Montserrat"/>
              </a:rPr>
              <a:t>Excess winter deaths are directly caused by fuel poverty</a:t>
            </a:r>
            <a:endParaRPr sz="1100" b="1">
              <a:solidFill>
                <a:schemeClr val="lt1"/>
              </a:solidFill>
              <a:latin typeface="Montserrat"/>
              <a:ea typeface="Montserrat"/>
              <a:cs typeface="Montserrat"/>
              <a:sym typeface="Montserrat"/>
            </a:endParaRPr>
          </a:p>
        </p:txBody>
      </p:sp>
      <p:sp>
        <p:nvSpPr>
          <p:cNvPr id="70" name="Google Shape;70;p14"/>
          <p:cNvSpPr txBox="1"/>
          <p:nvPr/>
        </p:nvSpPr>
        <p:spPr>
          <a:xfrm>
            <a:off x="6618375" y="3535300"/>
            <a:ext cx="1746300" cy="1185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100" b="1">
                <a:solidFill>
                  <a:schemeClr val="lt1"/>
                </a:solidFill>
                <a:latin typeface="Montserrat"/>
                <a:ea typeface="Montserrat"/>
                <a:cs typeface="Montserrat"/>
                <a:sym typeface="Montserrat"/>
              </a:rPr>
              <a:t>50%</a:t>
            </a:r>
            <a:endParaRPr sz="21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r>
              <a:rPr lang="en-GB" sz="1100" b="1">
                <a:solidFill>
                  <a:schemeClr val="lt1"/>
                </a:solidFill>
                <a:latin typeface="Montserrat"/>
                <a:ea typeface="Montserrat"/>
                <a:cs typeface="Montserrat"/>
                <a:sym typeface="Montserrat"/>
              </a:rPr>
              <a:t>Individuals with a disability are finding it difficult to pay their heating bills</a:t>
            </a:r>
            <a:endParaRPr sz="1100" b="1">
              <a:solidFill>
                <a:schemeClr val="lt1"/>
              </a:solidFill>
              <a:latin typeface="Montserrat"/>
              <a:ea typeface="Montserrat"/>
              <a:cs typeface="Montserrat"/>
              <a:sym typeface="Montserrat"/>
            </a:endParaRPr>
          </a:p>
        </p:txBody>
      </p:sp>
      <p:pic>
        <p:nvPicPr>
          <p:cNvPr id="71" name="Google Shape;71;p14"/>
          <p:cNvPicPr preferRelativeResize="0"/>
          <p:nvPr/>
        </p:nvPicPr>
        <p:blipFill>
          <a:blip r:embed="rId4">
            <a:alphaModFix/>
          </a:blip>
          <a:stretch>
            <a:fillRect/>
          </a:stretch>
        </p:blipFill>
        <p:spPr>
          <a:xfrm>
            <a:off x="152400" y="4460275"/>
            <a:ext cx="1293035" cy="53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r="38038" b="38804"/>
          <a:stretch/>
        </p:blipFill>
        <p:spPr>
          <a:xfrm rot="5400000">
            <a:off x="-106938" y="1749237"/>
            <a:ext cx="3526875" cy="3313001"/>
          </a:xfrm>
          <a:prstGeom prst="rect">
            <a:avLst/>
          </a:prstGeom>
          <a:noFill/>
          <a:ln>
            <a:noFill/>
          </a:ln>
        </p:spPr>
      </p:pic>
      <p:sp>
        <p:nvSpPr>
          <p:cNvPr id="77" name="Google Shape;77;p15"/>
          <p:cNvSpPr txBox="1"/>
          <p:nvPr/>
        </p:nvSpPr>
        <p:spPr>
          <a:xfrm>
            <a:off x="3456825" y="484425"/>
            <a:ext cx="5436600" cy="51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20">
                <a:solidFill>
                  <a:srgbClr val="004AAB"/>
                </a:solidFill>
                <a:latin typeface="Montserrat Medium"/>
                <a:ea typeface="Montserrat Medium"/>
                <a:cs typeface="Montserrat Medium"/>
                <a:sym typeface="Montserrat Medium"/>
              </a:rPr>
              <a:t>The network: a collaborative approach</a:t>
            </a:r>
            <a:endParaRPr sz="2120">
              <a:solidFill>
                <a:srgbClr val="004AAB"/>
              </a:solidFill>
              <a:latin typeface="Montserrat Medium"/>
              <a:ea typeface="Montserrat Medium"/>
              <a:cs typeface="Montserrat Medium"/>
              <a:sym typeface="Montserrat Medium"/>
            </a:endParaRPr>
          </a:p>
        </p:txBody>
      </p:sp>
      <p:sp>
        <p:nvSpPr>
          <p:cNvPr id="78" name="Google Shape;78;p15"/>
          <p:cNvSpPr txBox="1"/>
          <p:nvPr/>
        </p:nvSpPr>
        <p:spPr>
          <a:xfrm>
            <a:off x="3531675" y="1251675"/>
            <a:ext cx="5436600" cy="222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rgbClr val="394D55"/>
                </a:solidFill>
              </a:rPr>
              <a:t>The Winter Warmth Network is a campaign running from 4 September 2024 to March 2025 which aims to connect the vast community of support organisations and professionals with the people who need help the most through the </a:t>
            </a:r>
            <a:r>
              <a:rPr lang="en-GB" sz="1300" b="1">
                <a:solidFill>
                  <a:srgbClr val="394D55"/>
                </a:solidFill>
              </a:rPr>
              <a:t>2500 financial support schemes</a:t>
            </a:r>
            <a:r>
              <a:rPr lang="en-GB" sz="1300">
                <a:solidFill>
                  <a:srgbClr val="394D55"/>
                </a:solidFill>
              </a:rPr>
              <a:t> available Lightning Reach portal. That way, we will ensure that this winter, everyone gets the right support at the right time. </a:t>
            </a:r>
            <a:endParaRPr sz="1300">
              <a:solidFill>
                <a:srgbClr val="394D55"/>
              </a:solidFill>
            </a:endParaRPr>
          </a:p>
          <a:p>
            <a:pPr marL="0" lvl="0" indent="0" algn="l" rtl="0">
              <a:lnSpc>
                <a:spcPct val="115000"/>
              </a:lnSpc>
              <a:spcBef>
                <a:spcPts val="0"/>
              </a:spcBef>
              <a:spcAft>
                <a:spcPts val="0"/>
              </a:spcAft>
              <a:buNone/>
            </a:pPr>
            <a:endParaRPr sz="1300">
              <a:solidFill>
                <a:srgbClr val="394D55"/>
              </a:solidFill>
            </a:endParaRPr>
          </a:p>
          <a:p>
            <a:pPr marL="0" lvl="0" indent="0" algn="l" rtl="0">
              <a:lnSpc>
                <a:spcPct val="115000"/>
              </a:lnSpc>
              <a:spcBef>
                <a:spcPts val="0"/>
              </a:spcBef>
              <a:spcAft>
                <a:spcPts val="1200"/>
              </a:spcAft>
              <a:buNone/>
            </a:pPr>
            <a:r>
              <a:rPr lang="en-GB" sz="1300" b="1">
                <a:solidFill>
                  <a:srgbClr val="394D55"/>
                </a:solidFill>
              </a:rPr>
              <a:t>Full campaign details &amp; activities can be found on the Lightning Reach website at </a:t>
            </a:r>
            <a:r>
              <a:rPr lang="en-GB" sz="1300" b="1" u="sng">
                <a:solidFill>
                  <a:srgbClr val="004AAB"/>
                </a:solidFill>
                <a:hlinkClick r:id="rId4">
                  <a:extLst>
                    <a:ext uri="{A12FA001-AC4F-418D-AE19-62706E023703}">
                      <ahyp:hlinkClr xmlns:ahyp="http://schemas.microsoft.com/office/drawing/2018/hyperlinkcolor" val="tx"/>
                    </a:ext>
                  </a:extLst>
                </a:hlinkClick>
              </a:rPr>
              <a:t>www.lightningreach.org/winter</a:t>
            </a:r>
            <a:r>
              <a:rPr lang="en-GB" sz="1300" b="1">
                <a:solidFill>
                  <a:srgbClr val="394D55"/>
                </a:solidFill>
              </a:rPr>
              <a:t>.</a:t>
            </a:r>
            <a:endParaRPr sz="1300" b="1"/>
          </a:p>
        </p:txBody>
      </p:sp>
      <p:pic>
        <p:nvPicPr>
          <p:cNvPr id="79" name="Google Shape;79;p15"/>
          <p:cNvPicPr preferRelativeResize="0"/>
          <p:nvPr/>
        </p:nvPicPr>
        <p:blipFill>
          <a:blip r:embed="rId5">
            <a:alphaModFix/>
          </a:blip>
          <a:stretch>
            <a:fillRect/>
          </a:stretch>
        </p:blipFill>
        <p:spPr>
          <a:xfrm>
            <a:off x="4282950" y="3800574"/>
            <a:ext cx="3784374" cy="91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rgbClr val="000000"/>
              </a:buClr>
              <a:buSzPct val="46698"/>
              <a:buFont typeface="Arial"/>
              <a:buNone/>
            </a:pPr>
            <a:r>
              <a:rPr lang="en-GB" sz="2120">
                <a:solidFill>
                  <a:srgbClr val="004AAB"/>
                </a:solidFill>
                <a:latin typeface="Montserrat Medium"/>
                <a:ea typeface="Montserrat Medium"/>
                <a:cs typeface="Montserrat Medium"/>
                <a:sym typeface="Montserrat Medium"/>
              </a:rPr>
              <a:t>Communications: aims</a:t>
            </a:r>
            <a:endParaRPr>
              <a:solidFill>
                <a:srgbClr val="008CEF"/>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85" name="Google Shape;85;p16"/>
          <p:cNvSpPr txBox="1">
            <a:spLocks noGrp="1"/>
          </p:cNvSpPr>
          <p:nvPr>
            <p:ph type="body" idx="1"/>
          </p:nvPr>
        </p:nvSpPr>
        <p:spPr>
          <a:xfrm>
            <a:off x="386625" y="1017725"/>
            <a:ext cx="7398900" cy="519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300">
                <a:solidFill>
                  <a:srgbClr val="394D55"/>
                </a:solidFill>
              </a:rPr>
              <a:t>One of the main ways your organisation can get involved in the campaign is through communications to your network and user base. Through communications across a range of channels, we can: </a:t>
            </a:r>
            <a:endParaRPr sz="1300">
              <a:solidFill>
                <a:srgbClr val="394D55"/>
              </a:solidFill>
            </a:endParaRPr>
          </a:p>
        </p:txBody>
      </p:sp>
      <p:sp>
        <p:nvSpPr>
          <p:cNvPr id="86" name="Google Shape;86;p16"/>
          <p:cNvSpPr txBox="1"/>
          <p:nvPr/>
        </p:nvSpPr>
        <p:spPr>
          <a:xfrm>
            <a:off x="672200" y="2191875"/>
            <a:ext cx="3000000" cy="15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004AAB"/>
                </a:solidFill>
                <a:latin typeface="Montserrat"/>
                <a:ea typeface="Montserrat"/>
                <a:cs typeface="Montserrat"/>
                <a:sym typeface="Montserrat"/>
              </a:rPr>
              <a:t>Reach more people in need</a:t>
            </a:r>
            <a:endParaRPr sz="1300">
              <a:solidFill>
                <a:srgbClr val="004AAB"/>
              </a:solidFill>
              <a:latin typeface="Montserrat"/>
              <a:ea typeface="Montserrat"/>
              <a:cs typeface="Montserrat"/>
              <a:sym typeface="Montserrat"/>
            </a:endParaRPr>
          </a:p>
          <a:p>
            <a:pPr marL="0" lvl="0" indent="0" algn="l" rtl="0">
              <a:spcBef>
                <a:spcPts val="0"/>
              </a:spcBef>
              <a:spcAft>
                <a:spcPts val="0"/>
              </a:spcAft>
              <a:buNone/>
            </a:pPr>
            <a:endParaRPr sz="1300" b="1"/>
          </a:p>
          <a:p>
            <a:pPr marL="0" lvl="0" indent="0" algn="l" rtl="0">
              <a:spcBef>
                <a:spcPts val="0"/>
              </a:spcBef>
              <a:spcAft>
                <a:spcPts val="0"/>
              </a:spcAft>
              <a:buNone/>
            </a:pPr>
            <a:r>
              <a:rPr lang="en-GB" sz="1300">
                <a:solidFill>
                  <a:srgbClr val="394D55"/>
                </a:solidFill>
              </a:rPr>
              <a:t>Increase access to financial support for vulnerable and underserved individuals by connecting them to over 2500 schemes via the </a:t>
            </a:r>
            <a:r>
              <a:rPr lang="en-GB" sz="1300" u="sng">
                <a:solidFill>
                  <a:srgbClr val="004AAB"/>
                </a:solidFill>
                <a:hlinkClick r:id="rId3">
                  <a:extLst>
                    <a:ext uri="{A12FA001-AC4F-418D-AE19-62706E023703}">
                      <ahyp:hlinkClr xmlns:ahyp="http://schemas.microsoft.com/office/drawing/2018/hyperlinkcolor" val="tx"/>
                    </a:ext>
                  </a:extLst>
                </a:hlinkClick>
              </a:rPr>
              <a:t>Lightning Reach portal</a:t>
            </a:r>
            <a:r>
              <a:rPr lang="en-GB" sz="1300">
                <a:solidFill>
                  <a:srgbClr val="394D55"/>
                </a:solidFill>
              </a:rPr>
              <a:t>.</a:t>
            </a:r>
            <a:endParaRPr sz="1300">
              <a:solidFill>
                <a:srgbClr val="394D55"/>
              </a:solidFill>
            </a:endParaRPr>
          </a:p>
        </p:txBody>
      </p:sp>
      <p:sp>
        <p:nvSpPr>
          <p:cNvPr id="87" name="Google Shape;87;p16"/>
          <p:cNvSpPr txBox="1"/>
          <p:nvPr/>
        </p:nvSpPr>
        <p:spPr>
          <a:xfrm>
            <a:off x="4436100" y="2158075"/>
            <a:ext cx="3000000" cy="168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300">
                <a:solidFill>
                  <a:srgbClr val="004AAB"/>
                </a:solidFill>
                <a:latin typeface="Montserrat"/>
                <a:ea typeface="Montserrat"/>
                <a:cs typeface="Montserrat"/>
                <a:sym typeface="Montserrat"/>
              </a:rPr>
              <a:t>Raise awareness of support</a:t>
            </a:r>
            <a:endParaRPr sz="1300" b="1"/>
          </a:p>
          <a:p>
            <a:pPr marL="0" lvl="0" indent="0" algn="l" rtl="0">
              <a:lnSpc>
                <a:spcPct val="115000"/>
              </a:lnSpc>
              <a:spcBef>
                <a:spcPts val="1200"/>
              </a:spcBef>
              <a:spcAft>
                <a:spcPts val="1200"/>
              </a:spcAft>
              <a:buNone/>
            </a:pPr>
            <a:r>
              <a:rPr lang="en-GB" sz="1300">
                <a:solidFill>
                  <a:srgbClr val="394D55"/>
                </a:solidFill>
              </a:rPr>
              <a:t>Promote new and little known support schemes via Lightning Reach to ensure individuals have the best chance of finding help that is tailored to them.</a:t>
            </a:r>
            <a:endParaRPr sz="1300">
              <a:solidFill>
                <a:srgbClr val="394D55"/>
              </a:solidFill>
            </a:endParaRPr>
          </a:p>
        </p:txBody>
      </p:sp>
      <p:pic>
        <p:nvPicPr>
          <p:cNvPr id="88" name="Google Shape;88;p16"/>
          <p:cNvPicPr preferRelativeResize="0"/>
          <p:nvPr/>
        </p:nvPicPr>
        <p:blipFill>
          <a:blip r:embed="rId4">
            <a:alphaModFix/>
          </a:blip>
          <a:stretch>
            <a:fillRect/>
          </a:stretch>
        </p:blipFill>
        <p:spPr>
          <a:xfrm>
            <a:off x="152400" y="4460275"/>
            <a:ext cx="1293035" cy="530825"/>
          </a:xfrm>
          <a:prstGeom prst="rect">
            <a:avLst/>
          </a:prstGeom>
          <a:noFill/>
          <a:ln>
            <a:noFill/>
          </a:ln>
        </p:spPr>
      </p:pic>
      <p:sp>
        <p:nvSpPr>
          <p:cNvPr id="89" name="Google Shape;89;p16"/>
          <p:cNvSpPr txBox="1"/>
          <p:nvPr/>
        </p:nvSpPr>
        <p:spPr>
          <a:xfrm>
            <a:off x="386625" y="2102775"/>
            <a:ext cx="5022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a:solidFill>
                  <a:srgbClr val="004AAB"/>
                </a:solidFill>
                <a:latin typeface="Montserrat Medium"/>
                <a:ea typeface="Montserrat Medium"/>
                <a:cs typeface="Montserrat Medium"/>
                <a:sym typeface="Montserrat Medium"/>
              </a:rPr>
              <a:t>1</a:t>
            </a:r>
            <a:endParaRPr sz="3700">
              <a:solidFill>
                <a:srgbClr val="004AAB"/>
              </a:solidFill>
              <a:latin typeface="Montserrat Medium"/>
              <a:ea typeface="Montserrat Medium"/>
              <a:cs typeface="Montserrat Medium"/>
              <a:sym typeface="Montserrat Medium"/>
            </a:endParaRPr>
          </a:p>
        </p:txBody>
      </p:sp>
      <p:sp>
        <p:nvSpPr>
          <p:cNvPr id="90" name="Google Shape;90;p16"/>
          <p:cNvSpPr txBox="1"/>
          <p:nvPr/>
        </p:nvSpPr>
        <p:spPr>
          <a:xfrm>
            <a:off x="3966050" y="2055925"/>
            <a:ext cx="5022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a:solidFill>
                  <a:srgbClr val="004AAB"/>
                </a:solidFill>
                <a:latin typeface="Montserrat Medium"/>
                <a:ea typeface="Montserrat Medium"/>
                <a:cs typeface="Montserrat Medium"/>
                <a:sym typeface="Montserrat Medium"/>
              </a:rPr>
              <a:t>2</a:t>
            </a:r>
            <a:endParaRPr sz="3700">
              <a:solidFill>
                <a:srgbClr val="004AAB"/>
              </a:solidFill>
              <a:latin typeface="Montserrat Medium"/>
              <a:ea typeface="Montserrat Medium"/>
              <a:cs typeface="Montserrat Medium"/>
              <a:sym typeface="Montserrat Medium"/>
            </a:endParaRPr>
          </a:p>
        </p:txBody>
      </p:sp>
      <p:pic>
        <p:nvPicPr>
          <p:cNvPr id="91" name="Google Shape;91;p16"/>
          <p:cNvPicPr preferRelativeResize="0"/>
          <p:nvPr/>
        </p:nvPicPr>
        <p:blipFill rotWithShape="1">
          <a:blip r:embed="rId5">
            <a:alphaModFix/>
          </a:blip>
          <a:srcRect r="43467" b="67415"/>
          <a:stretch/>
        </p:blipFill>
        <p:spPr>
          <a:xfrm>
            <a:off x="5926100" y="3379450"/>
            <a:ext cx="3217900" cy="1764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4784150" y="0"/>
            <a:ext cx="3362700" cy="5143500"/>
          </a:xfrm>
          <a:prstGeom prst="rect">
            <a:avLst/>
          </a:prstGeom>
          <a:solidFill>
            <a:srgbClr val="004AA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7"/>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Communications: your channels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98" name="Google Shape;98;p17"/>
          <p:cNvSpPr txBox="1">
            <a:spLocks noGrp="1"/>
          </p:cNvSpPr>
          <p:nvPr>
            <p:ph type="body" idx="1"/>
          </p:nvPr>
        </p:nvSpPr>
        <p:spPr>
          <a:xfrm>
            <a:off x="354525" y="1222500"/>
            <a:ext cx="3241500" cy="19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004AAB"/>
                </a:solidFill>
                <a:latin typeface="Montserrat"/>
                <a:ea typeface="Montserrat"/>
                <a:cs typeface="Montserrat"/>
                <a:sym typeface="Montserrat"/>
              </a:rPr>
              <a:t>Your winter communications</a:t>
            </a:r>
            <a:endParaRPr sz="1300">
              <a:solidFill>
                <a:srgbClr val="004AAB"/>
              </a:solidFill>
              <a:latin typeface="Montserrat"/>
              <a:ea typeface="Montserrat"/>
              <a:cs typeface="Montserrat"/>
              <a:sym typeface="Montserrat"/>
            </a:endParaRPr>
          </a:p>
          <a:p>
            <a:pPr marL="0" lvl="0" indent="0" algn="l" rtl="0">
              <a:spcBef>
                <a:spcPts val="1200"/>
              </a:spcBef>
              <a:spcAft>
                <a:spcPts val="0"/>
              </a:spcAft>
              <a:buNone/>
            </a:pPr>
            <a:r>
              <a:rPr lang="en-GB" sz="1300">
                <a:solidFill>
                  <a:srgbClr val="394D55"/>
                </a:solidFill>
              </a:rPr>
              <a:t>To spread the word, we would love for you to include Winter Warmth Network messaging and visuals in the regular communications channels you’ll be using this winter. </a:t>
            </a:r>
            <a:endParaRPr sz="1300">
              <a:solidFill>
                <a:srgbClr val="394D55"/>
              </a:solidFill>
            </a:endParaRPr>
          </a:p>
          <a:p>
            <a:pPr marL="0" lvl="0" indent="0" algn="l" rtl="0">
              <a:spcBef>
                <a:spcPts val="1200"/>
              </a:spcBef>
              <a:spcAft>
                <a:spcPts val="0"/>
              </a:spcAft>
              <a:buNone/>
            </a:pPr>
            <a:r>
              <a:rPr lang="en-GB" sz="1300" b="1">
                <a:solidFill>
                  <a:srgbClr val="394D55"/>
                </a:solidFill>
              </a:rPr>
              <a:t>Please note, all clients looking for support should be sent to </a:t>
            </a:r>
            <a:r>
              <a:rPr lang="en-GB" sz="1300" b="1" u="sng">
                <a:solidFill>
                  <a:srgbClr val="004AAB"/>
                </a:solidFill>
                <a:hlinkClick r:id="rId3">
                  <a:extLst>
                    <a:ext uri="{A12FA001-AC4F-418D-AE19-62706E023703}">
                      <ahyp:hlinkClr xmlns:ahyp="http://schemas.microsoft.com/office/drawing/2018/hyperlinkcolor" val="tx"/>
                    </a:ext>
                  </a:extLst>
                </a:hlinkClick>
              </a:rPr>
              <a:t>https://apply.lightningreach.org/</a:t>
            </a:r>
            <a:r>
              <a:rPr lang="en-GB" sz="1300" b="1">
                <a:solidFill>
                  <a:srgbClr val="004AAB"/>
                </a:solidFill>
              </a:rPr>
              <a:t> </a:t>
            </a:r>
            <a:r>
              <a:rPr lang="en-GB" sz="1300" b="1">
                <a:solidFill>
                  <a:srgbClr val="394D55"/>
                </a:solidFill>
              </a:rPr>
              <a:t>or your custom URL where applicable.</a:t>
            </a:r>
            <a:endParaRPr sz="1300" b="1">
              <a:solidFill>
                <a:srgbClr val="394D55"/>
              </a:solidFill>
            </a:endParaRPr>
          </a:p>
          <a:p>
            <a:pPr marL="0" lvl="0" indent="0" algn="l" rtl="0">
              <a:spcBef>
                <a:spcPts val="1200"/>
              </a:spcBef>
              <a:spcAft>
                <a:spcPts val="1200"/>
              </a:spcAft>
              <a:buNone/>
            </a:pPr>
            <a:r>
              <a:rPr lang="en-GB" sz="1300">
                <a:solidFill>
                  <a:srgbClr val="394D55"/>
                </a:solidFill>
              </a:rPr>
              <a:t>In the resources section below you will find resources and templates to use. </a:t>
            </a:r>
            <a:endParaRPr sz="1300">
              <a:solidFill>
                <a:srgbClr val="394D55"/>
              </a:solidFill>
            </a:endParaRPr>
          </a:p>
        </p:txBody>
      </p:sp>
      <p:pic>
        <p:nvPicPr>
          <p:cNvPr id="99" name="Google Shape;99;p17"/>
          <p:cNvPicPr preferRelativeResize="0"/>
          <p:nvPr/>
        </p:nvPicPr>
        <p:blipFill>
          <a:blip r:embed="rId4">
            <a:alphaModFix/>
          </a:blip>
          <a:stretch>
            <a:fillRect/>
          </a:stretch>
        </p:blipFill>
        <p:spPr>
          <a:xfrm>
            <a:off x="152400" y="4460275"/>
            <a:ext cx="1293035" cy="530825"/>
          </a:xfrm>
          <a:prstGeom prst="rect">
            <a:avLst/>
          </a:prstGeom>
          <a:noFill/>
          <a:ln>
            <a:noFill/>
          </a:ln>
        </p:spPr>
      </p:pic>
      <p:sp>
        <p:nvSpPr>
          <p:cNvPr id="100" name="Google Shape;100;p17"/>
          <p:cNvSpPr txBox="1"/>
          <p:nvPr/>
        </p:nvSpPr>
        <p:spPr>
          <a:xfrm>
            <a:off x="4995200" y="554625"/>
            <a:ext cx="2940600" cy="29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a:solidFill>
                  <a:schemeClr val="lt1"/>
                </a:solidFill>
              </a:rPr>
              <a:t>Primary</a:t>
            </a:r>
            <a:r>
              <a:rPr lang="en-GB" sz="1300" b="1">
                <a:solidFill>
                  <a:srgbClr val="FFFFFF"/>
                </a:solidFill>
              </a:rPr>
              <a:t> call to action: </a:t>
            </a:r>
            <a:endParaRPr sz="1300" b="1">
              <a:solidFill>
                <a:srgbClr val="FFFFFF"/>
              </a:solidFill>
            </a:endParaRPr>
          </a:p>
          <a:p>
            <a:pPr marL="0" lvl="0" indent="0" algn="l" rtl="0">
              <a:spcBef>
                <a:spcPts val="0"/>
              </a:spcBef>
              <a:spcAft>
                <a:spcPts val="0"/>
              </a:spcAft>
              <a:buNone/>
            </a:pPr>
            <a:r>
              <a:rPr lang="en-GB" sz="1300" b="1">
                <a:solidFill>
                  <a:srgbClr val="FFFFFF"/>
                </a:solidFill>
              </a:rPr>
              <a:t>Find support this winter at </a:t>
            </a:r>
            <a:r>
              <a:rPr lang="en-GB" sz="1300" b="1">
                <a:solidFill>
                  <a:srgbClr val="FFFFFF"/>
                </a:solidFill>
                <a:uFill>
                  <a:noFill/>
                </a:uFill>
                <a:hlinkClick r:id="rId3">
                  <a:extLst>
                    <a:ext uri="{A12FA001-AC4F-418D-AE19-62706E023703}">
                      <ahyp:hlinkClr xmlns:ahyp="http://schemas.microsoft.com/office/drawing/2018/hyperlinkcolor" val="tx"/>
                    </a:ext>
                  </a:extLst>
                </a:hlinkClick>
              </a:rPr>
              <a:t>https://apply.lightningreach.org/</a:t>
            </a:r>
            <a:endParaRPr sz="1300" b="1">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r>
              <a:rPr lang="en-GB" sz="1300">
                <a:solidFill>
                  <a:srgbClr val="FFFFFF"/>
                </a:solidFill>
              </a:rPr>
              <a:t>Channels can include:</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lnSpc>
                <a:spcPct val="115000"/>
              </a:lnSpc>
              <a:spcBef>
                <a:spcPts val="0"/>
              </a:spcBef>
              <a:spcAft>
                <a:spcPts val="0"/>
              </a:spcAft>
              <a:buClr>
                <a:srgbClr val="FFFFFF"/>
              </a:buClr>
              <a:buSzPts val="1300"/>
              <a:buChar char="●"/>
            </a:pPr>
            <a:r>
              <a:rPr lang="en-GB" sz="1300">
                <a:solidFill>
                  <a:srgbClr val="FFFFFF"/>
                </a:solidFill>
              </a:rPr>
              <a:t>Email campaigns</a:t>
            </a:r>
            <a:endParaRPr sz="1300">
              <a:solidFill>
                <a:srgbClr val="FFFFFF"/>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Postal mailings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Posters &amp; flyers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Newsletters &amp; bulletins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Websites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Client apps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Email banners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In-person/digital events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GB" sz="1300">
                <a:solidFill>
                  <a:schemeClr val="lt1"/>
                </a:solidFill>
              </a:rPr>
              <a:t>Socials; Facebook, Twitter/X, LinkedIn, Nextdoor</a:t>
            </a:r>
            <a:endParaRPr sz="13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p:nvPr/>
        </p:nvSpPr>
        <p:spPr>
          <a:xfrm>
            <a:off x="4784150" y="0"/>
            <a:ext cx="3362700" cy="5143500"/>
          </a:xfrm>
          <a:prstGeom prst="rect">
            <a:avLst/>
          </a:prstGeom>
          <a:solidFill>
            <a:srgbClr val="004AA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8"/>
          <p:cNvSpPr txBox="1">
            <a:spLocks noGrp="1"/>
          </p:cNvSpPr>
          <p:nvPr>
            <p:ph type="title"/>
          </p:nvPr>
        </p:nvSpPr>
        <p:spPr>
          <a:xfrm>
            <a:off x="311700" y="445025"/>
            <a:ext cx="44724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Communications: bigger opportunities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107" name="Google Shape;107;p18"/>
          <p:cNvSpPr txBox="1">
            <a:spLocks noGrp="1"/>
          </p:cNvSpPr>
          <p:nvPr>
            <p:ph type="body" idx="1"/>
          </p:nvPr>
        </p:nvSpPr>
        <p:spPr>
          <a:xfrm>
            <a:off x="311700" y="1299300"/>
            <a:ext cx="4162200" cy="25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004AAB"/>
                </a:solidFill>
                <a:latin typeface="Montserrat"/>
                <a:ea typeface="Montserrat"/>
                <a:cs typeface="Montserrat"/>
                <a:sym typeface="Montserrat"/>
              </a:rPr>
              <a:t>Making a splash with other opportunities</a:t>
            </a:r>
            <a:endParaRPr sz="1300" b="1">
              <a:solidFill>
                <a:srgbClr val="394D55"/>
              </a:solidFill>
            </a:endParaRPr>
          </a:p>
          <a:p>
            <a:pPr marL="0" lvl="0" indent="0" algn="l" rtl="0">
              <a:spcBef>
                <a:spcPts val="1200"/>
              </a:spcBef>
              <a:spcAft>
                <a:spcPts val="0"/>
              </a:spcAft>
              <a:buNone/>
            </a:pPr>
            <a:r>
              <a:rPr lang="en-GB" sz="1300">
                <a:solidFill>
                  <a:srgbClr val="394D55"/>
                </a:solidFill>
              </a:rPr>
              <a:t>We’re keen to find big opportunities to promote the network and reach our mission, so we’d love to hear any additional ideas and opportunities you might have. As well as regular channels, how else can we reach individuals?</a:t>
            </a:r>
            <a:endParaRPr sz="1300">
              <a:solidFill>
                <a:srgbClr val="394D55"/>
              </a:solidFill>
            </a:endParaRPr>
          </a:p>
          <a:p>
            <a:pPr marL="0" lvl="0" indent="0" algn="l" rtl="0">
              <a:spcBef>
                <a:spcPts val="1200"/>
              </a:spcBef>
              <a:spcAft>
                <a:spcPts val="1200"/>
              </a:spcAft>
              <a:buNone/>
            </a:pPr>
            <a:r>
              <a:rPr lang="en-GB" sz="1300">
                <a:solidFill>
                  <a:srgbClr val="394D55"/>
                </a:solidFill>
              </a:rPr>
              <a:t>To discuss potential opportunities, please contact your Lightning Reach account manager.</a:t>
            </a:r>
            <a:endParaRPr sz="1300">
              <a:solidFill>
                <a:srgbClr val="394D55"/>
              </a:solidFill>
            </a:endParaRPr>
          </a:p>
        </p:txBody>
      </p:sp>
      <p:pic>
        <p:nvPicPr>
          <p:cNvPr id="108" name="Google Shape;108;p18"/>
          <p:cNvPicPr preferRelativeResize="0"/>
          <p:nvPr/>
        </p:nvPicPr>
        <p:blipFill>
          <a:blip r:embed="rId3">
            <a:alphaModFix/>
          </a:blip>
          <a:stretch>
            <a:fillRect/>
          </a:stretch>
        </p:blipFill>
        <p:spPr>
          <a:xfrm>
            <a:off x="152400" y="4460275"/>
            <a:ext cx="1293035" cy="530825"/>
          </a:xfrm>
          <a:prstGeom prst="rect">
            <a:avLst/>
          </a:prstGeom>
          <a:noFill/>
          <a:ln>
            <a:noFill/>
          </a:ln>
        </p:spPr>
      </p:pic>
      <p:sp>
        <p:nvSpPr>
          <p:cNvPr id="109" name="Google Shape;109;p18"/>
          <p:cNvSpPr txBox="1"/>
          <p:nvPr/>
        </p:nvSpPr>
        <p:spPr>
          <a:xfrm>
            <a:off x="4965500" y="483150"/>
            <a:ext cx="3000000" cy="414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b="1">
                <a:solidFill>
                  <a:schemeClr val="lt1"/>
                </a:solidFill>
              </a:rPr>
              <a:t>Examples</a:t>
            </a:r>
            <a:endParaRPr sz="1300">
              <a:solidFill>
                <a:schemeClr val="lt1"/>
              </a:solidFill>
            </a:endParaRPr>
          </a:p>
          <a:p>
            <a:pPr marL="0" lvl="0" indent="0" algn="l" rtl="0">
              <a:lnSpc>
                <a:spcPct val="115000"/>
              </a:lnSpc>
              <a:spcBef>
                <a:spcPts val="1200"/>
              </a:spcBef>
              <a:spcAft>
                <a:spcPts val="0"/>
              </a:spcAft>
              <a:buNone/>
            </a:pPr>
            <a:r>
              <a:rPr lang="en-GB" sz="1300">
                <a:solidFill>
                  <a:schemeClr val="lt1"/>
                </a:solidFill>
              </a:rPr>
              <a:t>Do you have any press connections or opportunities that we can support you to progress?</a:t>
            </a:r>
            <a:endParaRPr sz="1300">
              <a:solidFill>
                <a:schemeClr val="lt1"/>
              </a:solidFill>
            </a:endParaRPr>
          </a:p>
          <a:p>
            <a:pPr marL="0" lvl="0" indent="0" algn="l" rtl="0">
              <a:lnSpc>
                <a:spcPct val="115000"/>
              </a:lnSpc>
              <a:spcBef>
                <a:spcPts val="1200"/>
              </a:spcBef>
              <a:spcAft>
                <a:spcPts val="0"/>
              </a:spcAft>
              <a:buNone/>
            </a:pPr>
            <a:endParaRPr sz="1300">
              <a:solidFill>
                <a:schemeClr val="lt1"/>
              </a:solidFill>
            </a:endParaRPr>
          </a:p>
          <a:p>
            <a:pPr marL="0" lvl="0" indent="0" algn="l" rtl="0">
              <a:lnSpc>
                <a:spcPct val="115000"/>
              </a:lnSpc>
              <a:spcBef>
                <a:spcPts val="1200"/>
              </a:spcBef>
              <a:spcAft>
                <a:spcPts val="0"/>
              </a:spcAft>
              <a:buNone/>
            </a:pPr>
            <a:r>
              <a:rPr lang="en-GB" sz="1300">
                <a:solidFill>
                  <a:schemeClr val="lt1"/>
                </a:solidFill>
              </a:rPr>
              <a:t>Do you have any opportunities to input into newsletters or bulletins to other support organisations?</a:t>
            </a:r>
            <a:endParaRPr sz="1300">
              <a:solidFill>
                <a:schemeClr val="lt1"/>
              </a:solidFill>
            </a:endParaRPr>
          </a:p>
          <a:p>
            <a:pPr marL="0" lvl="0" indent="0" algn="l" rtl="0">
              <a:lnSpc>
                <a:spcPct val="115000"/>
              </a:lnSpc>
              <a:spcBef>
                <a:spcPts val="1200"/>
              </a:spcBef>
              <a:spcAft>
                <a:spcPts val="0"/>
              </a:spcAft>
              <a:buNone/>
            </a:pPr>
            <a:endParaRPr sz="1300">
              <a:solidFill>
                <a:schemeClr val="lt1"/>
              </a:solidFill>
            </a:endParaRPr>
          </a:p>
          <a:p>
            <a:pPr marL="0" lvl="0" indent="0" algn="l" rtl="0">
              <a:lnSpc>
                <a:spcPct val="115000"/>
              </a:lnSpc>
              <a:spcBef>
                <a:spcPts val="1200"/>
              </a:spcBef>
              <a:spcAft>
                <a:spcPts val="1200"/>
              </a:spcAft>
              <a:buClr>
                <a:schemeClr val="dk1"/>
              </a:buClr>
              <a:buSzPts val="1100"/>
              <a:buFont typeface="Arial"/>
              <a:buNone/>
            </a:pPr>
            <a:r>
              <a:rPr lang="en-GB" sz="1300">
                <a:solidFill>
                  <a:schemeClr val="lt1"/>
                </a:solidFill>
              </a:rPr>
              <a:t>Are you hosting or attending any events with an opportunity to engage with individuals in need of support, or other organisations who support clients?</a:t>
            </a:r>
            <a:endParaRPr sz="13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p:nvPr/>
        </p:nvSpPr>
        <p:spPr>
          <a:xfrm>
            <a:off x="5693350" y="0"/>
            <a:ext cx="2857500" cy="5143500"/>
          </a:xfrm>
          <a:prstGeom prst="rect">
            <a:avLst/>
          </a:prstGeom>
          <a:solidFill>
            <a:srgbClr val="FF88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8800"/>
              </a:solidFill>
            </a:endParaRPr>
          </a:p>
        </p:txBody>
      </p:sp>
      <p:sp>
        <p:nvSpPr>
          <p:cNvPr id="115" name="Google Shape;115;p19"/>
          <p:cNvSpPr txBox="1">
            <a:spLocks noGrp="1"/>
          </p:cNvSpPr>
          <p:nvPr>
            <p:ph type="body" idx="1"/>
          </p:nvPr>
        </p:nvSpPr>
        <p:spPr>
          <a:xfrm>
            <a:off x="347775" y="1024500"/>
            <a:ext cx="3945600" cy="25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rgbClr val="394D55"/>
                </a:solidFill>
              </a:rPr>
              <a:t>Please use the resources below to start planning your winter campaign. Your Lightning Reach account manager is on hand to discuss any ideas with you or your comms team.</a:t>
            </a:r>
            <a:endParaRPr sz="1300" b="1">
              <a:solidFill>
                <a:schemeClr val="lt1"/>
              </a:solidFill>
            </a:endParaRPr>
          </a:p>
          <a:p>
            <a:pPr marL="0" lvl="0" indent="0" algn="l" rtl="0">
              <a:spcBef>
                <a:spcPts val="1200"/>
              </a:spcBef>
              <a:spcAft>
                <a:spcPts val="0"/>
              </a:spcAft>
              <a:buNone/>
            </a:pPr>
            <a:r>
              <a:rPr lang="en-GB" sz="1300">
                <a:solidFill>
                  <a:srgbClr val="004AAB"/>
                </a:solidFill>
                <a:latin typeface="Montserrat"/>
                <a:ea typeface="Montserrat"/>
                <a:cs typeface="Montserrat"/>
                <a:sym typeface="Montserrat"/>
              </a:rPr>
              <a:t>And finally, spread the word!</a:t>
            </a:r>
            <a:endParaRPr sz="1300" b="1">
              <a:solidFill>
                <a:srgbClr val="394D55"/>
              </a:solidFill>
            </a:endParaRPr>
          </a:p>
          <a:p>
            <a:pPr marL="0" lvl="0" indent="0" algn="l" rtl="0">
              <a:spcBef>
                <a:spcPts val="1200"/>
              </a:spcBef>
              <a:spcAft>
                <a:spcPts val="0"/>
              </a:spcAft>
              <a:buNone/>
            </a:pPr>
            <a:r>
              <a:rPr lang="en-GB" sz="1300">
                <a:solidFill>
                  <a:srgbClr val="394D55"/>
                </a:solidFill>
              </a:rPr>
              <a:t>Is there anyone in your network who could also join the Winter Warmth Network? Send them to </a:t>
            </a:r>
            <a:r>
              <a:rPr lang="en-GB" sz="1300" u="sng">
                <a:solidFill>
                  <a:srgbClr val="004AAB"/>
                </a:solidFill>
                <a:hlinkClick r:id="rId3">
                  <a:extLst>
                    <a:ext uri="{A12FA001-AC4F-418D-AE19-62706E023703}">
                      <ahyp:hlinkClr xmlns:ahyp="http://schemas.microsoft.com/office/drawing/2018/hyperlinkcolor" val="tx"/>
                    </a:ext>
                  </a:extLst>
                </a:hlinkClick>
              </a:rPr>
              <a:t>www.lightningreach.org/winter</a:t>
            </a:r>
            <a:r>
              <a:rPr lang="en-GB" sz="1300">
                <a:solidFill>
                  <a:srgbClr val="394D55"/>
                </a:solidFill>
              </a:rPr>
              <a:t> to get them started.</a:t>
            </a:r>
            <a:endParaRPr sz="1300">
              <a:solidFill>
                <a:srgbClr val="394D55"/>
              </a:solidFill>
            </a:endParaRPr>
          </a:p>
          <a:p>
            <a:pPr marL="0" lvl="0" indent="0" algn="l" rtl="0">
              <a:spcBef>
                <a:spcPts val="1200"/>
              </a:spcBef>
              <a:spcAft>
                <a:spcPts val="1200"/>
              </a:spcAft>
              <a:buNone/>
            </a:pPr>
            <a:r>
              <a:rPr lang="en-GB" sz="1300">
                <a:solidFill>
                  <a:srgbClr val="394D55"/>
                </a:solidFill>
              </a:rPr>
              <a:t>Thank you for getting involved - together we can reach more individuals with the support they need this winter!</a:t>
            </a:r>
            <a:endParaRPr sz="1300">
              <a:solidFill>
                <a:srgbClr val="394D55"/>
              </a:solidFill>
            </a:endParaRPr>
          </a:p>
        </p:txBody>
      </p:sp>
      <p:pic>
        <p:nvPicPr>
          <p:cNvPr id="116" name="Google Shape;116;p19"/>
          <p:cNvPicPr preferRelativeResize="0"/>
          <p:nvPr/>
        </p:nvPicPr>
        <p:blipFill>
          <a:blip r:embed="rId4">
            <a:alphaModFix/>
          </a:blip>
          <a:stretch>
            <a:fillRect/>
          </a:stretch>
        </p:blipFill>
        <p:spPr>
          <a:xfrm>
            <a:off x="152400" y="4460275"/>
            <a:ext cx="1293035" cy="530825"/>
          </a:xfrm>
          <a:prstGeom prst="rect">
            <a:avLst/>
          </a:prstGeom>
          <a:noFill/>
          <a:ln>
            <a:noFill/>
          </a:ln>
        </p:spPr>
      </p:pic>
      <p:sp>
        <p:nvSpPr>
          <p:cNvPr id="117" name="Google Shape;117;p19"/>
          <p:cNvSpPr txBox="1"/>
          <p:nvPr/>
        </p:nvSpPr>
        <p:spPr>
          <a:xfrm>
            <a:off x="5859925" y="824363"/>
            <a:ext cx="2309100" cy="276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b="1">
                <a:solidFill>
                  <a:schemeClr val="lt1"/>
                </a:solidFill>
                <a:latin typeface="Montserrat"/>
                <a:ea typeface="Montserrat"/>
                <a:cs typeface="Montserrat"/>
                <a:sym typeface="Montserrat"/>
              </a:rPr>
              <a:t>Reminder: Custom URLS &amp; QR codes</a:t>
            </a:r>
            <a:endParaRPr sz="1300" b="1">
              <a:solidFill>
                <a:schemeClr val="lt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GB" sz="1300" b="1">
                <a:solidFill>
                  <a:schemeClr val="lt1"/>
                </a:solidFill>
              </a:rPr>
              <a:t>We can provide custom URLs for all of the comms you send so you can track how successful each channel is. </a:t>
            </a:r>
            <a:endParaRPr sz="1300" b="1">
              <a:solidFill>
                <a:schemeClr val="lt1"/>
              </a:solidFill>
            </a:endParaRPr>
          </a:p>
          <a:p>
            <a:pPr marL="0" lvl="0" indent="0" algn="l" rtl="0">
              <a:lnSpc>
                <a:spcPct val="115000"/>
              </a:lnSpc>
              <a:spcBef>
                <a:spcPts val="1200"/>
              </a:spcBef>
              <a:spcAft>
                <a:spcPts val="1200"/>
              </a:spcAft>
              <a:buNone/>
            </a:pPr>
            <a:r>
              <a:rPr lang="en-GB" sz="1300" b="1">
                <a:solidFill>
                  <a:schemeClr val="lt1"/>
                </a:solidFill>
              </a:rPr>
              <a:t>Please request the links you need from your account manager.</a:t>
            </a:r>
            <a:endParaRPr/>
          </a:p>
        </p:txBody>
      </p:sp>
      <p:pic>
        <p:nvPicPr>
          <p:cNvPr id="118" name="Google Shape;118;p19"/>
          <p:cNvPicPr preferRelativeResize="0"/>
          <p:nvPr/>
        </p:nvPicPr>
        <p:blipFill>
          <a:blip r:embed="rId5">
            <a:alphaModFix/>
          </a:blip>
          <a:stretch>
            <a:fillRect/>
          </a:stretch>
        </p:blipFill>
        <p:spPr>
          <a:xfrm>
            <a:off x="7693550" y="3646050"/>
            <a:ext cx="1245400" cy="1241376"/>
          </a:xfrm>
          <a:prstGeom prst="rect">
            <a:avLst/>
          </a:prstGeom>
          <a:noFill/>
          <a:ln>
            <a:noFill/>
          </a:ln>
        </p:spPr>
      </p:pic>
      <p:sp>
        <p:nvSpPr>
          <p:cNvPr id="119" name="Google Shape;119;p19"/>
          <p:cNvSpPr txBox="1">
            <a:spLocks noGrp="1"/>
          </p:cNvSpPr>
          <p:nvPr>
            <p:ph type="title"/>
          </p:nvPr>
        </p:nvSpPr>
        <p:spPr>
          <a:xfrm>
            <a:off x="311700" y="445025"/>
            <a:ext cx="44724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Next steps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0"/>
          <p:cNvPicPr preferRelativeResize="0"/>
          <p:nvPr/>
        </p:nvPicPr>
        <p:blipFill>
          <a:blip r:embed="rId3">
            <a:alphaModFix/>
          </a:blip>
          <a:stretch>
            <a:fillRect/>
          </a:stretch>
        </p:blipFill>
        <p:spPr>
          <a:xfrm>
            <a:off x="6778121" y="239925"/>
            <a:ext cx="2115154" cy="509100"/>
          </a:xfrm>
          <a:prstGeom prst="rect">
            <a:avLst/>
          </a:prstGeom>
          <a:noFill/>
          <a:ln>
            <a:noFill/>
          </a:ln>
        </p:spPr>
      </p:pic>
      <p:pic>
        <p:nvPicPr>
          <p:cNvPr id="125" name="Google Shape;125;p20"/>
          <p:cNvPicPr preferRelativeResize="0"/>
          <p:nvPr/>
        </p:nvPicPr>
        <p:blipFill rotWithShape="1">
          <a:blip r:embed="rId4">
            <a:alphaModFix/>
          </a:blip>
          <a:srcRect t="12625" r="42233"/>
          <a:stretch/>
        </p:blipFill>
        <p:spPr>
          <a:xfrm rot="-5400000" flipH="1">
            <a:off x="1576011" y="-1112786"/>
            <a:ext cx="4675476" cy="7806099"/>
          </a:xfrm>
          <a:prstGeom prst="rect">
            <a:avLst/>
          </a:prstGeom>
          <a:noFill/>
          <a:ln>
            <a:noFill/>
          </a:ln>
        </p:spPr>
      </p:pic>
      <p:pic>
        <p:nvPicPr>
          <p:cNvPr id="126" name="Google Shape;126;p20"/>
          <p:cNvPicPr preferRelativeResize="0"/>
          <p:nvPr/>
        </p:nvPicPr>
        <p:blipFill rotWithShape="1">
          <a:blip r:embed="rId5">
            <a:alphaModFix/>
          </a:blip>
          <a:srcRect r="19034" b="11512"/>
          <a:stretch/>
        </p:blipFill>
        <p:spPr>
          <a:xfrm>
            <a:off x="6066825" y="1945050"/>
            <a:ext cx="3077175" cy="3198450"/>
          </a:xfrm>
          <a:prstGeom prst="rect">
            <a:avLst/>
          </a:prstGeom>
          <a:noFill/>
          <a:ln>
            <a:noFill/>
          </a:ln>
        </p:spPr>
      </p:pic>
      <p:sp>
        <p:nvSpPr>
          <p:cNvPr id="127" name="Google Shape;127;p20"/>
          <p:cNvSpPr txBox="1"/>
          <p:nvPr/>
        </p:nvSpPr>
        <p:spPr>
          <a:xfrm flipH="1">
            <a:off x="783550" y="2816550"/>
            <a:ext cx="6260400"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chemeClr val="lt1"/>
                </a:solidFill>
                <a:latin typeface="Montserrat"/>
                <a:ea typeface="Montserrat"/>
                <a:cs typeface="Montserrat"/>
                <a:sym typeface="Montserrat"/>
              </a:rPr>
              <a:t>Resources</a:t>
            </a:r>
            <a:endParaRPr sz="4000" b="1">
              <a:solidFill>
                <a:schemeClr val="lt1"/>
              </a:solidFill>
              <a:latin typeface="Montserrat"/>
              <a:ea typeface="Montserrat"/>
              <a:cs typeface="Montserrat"/>
              <a:sym typeface="Montserrat"/>
            </a:endParaRPr>
          </a:p>
          <a:p>
            <a:pPr marL="0" lvl="0" indent="0" algn="l" rtl="0">
              <a:spcBef>
                <a:spcPts val="0"/>
              </a:spcBef>
              <a:spcAft>
                <a:spcPts val="0"/>
              </a:spcAft>
              <a:buNone/>
            </a:pPr>
            <a:endParaRPr sz="22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sz="22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rgbClr val="004AAB"/>
                </a:solidFill>
                <a:latin typeface="Montserrat Medium"/>
                <a:ea typeface="Montserrat Medium"/>
                <a:cs typeface="Montserrat Medium"/>
                <a:sym typeface="Montserrat Medium"/>
              </a:rPr>
              <a:t>Logos &amp; images</a:t>
            </a:r>
            <a:endParaRPr sz="1900">
              <a:solidFill>
                <a:srgbClr val="004AAB"/>
              </a:solidFill>
              <a:latin typeface="Montserrat Medium"/>
              <a:ea typeface="Montserrat Medium"/>
              <a:cs typeface="Montserrat Medium"/>
              <a:sym typeface="Montserrat Medium"/>
            </a:endParaRPr>
          </a:p>
          <a:p>
            <a:pPr marL="0" lvl="0" indent="0" algn="l" rtl="0">
              <a:spcBef>
                <a:spcPts val="0"/>
              </a:spcBef>
              <a:spcAft>
                <a:spcPts val="0"/>
              </a:spcAft>
              <a:buNone/>
            </a:pPr>
            <a:endParaRPr/>
          </a:p>
        </p:txBody>
      </p:sp>
      <p:sp>
        <p:nvSpPr>
          <p:cNvPr id="133" name="Google Shape;133;p21"/>
          <p:cNvSpPr txBox="1">
            <a:spLocks noGrp="1"/>
          </p:cNvSpPr>
          <p:nvPr>
            <p:ph type="body" idx="1"/>
          </p:nvPr>
        </p:nvSpPr>
        <p:spPr>
          <a:xfrm>
            <a:off x="386525" y="976350"/>
            <a:ext cx="8013300" cy="19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50">
              <a:solidFill>
                <a:srgbClr val="394D55"/>
              </a:solidFill>
            </a:endParaRPr>
          </a:p>
          <a:p>
            <a:pPr marL="0" lvl="0" indent="0" algn="l" rtl="0">
              <a:spcBef>
                <a:spcPts val="1200"/>
              </a:spcBef>
              <a:spcAft>
                <a:spcPts val="0"/>
              </a:spcAft>
              <a:buNone/>
            </a:pPr>
            <a:r>
              <a:rPr lang="en-GB" sz="1250">
                <a:solidFill>
                  <a:srgbClr val="394D55"/>
                </a:solidFill>
              </a:rPr>
              <a:t>To tie the campaign together, we’d love you to use the Winter Warmth Network on your website and other communications. You can also include the Lightning Reach logo and images so your clients know what to look out for.</a:t>
            </a:r>
            <a:endParaRPr sz="1250">
              <a:solidFill>
                <a:srgbClr val="394D55"/>
              </a:solidFill>
            </a:endParaRPr>
          </a:p>
          <a:p>
            <a:pPr marL="0" lvl="0" indent="0" algn="l" rtl="0">
              <a:spcBef>
                <a:spcPts val="1200"/>
              </a:spcBef>
              <a:spcAft>
                <a:spcPts val="0"/>
              </a:spcAft>
              <a:buNone/>
            </a:pPr>
            <a:r>
              <a:rPr lang="en-GB" sz="1250" b="1" u="sng">
                <a:solidFill>
                  <a:srgbClr val="004AAB"/>
                </a:solidFill>
                <a:hlinkClick r:id="rId3">
                  <a:extLst>
                    <a:ext uri="{A12FA001-AC4F-418D-AE19-62706E023703}">
                      <ahyp:hlinkClr xmlns:ahyp="http://schemas.microsoft.com/office/drawing/2018/hyperlinkcolor" val="tx"/>
                    </a:ext>
                  </a:extLst>
                </a:hlinkClick>
              </a:rPr>
              <a:t>Download the logos here</a:t>
            </a:r>
            <a:endParaRPr sz="1250" b="1">
              <a:solidFill>
                <a:srgbClr val="394D55"/>
              </a:solidFill>
            </a:endParaRPr>
          </a:p>
          <a:p>
            <a:pPr marL="0" lvl="0" indent="0" algn="l" rtl="0">
              <a:spcBef>
                <a:spcPts val="1200"/>
              </a:spcBef>
              <a:spcAft>
                <a:spcPts val="1200"/>
              </a:spcAft>
              <a:buNone/>
            </a:pPr>
            <a:r>
              <a:rPr lang="en-GB" sz="1250">
                <a:solidFill>
                  <a:srgbClr val="394D55"/>
                </a:solidFill>
              </a:rPr>
              <a:t>We will add your logo to our campaign page and information. </a:t>
            </a:r>
            <a:endParaRPr sz="1250">
              <a:solidFill>
                <a:srgbClr val="394D55"/>
              </a:solidFill>
            </a:endParaRPr>
          </a:p>
        </p:txBody>
      </p:sp>
      <p:pic>
        <p:nvPicPr>
          <p:cNvPr id="134" name="Google Shape;134;p21"/>
          <p:cNvPicPr preferRelativeResize="0"/>
          <p:nvPr/>
        </p:nvPicPr>
        <p:blipFill>
          <a:blip r:embed="rId4">
            <a:alphaModFix/>
          </a:blip>
          <a:stretch>
            <a:fillRect/>
          </a:stretch>
        </p:blipFill>
        <p:spPr>
          <a:xfrm>
            <a:off x="152400" y="4460275"/>
            <a:ext cx="1293035" cy="530825"/>
          </a:xfrm>
          <a:prstGeom prst="rect">
            <a:avLst/>
          </a:prstGeom>
          <a:noFill/>
          <a:ln>
            <a:noFill/>
          </a:ln>
        </p:spPr>
      </p:pic>
      <p:pic>
        <p:nvPicPr>
          <p:cNvPr id="135" name="Google Shape;135;p21"/>
          <p:cNvPicPr preferRelativeResize="0"/>
          <p:nvPr/>
        </p:nvPicPr>
        <p:blipFill>
          <a:blip r:embed="rId5">
            <a:alphaModFix/>
          </a:blip>
          <a:stretch>
            <a:fillRect/>
          </a:stretch>
        </p:blipFill>
        <p:spPr>
          <a:xfrm>
            <a:off x="4488551" y="3295726"/>
            <a:ext cx="3475323" cy="8365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s" ma:contentTypeID="0x010100A9D6686833432C4BBFF6D9796D54D0D70200593976AD3131954CB18DE948169284CF" ma:contentTypeVersion="4" ma:contentTypeDescription="" ma:contentTypeScope="" ma:versionID="7c83bdd87890f8994949adcce260f6ed">
  <xsd:schema xmlns:xsd="http://www.w3.org/2001/XMLSchema" xmlns:xs="http://www.w3.org/2001/XMLSchema" xmlns:p="http://schemas.microsoft.com/office/2006/metadata/properties" targetNamespace="http://schemas.microsoft.com/office/2006/metadata/properties" ma:root="true" ma:fieldsID="c19ce98959e1c2270fec21953d0b7d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debd111-2fc1-44e7-b03c-4708e2bac541" ContentTypeId="0x010100A9D6686833432C4BBFF6D9796D54D0D702" PreviousValue="false" LastSyncTimeStamp="2023-03-08T14:40:52.54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DD412E-2F16-4604-B1BE-517F350C44FD}"/>
</file>

<file path=customXml/itemProps2.xml><?xml version="1.0" encoding="utf-8"?>
<ds:datastoreItem xmlns:ds="http://schemas.openxmlformats.org/officeDocument/2006/customXml" ds:itemID="{C932CD60-22A9-40B6-A8B1-1A5519634787}"/>
</file>

<file path=customXml/itemProps3.xml><?xml version="1.0" encoding="utf-8"?>
<ds:datastoreItem xmlns:ds="http://schemas.openxmlformats.org/officeDocument/2006/customXml" ds:itemID="{C2235D32-433C-4AF1-9A2E-173F6D38FC42}"/>
</file>

<file path=customXml/itemProps4.xml><?xml version="1.0" encoding="utf-8"?>
<ds:datastoreItem xmlns:ds="http://schemas.openxmlformats.org/officeDocument/2006/customXml" ds:itemID="{C3CE041C-27EE-49A4-ABDA-44EE5016FF02}"/>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On-screen Show (16:9)</PresentationFormat>
  <Paragraphs>117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Montserrat</vt:lpstr>
      <vt:lpstr>Arial</vt:lpstr>
      <vt:lpstr>Montserrat Medium</vt:lpstr>
      <vt:lpstr>Simple Light</vt:lpstr>
      <vt:lpstr>PowerPoint Presentation</vt:lpstr>
      <vt:lpstr>Fuel poverty &amp; winter support in the UK </vt:lpstr>
      <vt:lpstr>PowerPoint Presentation</vt:lpstr>
      <vt:lpstr>Communications: aims </vt:lpstr>
      <vt:lpstr>Communications: your channels </vt:lpstr>
      <vt:lpstr>Communications: bigger opportunities </vt:lpstr>
      <vt:lpstr>Next steps </vt:lpstr>
      <vt:lpstr>PowerPoint Presentation</vt:lpstr>
      <vt:lpstr>Logos &amp; images </vt:lpstr>
      <vt:lpstr>Flyers and posters </vt:lpstr>
      <vt:lpstr>Emails, newsletters &amp; websites </vt:lpstr>
      <vt:lpstr>Case studies &amp; quotes </vt:lpstr>
      <vt:lpstr>Key facts and figures</vt:lpstr>
      <vt:lpstr>Social media </vt:lpstr>
      <vt:lpstr>Email banners for client facing staff </vt:lpstr>
      <vt:lpstr>Any questions or not sure where to start?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Donal Watkin</dc:creator>
  <cp:lastModifiedBy>Donal Watkin</cp:lastModifiedBy>
  <cp:revision>1</cp:revision>
  <dcterms:modified xsi:type="dcterms:W3CDTF">2024-09-11T13:30:16Z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0x010100A9D6686833432C4BBFF6D9796D54D0D70200593976AD3131954CB18DE948169284CF</vt:lpwstr>
  </property>
</Properties>
</file>