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3"/>
  </p:sldMasterIdLst>
  <p:notesMasterIdLst>
    <p:notesMasterId r:id="rId21"/>
  </p:notesMasterIdLst>
  <p:sldIdLst>
    <p:sldId id="256" r:id="rId4"/>
    <p:sldId id="262" r:id="rId5"/>
    <p:sldId id="264" r:id="rId6"/>
    <p:sldId id="263" r:id="rId7"/>
    <p:sldId id="276" r:id="rId8"/>
    <p:sldId id="265" r:id="rId9"/>
    <p:sldId id="278" r:id="rId10"/>
    <p:sldId id="260" r:id="rId11"/>
    <p:sldId id="267" r:id="rId12"/>
    <p:sldId id="274" r:id="rId13"/>
    <p:sldId id="275" r:id="rId14"/>
    <p:sldId id="273" r:id="rId15"/>
    <p:sldId id="288" r:id="rId16"/>
    <p:sldId id="287" r:id="rId17"/>
    <p:sldId id="284" r:id="rId18"/>
    <p:sldId id="286" r:id="rId19"/>
    <p:sldId id="285" r:id="rId20"/>
  </p:sldIdLst>
  <p:sldSz cx="9144000" cy="5143500" type="screen16x9"/>
  <p:notesSz cx="6858000" cy="9144000"/>
  <p:embeddedFontLs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ato Black" panose="020F0502020204030203" pitchFamily="34" charset="0"/>
      <p:bold r:id="rId26"/>
      <p:boldItalic r:id="rId27"/>
    </p:embeddedFont>
    <p:embeddedFont>
      <p:font typeface="Lato Light" panose="020F05020202040302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6">
          <p15:clr>
            <a:srgbClr val="747775"/>
          </p15:clr>
        </p15:guide>
        <p15:guide id="2" pos="172">
          <p15:clr>
            <a:srgbClr val="747775"/>
          </p15:clr>
        </p15:guide>
        <p15:guide id="3" pos="2084">
          <p15:clr>
            <a:srgbClr val="747775"/>
          </p15:clr>
        </p15:guide>
        <p15:guide id="4" pos="494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4B517D-AAC8-4DB6-B967-2E892623BF72}">
  <a:tblStyle styleId="{704B517D-AAC8-4DB6-B967-2E892623BF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852" y="108"/>
      </p:cViewPr>
      <p:guideLst>
        <p:guide orient="horz" pos="196"/>
        <p:guide pos="172"/>
        <p:guide pos="2084"/>
        <p:guide pos="494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Russell" userId="2f7f95bd-3989-40cb-8f08-900869b8da21" providerId="ADAL" clId="{9C9BA39D-155E-4F3E-B2EC-5503F6B9E888}"/>
    <pc:docChg chg="undo custSel addSld delSld modSld sldOrd">
      <pc:chgData name="Ali Russell" userId="2f7f95bd-3989-40cb-8f08-900869b8da21" providerId="ADAL" clId="{9C9BA39D-155E-4F3E-B2EC-5503F6B9E888}" dt="2024-09-10T10:50:23.853" v="163" actId="20577"/>
      <pc:docMkLst>
        <pc:docMk/>
      </pc:docMkLst>
      <pc:sldChg chg="del">
        <pc:chgData name="Ali Russell" userId="2f7f95bd-3989-40cb-8f08-900869b8da21" providerId="ADAL" clId="{9C9BA39D-155E-4F3E-B2EC-5503F6B9E888}" dt="2024-09-10T10:10:29.983" v="4" actId="2696"/>
        <pc:sldMkLst>
          <pc:docMk/>
          <pc:sldMk cId="0" sldId="257"/>
        </pc:sldMkLst>
      </pc:sldChg>
      <pc:sldChg chg="del">
        <pc:chgData name="Ali Russell" userId="2f7f95bd-3989-40cb-8f08-900869b8da21" providerId="ADAL" clId="{9C9BA39D-155E-4F3E-B2EC-5503F6B9E888}" dt="2024-09-10T10:10:37.484" v="5" actId="2696"/>
        <pc:sldMkLst>
          <pc:docMk/>
          <pc:sldMk cId="0" sldId="258"/>
        </pc:sldMkLst>
      </pc:sldChg>
      <pc:sldChg chg="del">
        <pc:chgData name="Ali Russell" userId="2f7f95bd-3989-40cb-8f08-900869b8da21" providerId="ADAL" clId="{9C9BA39D-155E-4F3E-B2EC-5503F6B9E888}" dt="2024-09-10T10:10:40.715" v="6" actId="2696"/>
        <pc:sldMkLst>
          <pc:docMk/>
          <pc:sldMk cId="0" sldId="259"/>
        </pc:sldMkLst>
      </pc:sldChg>
      <pc:sldChg chg="del">
        <pc:chgData name="Ali Russell" userId="2f7f95bd-3989-40cb-8f08-900869b8da21" providerId="ADAL" clId="{9C9BA39D-155E-4F3E-B2EC-5503F6B9E888}" dt="2024-09-10T10:20:17.499" v="34" actId="2696"/>
        <pc:sldMkLst>
          <pc:docMk/>
          <pc:sldMk cId="0" sldId="261"/>
        </pc:sldMkLst>
      </pc:sldChg>
      <pc:sldChg chg="del">
        <pc:chgData name="Ali Russell" userId="2f7f95bd-3989-40cb-8f08-900869b8da21" providerId="ADAL" clId="{9C9BA39D-155E-4F3E-B2EC-5503F6B9E888}" dt="2024-09-10T10:13:11.013" v="7" actId="2696"/>
        <pc:sldMkLst>
          <pc:docMk/>
          <pc:sldMk cId="0" sldId="268"/>
        </pc:sldMkLst>
      </pc:sldChg>
      <pc:sldChg chg="del">
        <pc:chgData name="Ali Russell" userId="2f7f95bd-3989-40cb-8f08-900869b8da21" providerId="ADAL" clId="{9C9BA39D-155E-4F3E-B2EC-5503F6B9E888}" dt="2024-09-10T10:13:27.535" v="8" actId="2696"/>
        <pc:sldMkLst>
          <pc:docMk/>
          <pc:sldMk cId="0" sldId="269"/>
        </pc:sldMkLst>
      </pc:sldChg>
      <pc:sldChg chg="del">
        <pc:chgData name="Ali Russell" userId="2f7f95bd-3989-40cb-8f08-900869b8da21" providerId="ADAL" clId="{9C9BA39D-155E-4F3E-B2EC-5503F6B9E888}" dt="2024-09-10T10:13:42.822" v="9" actId="2696"/>
        <pc:sldMkLst>
          <pc:docMk/>
          <pc:sldMk cId="0" sldId="270"/>
        </pc:sldMkLst>
      </pc:sldChg>
      <pc:sldChg chg="del">
        <pc:chgData name="Ali Russell" userId="2f7f95bd-3989-40cb-8f08-900869b8da21" providerId="ADAL" clId="{9C9BA39D-155E-4F3E-B2EC-5503F6B9E888}" dt="2024-09-10T10:13:58.950" v="10" actId="2696"/>
        <pc:sldMkLst>
          <pc:docMk/>
          <pc:sldMk cId="0" sldId="271"/>
        </pc:sldMkLst>
      </pc:sldChg>
      <pc:sldChg chg="del">
        <pc:chgData name="Ali Russell" userId="2f7f95bd-3989-40cb-8f08-900869b8da21" providerId="ADAL" clId="{9C9BA39D-155E-4F3E-B2EC-5503F6B9E888}" dt="2024-09-10T10:14:26.284" v="11" actId="2696"/>
        <pc:sldMkLst>
          <pc:docMk/>
          <pc:sldMk cId="0" sldId="272"/>
        </pc:sldMkLst>
      </pc:sldChg>
      <pc:sldChg chg="modSp mod">
        <pc:chgData name="Ali Russell" userId="2f7f95bd-3989-40cb-8f08-900869b8da21" providerId="ADAL" clId="{9C9BA39D-155E-4F3E-B2EC-5503F6B9E888}" dt="2024-09-10T10:20:03.488" v="33" actId="20577"/>
        <pc:sldMkLst>
          <pc:docMk/>
          <pc:sldMk cId="0" sldId="274"/>
        </pc:sldMkLst>
        <pc:spChg chg="mod">
          <ac:chgData name="Ali Russell" userId="2f7f95bd-3989-40cb-8f08-900869b8da21" providerId="ADAL" clId="{9C9BA39D-155E-4F3E-B2EC-5503F6B9E888}" dt="2024-09-10T10:20:03.488" v="33" actId="20577"/>
          <ac:spMkLst>
            <pc:docMk/>
            <pc:sldMk cId="0" sldId="274"/>
            <ac:spMk id="260" creationId="{00000000-0000-0000-0000-000000000000}"/>
          </ac:spMkLst>
        </pc:spChg>
      </pc:sldChg>
      <pc:sldChg chg="add del">
        <pc:chgData name="Ali Russell" userId="2f7f95bd-3989-40cb-8f08-900869b8da21" providerId="ADAL" clId="{9C9BA39D-155E-4F3E-B2EC-5503F6B9E888}" dt="2024-09-10T10:15:36.430" v="13" actId="2696"/>
        <pc:sldMkLst>
          <pc:docMk/>
          <pc:sldMk cId="0" sldId="275"/>
        </pc:sldMkLst>
      </pc:sldChg>
      <pc:sldChg chg="modSp mod ord">
        <pc:chgData name="Ali Russell" userId="2f7f95bd-3989-40cb-8f08-900869b8da21" providerId="ADAL" clId="{9C9BA39D-155E-4F3E-B2EC-5503F6B9E888}" dt="2024-09-10T10:19:40.493" v="30"/>
        <pc:sldMkLst>
          <pc:docMk/>
          <pc:sldMk cId="0" sldId="276"/>
        </pc:sldMkLst>
        <pc:spChg chg="mod">
          <ac:chgData name="Ali Russell" userId="2f7f95bd-3989-40cb-8f08-900869b8da21" providerId="ADAL" clId="{9C9BA39D-155E-4F3E-B2EC-5503F6B9E888}" dt="2024-09-10T10:18:50.165" v="26" actId="20577"/>
          <ac:spMkLst>
            <pc:docMk/>
            <pc:sldMk cId="0" sldId="276"/>
            <ac:spMk id="277" creationId="{00000000-0000-0000-0000-000000000000}"/>
          </ac:spMkLst>
        </pc:spChg>
        <pc:spChg chg="mod">
          <ac:chgData name="Ali Russell" userId="2f7f95bd-3989-40cb-8f08-900869b8da21" providerId="ADAL" clId="{9C9BA39D-155E-4F3E-B2EC-5503F6B9E888}" dt="2024-09-10T10:18:59.627" v="28" actId="20577"/>
          <ac:spMkLst>
            <pc:docMk/>
            <pc:sldMk cId="0" sldId="276"/>
            <ac:spMk id="278" creationId="{00000000-0000-0000-0000-000000000000}"/>
          </ac:spMkLst>
        </pc:spChg>
      </pc:sldChg>
      <pc:sldChg chg="modSp mod">
        <pc:chgData name="Ali Russell" userId="2f7f95bd-3989-40cb-8f08-900869b8da21" providerId="ADAL" clId="{9C9BA39D-155E-4F3E-B2EC-5503F6B9E888}" dt="2024-09-10T10:22:35.187" v="41" actId="20577"/>
        <pc:sldMkLst>
          <pc:docMk/>
          <pc:sldMk cId="0" sldId="284"/>
        </pc:sldMkLst>
        <pc:spChg chg="mod">
          <ac:chgData name="Ali Russell" userId="2f7f95bd-3989-40cb-8f08-900869b8da21" providerId="ADAL" clId="{9C9BA39D-155E-4F3E-B2EC-5503F6B9E888}" dt="2024-09-10T10:22:35.187" v="41" actId="20577"/>
          <ac:spMkLst>
            <pc:docMk/>
            <pc:sldMk cId="0" sldId="284"/>
            <ac:spMk id="330" creationId="{00000000-0000-0000-0000-000000000000}"/>
          </ac:spMkLst>
        </pc:spChg>
      </pc:sldChg>
      <pc:sldChg chg="modSp mod">
        <pc:chgData name="Ali Russell" userId="2f7f95bd-3989-40cb-8f08-900869b8da21" providerId="ADAL" clId="{9C9BA39D-155E-4F3E-B2EC-5503F6B9E888}" dt="2024-09-10T10:50:23.853" v="163" actId="20577"/>
        <pc:sldMkLst>
          <pc:docMk/>
          <pc:sldMk cId="1192136090" sldId="285"/>
        </pc:sldMkLst>
        <pc:spChg chg="mod">
          <ac:chgData name="Ali Russell" userId="2f7f95bd-3989-40cb-8f08-900869b8da21" providerId="ADAL" clId="{9C9BA39D-155E-4F3E-B2EC-5503F6B9E888}" dt="2024-09-10T10:50:23.853" v="163" actId="20577"/>
          <ac:spMkLst>
            <pc:docMk/>
            <pc:sldMk cId="1192136090" sldId="285"/>
            <ac:spMk id="330" creationId="{00000000-0000-0000-0000-000000000000}"/>
          </ac:spMkLst>
        </pc:spChg>
      </pc:sldChg>
      <pc:sldChg chg="modSp mod">
        <pc:chgData name="Ali Russell" userId="2f7f95bd-3989-40cb-8f08-900869b8da21" providerId="ADAL" clId="{9C9BA39D-155E-4F3E-B2EC-5503F6B9E888}" dt="2024-09-10T10:22:59.604" v="42" actId="114"/>
        <pc:sldMkLst>
          <pc:docMk/>
          <pc:sldMk cId="2691898639" sldId="286"/>
        </pc:sldMkLst>
        <pc:spChg chg="mod">
          <ac:chgData name="Ali Russell" userId="2f7f95bd-3989-40cb-8f08-900869b8da21" providerId="ADAL" clId="{9C9BA39D-155E-4F3E-B2EC-5503F6B9E888}" dt="2024-09-10T10:22:59.604" v="42" actId="114"/>
          <ac:spMkLst>
            <pc:docMk/>
            <pc:sldMk cId="2691898639" sldId="286"/>
            <ac:spMk id="33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e38653912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e38653912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e5256a671e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e5256a671e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e38653912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e38653912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e3865391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e3865391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834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e3865391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e3865391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289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e3865391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e3865391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e3865391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e3865391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785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e3865391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e3865391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66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d55c6eff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dd55c6eff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dd3a0ba45e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dd3a0ba45e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d3a0ba45e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dd3a0ba45e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e5256a671e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e5256a671e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2f01c87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e2f01c87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5256a671e_6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e5256a671e_6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dd3a0ba45e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dd3a0ba45e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5256a671e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e5256a671e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uSchgbQIm3SNfwQwKSb-NPfxitImW1B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hyperlink" Target="http://drive.google.com/file/d/1uSIHM5WqNM16qw7wWj-3VnhRSxBuwP5-/vie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cashperks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ben.org.uk/" TargetMode="External"/><Relationship Id="rId5" Type="http://schemas.openxmlformats.org/officeDocument/2006/relationships/hyperlink" Target="https://www.lightningreach.org/" TargetMode="External"/><Relationship Id="rId4" Type="http://schemas.openxmlformats.org/officeDocument/2006/relationships/hyperlink" Target="https://www.crowdfunder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dependent.co.uk/news/uk/home-news/domestic-abuse-world-cup-england-win-b2237666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2496863"/>
            <a:ext cx="91440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Launched 16th June 2024 </a:t>
            </a:r>
            <a:endParaRPr sz="18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913" y="4483001"/>
            <a:ext cx="4838174" cy="335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82446" y="1225994"/>
            <a:ext cx="91440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Campaign to support survivors of domestic abuse </a:t>
            </a:r>
            <a:r>
              <a:rPr lang="en" sz="3500" dirty="0">
                <a:solidFill>
                  <a:srgbClr val="57B1D8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3500" dirty="0">
              <a:solidFill>
                <a:srgbClr val="57B1D8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" name="Google Shape;75;p16">
            <a:extLst>
              <a:ext uri="{FF2B5EF4-FFF2-40B4-BE49-F238E27FC236}">
                <a16:creationId xmlns:a16="http://schemas.microsoft.com/office/drawing/2014/main" id="{E1524B6E-70F4-6337-B520-114A66374D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712" y="730207"/>
            <a:ext cx="7680576" cy="7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/>
          <p:nvPr/>
        </p:nvSpPr>
        <p:spPr>
          <a:xfrm>
            <a:off x="175775" y="152400"/>
            <a:ext cx="24639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Social</a:t>
            </a:r>
            <a:endParaRPr sz="3000" dirty="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assets</a:t>
            </a:r>
            <a:r>
              <a:rPr lang="en" sz="3000" dirty="0">
                <a:solidFill>
                  <a:srgbClr val="57B1D8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3000" dirty="0">
              <a:solidFill>
                <a:srgbClr val="57B1D8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61" name="Google Shape;261;p31"/>
          <p:cNvSpPr txBox="1"/>
          <p:nvPr/>
        </p:nvSpPr>
        <p:spPr>
          <a:xfrm>
            <a:off x="175775" y="1217600"/>
            <a:ext cx="1845900" cy="14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2" name="Google Shape;26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0091" y="1648821"/>
            <a:ext cx="1845871" cy="18458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3" name="Google Shape;26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8327" y="1648821"/>
            <a:ext cx="1845871" cy="18458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4" name="Google Shape;264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1855" y="1648821"/>
            <a:ext cx="1845871" cy="18458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5" name="Google Shape;265;p31"/>
          <p:cNvSpPr txBox="1"/>
          <p:nvPr/>
        </p:nvSpPr>
        <p:spPr>
          <a:xfrm>
            <a:off x="2639675" y="1137900"/>
            <a:ext cx="60867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Example launch assets - Euro focused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/>
        </p:nvSpPr>
        <p:spPr>
          <a:xfrm>
            <a:off x="175775" y="152400"/>
            <a:ext cx="23232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Social advertising</a:t>
            </a:r>
            <a:r>
              <a:rPr lang="en" sz="3000">
                <a:solidFill>
                  <a:srgbClr val="57B1D8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3000">
              <a:solidFill>
                <a:srgbClr val="57B1D8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175775" y="1320800"/>
            <a:ext cx="4715400" cy="3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Paid Facebook/Instagram social ads </a:t>
            </a:r>
            <a:endParaRPr sz="1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Utilising Meta’s behavioural targeting, CF reached people who showed an interest in charitable causes as well as lookalike audiences.</a:t>
            </a:r>
            <a:endParaRPr sz="1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They also constantly tested and checked to see where the ads had most impact.</a:t>
            </a:r>
            <a:endParaRPr sz="1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2" name="Google Shape;272;p32"/>
          <p:cNvPicPr preferRelativeResize="0"/>
          <p:nvPr/>
        </p:nvPicPr>
        <p:blipFill rotWithShape="1">
          <a:blip r:embed="rId3">
            <a:alphaModFix/>
          </a:blip>
          <a:srcRect l="28243" r="41156"/>
          <a:stretch/>
        </p:blipFill>
        <p:spPr>
          <a:xfrm>
            <a:off x="5535322" y="262513"/>
            <a:ext cx="2512450" cy="461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/>
        </p:nvSpPr>
        <p:spPr>
          <a:xfrm>
            <a:off x="175775" y="152400"/>
            <a:ext cx="23232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Video ad</a:t>
            </a:r>
            <a:r>
              <a:rPr lang="en" sz="3000">
                <a:solidFill>
                  <a:srgbClr val="57B1D8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3000">
              <a:solidFill>
                <a:srgbClr val="57B1D8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54" name="Google Shape;254;p30"/>
          <p:cNvSpPr txBox="1"/>
          <p:nvPr/>
        </p:nvSpPr>
        <p:spPr>
          <a:xfrm>
            <a:off x="175775" y="1022426"/>
            <a:ext cx="2634881" cy="82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video</a:t>
            </a:r>
            <a:endParaRPr sz="12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5" name="Google Shape;255;p30" title="Home is where the heart is - company call video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7325" y="152400"/>
            <a:ext cx="272177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 txBox="1">
            <a:spLocks noGrp="1"/>
          </p:cNvSpPr>
          <p:nvPr>
            <p:ph type="subTitle" idx="1"/>
          </p:nvPr>
        </p:nvSpPr>
        <p:spPr>
          <a:xfrm>
            <a:off x="311700" y="178804"/>
            <a:ext cx="8520600" cy="451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lvl="0" indent="-4572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>
              <a:solidFill>
                <a:schemeClr val="accent1">
                  <a:lumMod val="60000"/>
                  <a:lumOff val="4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en" dirty="0">
              <a:solidFill>
                <a:schemeClr val="accent1">
                  <a:lumMod val="60000"/>
                  <a:lumOff val="4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   </a:t>
            </a:r>
          </a:p>
          <a:p>
            <a:pPr marL="0" indent="0" algn="l"/>
            <a:endParaRPr lang="en" sz="1500" dirty="0">
              <a:solidFill>
                <a:schemeClr val="bg1"/>
              </a:solidFill>
              <a:latin typeface="Lato Black"/>
              <a:ea typeface="Lato Black"/>
              <a:cs typeface="Lato Black"/>
            </a:endParaRPr>
          </a:p>
          <a:p>
            <a:pPr marL="0" indent="0" algn="l"/>
            <a:endParaRPr dirty="0">
              <a:solidFill>
                <a:schemeClr val="accent1">
                  <a:lumMod val="60000"/>
                  <a:lumOff val="4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878032" y="630381"/>
            <a:ext cx="7277100" cy="444731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056F38-0484-B578-7CB3-38BB37435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698" y="705472"/>
            <a:ext cx="6301533" cy="41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4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 txBox="1">
            <a:spLocks noGrp="1"/>
          </p:cNvSpPr>
          <p:nvPr>
            <p:ph type="subTitle" idx="1"/>
          </p:nvPr>
        </p:nvSpPr>
        <p:spPr>
          <a:xfrm>
            <a:off x="311700" y="178804"/>
            <a:ext cx="8520600" cy="451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lvl="0" indent="-4572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>
              <a:solidFill>
                <a:schemeClr val="accent1">
                  <a:lumMod val="60000"/>
                  <a:lumOff val="4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en" dirty="0">
              <a:solidFill>
                <a:schemeClr val="accent1">
                  <a:lumMod val="60000"/>
                  <a:lumOff val="4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   </a:t>
            </a:r>
          </a:p>
          <a:p>
            <a:pPr marL="0" indent="0" algn="l"/>
            <a:endParaRPr lang="en" sz="1500" dirty="0">
              <a:solidFill>
                <a:schemeClr val="bg1"/>
              </a:solidFill>
              <a:latin typeface="Lato Black"/>
              <a:ea typeface="Lato Black"/>
              <a:cs typeface="Lato Black"/>
            </a:endParaRPr>
          </a:p>
          <a:p>
            <a:pPr marL="0" indent="0" algn="l"/>
            <a:endParaRPr dirty="0">
              <a:solidFill>
                <a:schemeClr val="accent1">
                  <a:lumMod val="60000"/>
                  <a:lumOff val="4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1140360" y="90735"/>
            <a:ext cx="7277100" cy="444731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" name="Picture 8" descr="A person sitting in front of a poster&#10;&#10;Description automatically generated">
            <a:extLst>
              <a:ext uri="{FF2B5EF4-FFF2-40B4-BE49-F238E27FC236}">
                <a16:creationId xmlns:a16="http://schemas.microsoft.com/office/drawing/2014/main" id="{3DA8B13D-1298-DFA7-0A0E-14CD6AD60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390" y="178804"/>
            <a:ext cx="3863660" cy="411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03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 txBox="1">
            <a:spLocks noGrp="1"/>
          </p:cNvSpPr>
          <p:nvPr>
            <p:ph type="subTitle" idx="1"/>
          </p:nvPr>
        </p:nvSpPr>
        <p:spPr>
          <a:xfrm>
            <a:off x="311700" y="102604"/>
            <a:ext cx="8520600" cy="451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How did we do</a:t>
            </a:r>
            <a:r>
              <a:rPr lang="en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?</a:t>
            </a: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>
              <a:solidFill>
                <a:schemeClr val="accent1">
                  <a:lumMod val="60000"/>
                  <a:lumOff val="4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en" dirty="0">
              <a:solidFill>
                <a:schemeClr val="accent1">
                  <a:lumMod val="60000"/>
                  <a:lumOff val="4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   </a:t>
            </a:r>
          </a:p>
          <a:p>
            <a:pPr marL="0" indent="0" algn="l"/>
            <a:endParaRPr lang="en" sz="1500" dirty="0">
              <a:solidFill>
                <a:schemeClr val="bg1"/>
              </a:solidFill>
              <a:latin typeface="Lato Black"/>
              <a:ea typeface="Lato Black"/>
              <a:cs typeface="Lato Black"/>
            </a:endParaRPr>
          </a:p>
          <a:p>
            <a:pPr marL="0" indent="0" algn="l"/>
            <a:endParaRPr dirty="0">
              <a:solidFill>
                <a:schemeClr val="accent1">
                  <a:lumMod val="60000"/>
                  <a:lumOff val="4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878031" y="669786"/>
            <a:ext cx="7510895" cy="408709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sz="1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lvl="2">
              <a:lnSpc>
                <a:spcPct val="150000"/>
              </a:lnSpc>
            </a:pPr>
            <a:r>
              <a:rPr lang="en-GB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Raised £13,000 in four days</a:t>
            </a:r>
          </a:p>
          <a:p>
            <a:pPr lvl="2">
              <a:lnSpc>
                <a:spcPct val="150000"/>
              </a:lnSpc>
            </a:pPr>
            <a:r>
              <a:rPr lang="en-GB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British Airways came on board very early with £5,000     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Made first payment within 10 days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Initial £20,000 target was reached by 20</a:t>
            </a:r>
            <a:r>
              <a:rPr lang="en-GB" sz="1800" baseline="30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</a:t>
            </a:r>
            <a:r>
              <a:rPr lang="en-GB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July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Campaign has raised £22,297 – current target £25,000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It has 499 supporters 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Enabled Nat Ben to make 110 awards 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Applying for a Digital Leaders Award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1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 txBox="1">
            <a:spLocks noGrp="1"/>
          </p:cNvSpPr>
          <p:nvPr>
            <p:ph type="subTitle" idx="1"/>
          </p:nvPr>
        </p:nvSpPr>
        <p:spPr>
          <a:xfrm>
            <a:off x="311700" y="178804"/>
            <a:ext cx="8520600" cy="451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lvl="0" indent="-4572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>
              <a:solidFill>
                <a:schemeClr val="accent1">
                  <a:lumMod val="60000"/>
                  <a:lumOff val="4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en" dirty="0">
              <a:solidFill>
                <a:schemeClr val="accent1">
                  <a:lumMod val="60000"/>
                  <a:lumOff val="4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   </a:t>
            </a:r>
          </a:p>
          <a:p>
            <a:pPr marL="0" indent="0" algn="l"/>
            <a:endParaRPr lang="en" sz="1500" dirty="0">
              <a:solidFill>
                <a:schemeClr val="bg1"/>
              </a:solidFill>
              <a:latin typeface="Lato Black"/>
              <a:ea typeface="Lato Black"/>
              <a:cs typeface="Lato Black"/>
            </a:endParaRPr>
          </a:p>
          <a:p>
            <a:pPr marL="0" indent="0" algn="l"/>
            <a:endParaRPr dirty="0">
              <a:solidFill>
                <a:schemeClr val="accent1">
                  <a:lumMod val="60000"/>
                  <a:lumOff val="4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1050419" y="945714"/>
            <a:ext cx="7277100" cy="325207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“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It has helped beyond words. Fleeing DV puts you in a very awful and difficult situation not just with the abuse but having to start a fresh with nothing, especially with 2 children under the age of 3. I can’t thank this charity enough for what they have done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2691898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 txBox="1">
            <a:spLocks noGrp="1"/>
          </p:cNvSpPr>
          <p:nvPr>
            <p:ph type="subTitle" idx="1"/>
          </p:nvPr>
        </p:nvSpPr>
        <p:spPr>
          <a:xfrm>
            <a:off x="311700" y="178804"/>
            <a:ext cx="8520600" cy="451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Learning </a:t>
            </a:r>
            <a:r>
              <a:rPr lang="en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?</a:t>
            </a: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>
              <a:solidFill>
                <a:schemeClr val="accent1">
                  <a:lumMod val="60000"/>
                  <a:lumOff val="4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en" dirty="0">
              <a:solidFill>
                <a:schemeClr val="accent1">
                  <a:lumMod val="60000"/>
                  <a:lumOff val="4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   </a:t>
            </a:r>
          </a:p>
          <a:p>
            <a:pPr marL="0" indent="0" algn="l"/>
            <a:endParaRPr lang="en" sz="1500" dirty="0">
              <a:solidFill>
                <a:schemeClr val="bg1"/>
              </a:solidFill>
              <a:latin typeface="Lato Black"/>
              <a:ea typeface="Lato Black"/>
              <a:cs typeface="Lato Black"/>
            </a:endParaRPr>
          </a:p>
          <a:p>
            <a:pPr marL="0" indent="0" algn="l"/>
            <a:endParaRPr dirty="0">
              <a:solidFill>
                <a:schemeClr val="accent1">
                  <a:lumMod val="60000"/>
                  <a:lumOff val="4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851245" y="178804"/>
            <a:ext cx="7533338" cy="465666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   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The premise of using tech for good worked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6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The public donate to benevolent charities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Risk was low although reputational damage was risk assessed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Getting partners on board almost impossible e.g. Womens Aid/Refuge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Need a high level “expert” marketing campaigner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Partners worked well together – cooperating when things went wrong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Hard to 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scale - up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Early momentum and match funding helped drive donations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Managing funds and applications critical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9213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-36075" y="-28875"/>
            <a:ext cx="9229200" cy="5253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6354" y="4829175"/>
            <a:ext cx="3107349" cy="21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688650" y="324718"/>
            <a:ext cx="7766700" cy="37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Lato Light"/>
              </a:rPr>
              <a:t>The campaign was designed to raise funds which would quickly and distreetly provide a £200 unrestricted grant to survivors of domestic abuse. </a:t>
            </a:r>
            <a:endParaRPr sz="1800" dirty="0">
              <a:solidFill>
                <a:schemeClr val="lt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l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Crowdfunder</a:t>
            </a:r>
            <a:r>
              <a:rPr lang="en" sz="1800" dirty="0">
                <a:solidFill>
                  <a:schemeClr val="l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Lato Light"/>
              </a:rPr>
              <a:t> hosted the campign to generate funds through pedges from the public.  </a:t>
            </a:r>
            <a:br>
              <a:rPr lang="en" sz="1800" dirty="0">
                <a:solidFill>
                  <a:schemeClr val="l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Lato Light"/>
              </a:rPr>
            </a:br>
            <a:endParaRPr lang="en" sz="1800" dirty="0">
              <a:solidFill>
                <a:schemeClr val="lt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l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Lightning Reach</a:t>
            </a:r>
            <a:r>
              <a:rPr lang="en" sz="1800" dirty="0">
                <a:solidFill>
                  <a:schemeClr val="l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Lato Light"/>
              </a:rPr>
              <a:t> providing the application portal through which applications to the fund were made by survivors of domestic abuse.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b="1" u="sng" dirty="0">
              <a:solidFill>
                <a:schemeClr val="lt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Lato Light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l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Benevolent Charity</a:t>
            </a:r>
            <a:r>
              <a:rPr lang="en" sz="1800" dirty="0">
                <a:solidFill>
                  <a:schemeClr val="l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Lato Light"/>
              </a:rPr>
              <a:t> was the campaign “face”, validated applicants  and uthorised grants.</a:t>
            </a:r>
            <a:br>
              <a:rPr lang="en" sz="1800" dirty="0">
                <a:solidFill>
                  <a:schemeClr val="l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Lato Light"/>
              </a:rPr>
            </a:br>
            <a:br>
              <a:rPr lang="en" sz="1800" dirty="0">
                <a:solidFill>
                  <a:schemeClr val="l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Lato Light"/>
              </a:rPr>
            </a:br>
            <a:r>
              <a:rPr lang="en" sz="1800" b="1" u="sng" dirty="0">
                <a:solidFill>
                  <a:schemeClr val="l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La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Cash Perks</a:t>
            </a:r>
            <a:r>
              <a:rPr lang="en" sz="1800" dirty="0">
                <a:solidFill>
                  <a:schemeClr val="l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Lato Light"/>
              </a:rPr>
              <a:t> delivered cash grant payments via ATMs</a:t>
            </a:r>
            <a:endParaRPr sz="1800" dirty="0">
              <a:solidFill>
                <a:schemeClr val="lt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La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/>
          <p:nvPr/>
        </p:nvSpPr>
        <p:spPr>
          <a:xfrm>
            <a:off x="-36075" y="-28875"/>
            <a:ext cx="9229200" cy="5253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6354" y="4829175"/>
            <a:ext cx="3107349" cy="21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 txBox="1"/>
          <p:nvPr/>
        </p:nvSpPr>
        <p:spPr>
          <a:xfrm>
            <a:off x="719150" y="497900"/>
            <a:ext cx="8002286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n" sz="1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The initial aim was to raise £20,000 - to do this</a:t>
            </a:r>
            <a:endParaRPr lang="en-GB" sz="18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AutoNum type="alphaLcPeriod"/>
            </a:pPr>
            <a:r>
              <a:rPr lang="en-GB" sz="1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All partners marketed to their audiences and shouted about their participation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AutoNum type="alphaLcPeriod"/>
            </a:pPr>
            <a:r>
              <a:rPr lang="en" sz="1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Crowdfunder focussed on a number of placements in its social media and did a PR campaign to drive pledges</a:t>
            </a:r>
            <a:endParaRPr sz="18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AutoNum type="alphaLcPeriod"/>
            </a:pPr>
            <a:r>
              <a:rPr lang="en" sz="1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NBC rounded up partners for their support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AutoNum type="alphaLcPeriod"/>
            </a:pPr>
            <a:r>
              <a:rPr lang="en" sz="1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Cash Perks / Lightning provided recipient survey data for stories which fed back into the loop</a:t>
            </a:r>
            <a:endParaRPr sz="18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AutoNum type="alphaLcPeriod"/>
            </a:pPr>
            <a:r>
              <a:rPr lang="en" sz="1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CF will send stories to current backers to encourage more from existing and use across socials to attract more. All parties to engage with this. </a:t>
            </a:r>
            <a:endParaRPr sz="18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2940900" y="940650"/>
            <a:ext cx="3262200" cy="3262200"/>
          </a:xfrm>
          <a:prstGeom prst="ellipse">
            <a:avLst/>
          </a:prstGeom>
          <a:solidFill>
            <a:srgbClr val="EAF8FD"/>
          </a:solidFill>
          <a:ln w="9525" cap="flat" cmpd="sng">
            <a:solidFill>
              <a:srgbClr val="57B1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0"/>
          <p:cNvSpPr/>
          <p:nvPr/>
        </p:nvSpPr>
        <p:spPr>
          <a:xfrm>
            <a:off x="3176250" y="2163525"/>
            <a:ext cx="2833800" cy="1737000"/>
          </a:xfrm>
          <a:prstGeom prst="ellipse">
            <a:avLst/>
          </a:prstGeom>
          <a:noFill/>
          <a:ln w="9525" cap="flat" cmpd="sng">
            <a:solidFill>
              <a:srgbClr val="57B1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" name="Google Shape;107;p20"/>
          <p:cNvCxnSpPr/>
          <p:nvPr/>
        </p:nvCxnSpPr>
        <p:spPr>
          <a:xfrm>
            <a:off x="2624150" y="4043375"/>
            <a:ext cx="1781400" cy="147600"/>
          </a:xfrm>
          <a:prstGeom prst="straightConnector1">
            <a:avLst/>
          </a:prstGeom>
          <a:noFill/>
          <a:ln w="9525" cap="flat" cmpd="sng">
            <a:solidFill>
              <a:srgbClr val="57B1D8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20"/>
          <p:cNvCxnSpPr/>
          <p:nvPr/>
        </p:nvCxnSpPr>
        <p:spPr>
          <a:xfrm>
            <a:off x="6267450" y="2671775"/>
            <a:ext cx="1086000" cy="1228800"/>
          </a:xfrm>
          <a:prstGeom prst="straightConnector1">
            <a:avLst/>
          </a:prstGeom>
          <a:noFill/>
          <a:ln w="9525" cap="flat" cmpd="sng">
            <a:solidFill>
              <a:srgbClr val="57B1D8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9" name="Google Shape;109;p20"/>
          <p:cNvSpPr/>
          <p:nvPr/>
        </p:nvSpPr>
        <p:spPr>
          <a:xfrm>
            <a:off x="3905250" y="1905000"/>
            <a:ext cx="1333500" cy="1333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3905250" y="2263950"/>
            <a:ext cx="1333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Keep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helping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5634050" y="2053650"/>
            <a:ext cx="1036200" cy="1036200"/>
          </a:xfrm>
          <a:prstGeom prst="ellipse">
            <a:avLst/>
          </a:prstGeom>
          <a:solidFill>
            <a:srgbClr val="57B1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5634050" y="2325443"/>
            <a:ext cx="10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Donate</a:t>
            </a:r>
            <a:br>
              <a:rPr lang="en"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&amp; share</a:t>
            </a:r>
            <a:endParaRPr sz="1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4053900" y="3601450"/>
            <a:ext cx="1036200" cy="1036200"/>
          </a:xfrm>
          <a:prstGeom prst="ellipse">
            <a:avLst/>
          </a:prstGeom>
          <a:solidFill>
            <a:srgbClr val="57B1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4053900" y="3873243"/>
            <a:ext cx="10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Distribute fund &amp; survey</a:t>
            </a:r>
            <a:endParaRPr sz="1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2473750" y="2053650"/>
            <a:ext cx="1036200" cy="1036200"/>
          </a:xfrm>
          <a:prstGeom prst="ellipse">
            <a:avLst/>
          </a:prstGeom>
          <a:solidFill>
            <a:srgbClr val="57B1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2473750" y="2325443"/>
            <a:ext cx="10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Stories &amp; updates</a:t>
            </a:r>
            <a:endParaRPr sz="1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4053900" y="505850"/>
            <a:ext cx="1036200" cy="1036200"/>
          </a:xfrm>
          <a:prstGeom prst="ellipse">
            <a:avLst/>
          </a:prstGeom>
          <a:solidFill>
            <a:srgbClr val="DE2B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4053900" y="854593"/>
            <a:ext cx="103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Call to Action</a:t>
            </a:r>
            <a:endParaRPr sz="1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9" name="Google Shape;119;p20"/>
          <p:cNvCxnSpPr>
            <a:endCxn id="120" idx="1"/>
          </p:cNvCxnSpPr>
          <p:nvPr/>
        </p:nvCxnSpPr>
        <p:spPr>
          <a:xfrm rot="10800000" flipH="1">
            <a:off x="4805234" y="480246"/>
            <a:ext cx="1176000" cy="143700"/>
          </a:xfrm>
          <a:prstGeom prst="straightConnector1">
            <a:avLst/>
          </a:prstGeom>
          <a:noFill/>
          <a:ln w="9525" cap="flat" cmpd="sng">
            <a:solidFill>
              <a:srgbClr val="57B1D8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20"/>
          <p:cNvCxnSpPr>
            <a:endCxn id="122" idx="2"/>
          </p:cNvCxnSpPr>
          <p:nvPr/>
        </p:nvCxnSpPr>
        <p:spPr>
          <a:xfrm>
            <a:off x="4895978" y="771673"/>
            <a:ext cx="2102400" cy="122100"/>
          </a:xfrm>
          <a:prstGeom prst="straightConnector1">
            <a:avLst/>
          </a:prstGeom>
          <a:noFill/>
          <a:ln w="9525" cap="flat" cmpd="sng">
            <a:solidFill>
              <a:srgbClr val="57B1D8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20"/>
          <p:cNvCxnSpPr>
            <a:endCxn id="124" idx="1"/>
          </p:cNvCxnSpPr>
          <p:nvPr/>
        </p:nvCxnSpPr>
        <p:spPr>
          <a:xfrm>
            <a:off x="5072109" y="914305"/>
            <a:ext cx="2313600" cy="412200"/>
          </a:xfrm>
          <a:prstGeom prst="straightConnector1">
            <a:avLst/>
          </a:prstGeom>
          <a:noFill/>
          <a:ln w="9525" cap="flat" cmpd="sng">
            <a:solidFill>
              <a:srgbClr val="57B1D8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20"/>
          <p:cNvCxnSpPr/>
          <p:nvPr/>
        </p:nvCxnSpPr>
        <p:spPr>
          <a:xfrm>
            <a:off x="1590675" y="1168025"/>
            <a:ext cx="1114500" cy="1224000"/>
          </a:xfrm>
          <a:prstGeom prst="straightConnector1">
            <a:avLst/>
          </a:prstGeom>
          <a:noFill/>
          <a:ln w="9525" cap="flat" cmpd="sng">
            <a:solidFill>
              <a:srgbClr val="57B1D8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6" name="Google Shape;126;p20"/>
          <p:cNvSpPr/>
          <p:nvPr/>
        </p:nvSpPr>
        <p:spPr>
          <a:xfrm>
            <a:off x="5927425" y="173893"/>
            <a:ext cx="612707" cy="612707"/>
          </a:xfrm>
          <a:prstGeom prst="ellipse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6692026" y="472047"/>
            <a:ext cx="612707" cy="612707"/>
          </a:xfrm>
          <a:prstGeom prst="ellipse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7265934" y="1020151"/>
            <a:ext cx="612707" cy="612707"/>
          </a:xfrm>
          <a:prstGeom prst="ellipse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0"/>
          <p:cNvSpPr/>
          <p:nvPr/>
        </p:nvSpPr>
        <p:spPr>
          <a:xfrm>
            <a:off x="7555417" y="1750576"/>
            <a:ext cx="612707" cy="612707"/>
          </a:xfrm>
          <a:prstGeom prst="ellipse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234" y="413600"/>
            <a:ext cx="505096" cy="133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7630" y="663025"/>
            <a:ext cx="461495" cy="23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5709" y="1228853"/>
            <a:ext cx="373156" cy="19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 rotWithShape="1">
          <a:blip r:embed="rId6">
            <a:alphaModFix/>
          </a:blip>
          <a:srcRect l="24126" t="37024" r="25388" b="36770"/>
          <a:stretch/>
        </p:blipFill>
        <p:spPr>
          <a:xfrm>
            <a:off x="7631020" y="1985073"/>
            <a:ext cx="461495" cy="14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74628" y="119900"/>
            <a:ext cx="187050" cy="1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20812" y="976310"/>
            <a:ext cx="210942" cy="21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18905" y="1399438"/>
            <a:ext cx="187050" cy="1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94953" y="893774"/>
            <a:ext cx="252439" cy="25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1216" y="566633"/>
            <a:ext cx="114314" cy="11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99013" y="1918307"/>
            <a:ext cx="277274" cy="27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8204" y="2421547"/>
            <a:ext cx="114313" cy="11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46350" y="976296"/>
            <a:ext cx="114313" cy="11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4713" y="1367045"/>
            <a:ext cx="210942" cy="21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47227" y="1863029"/>
            <a:ext cx="210942" cy="21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77281" y="163545"/>
            <a:ext cx="252439" cy="25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77274" y="476075"/>
            <a:ext cx="158128" cy="158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85696" y="723870"/>
            <a:ext cx="158128" cy="158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80557" y="914306"/>
            <a:ext cx="158129" cy="158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73635" y="2263949"/>
            <a:ext cx="158126" cy="1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11">
            <a:alphaModFix/>
          </a:blip>
          <a:srcRect l="12069" t="20134" r="12069"/>
          <a:stretch/>
        </p:blipFill>
        <p:spPr>
          <a:xfrm>
            <a:off x="6916730" y="3273525"/>
            <a:ext cx="1649894" cy="173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 rot="2700000">
            <a:off x="3287983" y="1404042"/>
            <a:ext cx="158250" cy="137037"/>
          </a:xfrm>
          <a:prstGeom prst="triangle">
            <a:avLst>
              <a:gd name="adj" fmla="val 50000"/>
            </a:avLst>
          </a:prstGeom>
          <a:solidFill>
            <a:srgbClr val="57B1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0"/>
          <p:cNvSpPr/>
          <p:nvPr/>
        </p:nvSpPr>
        <p:spPr>
          <a:xfrm rot="-3116061">
            <a:off x="3328271" y="3637516"/>
            <a:ext cx="158134" cy="136954"/>
          </a:xfrm>
          <a:prstGeom prst="triangle">
            <a:avLst>
              <a:gd name="adj" fmla="val 50000"/>
            </a:avLst>
          </a:prstGeom>
          <a:solidFill>
            <a:srgbClr val="57B1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/>
          <p:nvPr/>
        </p:nvSpPr>
        <p:spPr>
          <a:xfrm rot="-8104614">
            <a:off x="5621340" y="3675566"/>
            <a:ext cx="158039" cy="137037"/>
          </a:xfrm>
          <a:prstGeom prst="triangle">
            <a:avLst>
              <a:gd name="adj" fmla="val 50000"/>
            </a:avLst>
          </a:prstGeom>
          <a:solidFill>
            <a:srgbClr val="57B1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0"/>
          <p:cNvSpPr/>
          <p:nvPr/>
        </p:nvSpPr>
        <p:spPr>
          <a:xfrm rot="8284647">
            <a:off x="5716888" y="1434782"/>
            <a:ext cx="158054" cy="137026"/>
          </a:xfrm>
          <a:prstGeom prst="triangle">
            <a:avLst>
              <a:gd name="adj" fmla="val 50000"/>
            </a:avLst>
          </a:prstGeom>
          <a:solidFill>
            <a:srgbClr val="57B1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6075" y="1437950"/>
            <a:ext cx="1275876" cy="1275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20"/>
          <p:cNvGrpSpPr/>
          <p:nvPr/>
        </p:nvGrpSpPr>
        <p:grpSpPr>
          <a:xfrm>
            <a:off x="592750" y="755441"/>
            <a:ext cx="1492205" cy="529604"/>
            <a:chOff x="0" y="1361951"/>
            <a:chExt cx="1848619" cy="656100"/>
          </a:xfrm>
        </p:grpSpPr>
        <p:sp>
          <p:nvSpPr>
            <p:cNvPr id="153" name="Google Shape;153;p20"/>
            <p:cNvSpPr/>
            <p:nvPr/>
          </p:nvSpPr>
          <p:spPr>
            <a:xfrm>
              <a:off x="19" y="1361951"/>
              <a:ext cx="1848600" cy="656100"/>
            </a:xfrm>
            <a:prstGeom prst="roundRect">
              <a:avLst>
                <a:gd name="adj" fmla="val 6014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dist="19050" dir="5580000" algn="bl" rotWithShape="0">
                <a:srgbClr val="D9D9D9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1143550" y="1502800"/>
              <a:ext cx="483600" cy="374400"/>
            </a:xfrm>
            <a:prstGeom prst="roundRect">
              <a:avLst>
                <a:gd name="adj" fmla="val 6014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0"/>
            <p:cNvSpPr txBox="1"/>
            <p:nvPr/>
          </p:nvSpPr>
          <p:spPr>
            <a:xfrm>
              <a:off x="95300" y="1474375"/>
              <a:ext cx="1492200" cy="3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Updates      6</a:t>
              </a:r>
              <a:endParaRPr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6" name="Google Shape;156;p20"/>
            <p:cNvSpPr/>
            <p:nvPr/>
          </p:nvSpPr>
          <p:spPr>
            <a:xfrm rot="10800000" flipH="1">
              <a:off x="0" y="1882080"/>
              <a:ext cx="1848600" cy="35700"/>
            </a:xfrm>
            <a:prstGeom prst="rect">
              <a:avLst/>
            </a:prstGeom>
            <a:solidFill>
              <a:srgbClr val="317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7" name="Google Shape;157;p20"/>
          <p:cNvCxnSpPr/>
          <p:nvPr/>
        </p:nvCxnSpPr>
        <p:spPr>
          <a:xfrm>
            <a:off x="1328750" y="2139575"/>
            <a:ext cx="1219200" cy="462000"/>
          </a:xfrm>
          <a:prstGeom prst="straightConnector1">
            <a:avLst/>
          </a:prstGeom>
          <a:noFill/>
          <a:ln w="9525" cap="flat" cmpd="sng">
            <a:solidFill>
              <a:srgbClr val="57B1D8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58" name="Google Shape;158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9000" y="3359300"/>
            <a:ext cx="1005000" cy="10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01075" y="4213613"/>
            <a:ext cx="893700" cy="8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05400" y="4319863"/>
            <a:ext cx="740975" cy="7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394650" y="3453375"/>
            <a:ext cx="760250" cy="76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/>
          <p:nvPr/>
        </p:nvSpPr>
        <p:spPr>
          <a:xfrm rot="-2884647">
            <a:off x="3307041" y="3408910"/>
            <a:ext cx="158054" cy="137004"/>
          </a:xfrm>
          <a:prstGeom prst="triangle">
            <a:avLst>
              <a:gd name="adj" fmla="val 50000"/>
            </a:avLst>
          </a:prstGeom>
          <a:solidFill>
            <a:srgbClr val="57B1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0"/>
          <p:cNvSpPr/>
          <p:nvPr/>
        </p:nvSpPr>
        <p:spPr>
          <a:xfrm rot="-7020189">
            <a:off x="5418240" y="3637526"/>
            <a:ext cx="157916" cy="137117"/>
          </a:xfrm>
          <a:prstGeom prst="triangle">
            <a:avLst>
              <a:gd name="adj" fmla="val 50000"/>
            </a:avLst>
          </a:prstGeom>
          <a:solidFill>
            <a:srgbClr val="57B1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0"/>
          <p:cNvSpPr/>
          <p:nvPr/>
        </p:nvSpPr>
        <p:spPr>
          <a:xfrm rot="4215505">
            <a:off x="3642846" y="2279310"/>
            <a:ext cx="158092" cy="136923"/>
          </a:xfrm>
          <a:prstGeom prst="triangle">
            <a:avLst>
              <a:gd name="adj" fmla="val 50000"/>
            </a:avLst>
          </a:prstGeom>
          <a:solidFill>
            <a:srgbClr val="57B1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0"/>
          <p:cNvSpPr/>
          <p:nvPr/>
        </p:nvSpPr>
        <p:spPr>
          <a:xfrm rot="7107771">
            <a:off x="5352352" y="2256542"/>
            <a:ext cx="157998" cy="137071"/>
          </a:xfrm>
          <a:prstGeom prst="triangle">
            <a:avLst>
              <a:gd name="adj" fmla="val 50000"/>
            </a:avLst>
          </a:prstGeom>
          <a:solidFill>
            <a:srgbClr val="57B1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344938" y="203113"/>
            <a:ext cx="1740000" cy="374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344950" y="212188"/>
            <a:ext cx="17400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Share stories with backers</a:t>
            </a:r>
            <a:endParaRPr sz="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7013052" y="102563"/>
            <a:ext cx="2044800" cy="374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7012875" y="102563"/>
            <a:ext cx="20448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Partners begin to share with networks</a:t>
            </a:r>
            <a:endParaRPr sz="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(Us, partners, paid social)</a:t>
            </a:r>
            <a:endParaRPr sz="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0" name="Google Shape;170;p20"/>
          <p:cNvCxnSpPr>
            <a:stCxn id="118" idx="3"/>
          </p:cNvCxnSpPr>
          <p:nvPr/>
        </p:nvCxnSpPr>
        <p:spPr>
          <a:xfrm>
            <a:off x="5090100" y="1023943"/>
            <a:ext cx="2582400" cy="895500"/>
          </a:xfrm>
          <a:prstGeom prst="straightConnector1">
            <a:avLst/>
          </a:prstGeom>
          <a:noFill/>
          <a:ln w="9525" cap="flat" cmpd="sng">
            <a:solidFill>
              <a:srgbClr val="57B1D8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71" name="Google Shape;171;p20"/>
          <p:cNvSpPr/>
          <p:nvPr/>
        </p:nvSpPr>
        <p:spPr>
          <a:xfrm>
            <a:off x="6938950" y="2787363"/>
            <a:ext cx="1740000" cy="374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6938963" y="2796438"/>
            <a:ext cx="17400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Donations are received</a:t>
            </a:r>
            <a:endParaRPr sz="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465025" y="2930575"/>
            <a:ext cx="1740000" cy="374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465038" y="2939650"/>
            <a:ext cx="17400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Beneficiaries receive funding</a:t>
            </a:r>
            <a:endParaRPr sz="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/>
          <p:nvPr/>
        </p:nvSpPr>
        <p:spPr>
          <a:xfrm>
            <a:off x="175775" y="152400"/>
            <a:ext cx="25797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The Problem</a:t>
            </a:r>
            <a:r>
              <a:rPr lang="en" sz="3000" dirty="0">
                <a:solidFill>
                  <a:srgbClr val="57B1D8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3000" dirty="0">
              <a:solidFill>
                <a:srgbClr val="57B1D8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78" name="Google Shape;278;p33"/>
          <p:cNvSpPr txBox="1"/>
          <p:nvPr/>
        </p:nvSpPr>
        <p:spPr>
          <a:xfrm>
            <a:off x="175775" y="1217600"/>
            <a:ext cx="2579700" cy="14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" sz="1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12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9" name="Google Shape;27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7552" y="2791545"/>
            <a:ext cx="1845852" cy="18458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0" name="Google Shape;28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9301" y="2791546"/>
            <a:ext cx="1845852" cy="18458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1" name="Google Shape;281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9291" y="707196"/>
            <a:ext cx="1845852" cy="18458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2" name="Google Shape;282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07557" y="707196"/>
            <a:ext cx="1845839" cy="18458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3" name="Google Shape;283;p33"/>
          <p:cNvSpPr txBox="1"/>
          <p:nvPr/>
        </p:nvSpPr>
        <p:spPr>
          <a:xfrm>
            <a:off x="3279527" y="394678"/>
            <a:ext cx="54945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General assets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2"/>
          <p:cNvPicPr preferRelativeResize="0"/>
          <p:nvPr/>
        </p:nvPicPr>
        <p:blipFill rotWithShape="1">
          <a:blip r:embed="rId3">
            <a:alphaModFix/>
          </a:blip>
          <a:srcRect l="30205" r="30280"/>
          <a:stretch/>
        </p:blipFill>
        <p:spPr>
          <a:xfrm>
            <a:off x="4951325" y="108575"/>
            <a:ext cx="4095749" cy="583050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209550" y="150375"/>
            <a:ext cx="43626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Launch</a:t>
            </a:r>
            <a:endParaRPr sz="1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The start of the Euro 2024 football competition in June provided an opportunity to align the campaign with repeated stories around the increase of Domestic Abuse cases during England matches.</a:t>
            </a:r>
            <a:endParaRPr sz="16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Initial campaign launched on </a:t>
            </a:r>
            <a:r>
              <a:rPr lang="en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Sunday 16th June </a:t>
            </a:r>
            <a:r>
              <a:rPr lang="en" sz="16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ahead of England’s first game with the target </a:t>
            </a:r>
            <a:r>
              <a:rPr lang="en" sz="16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to </a:t>
            </a:r>
            <a:r>
              <a:rPr lang="en" sz="16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raise </a:t>
            </a:r>
            <a:r>
              <a:rPr lang="en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initial £20,000</a:t>
            </a:r>
            <a:r>
              <a:rPr lang="en" sz="16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, then extended as required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CF </a:t>
            </a:r>
            <a:r>
              <a:rPr lang="en" sz="1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spent circa </a:t>
            </a:r>
            <a:r>
              <a:rPr lang="en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£1,500 </a:t>
            </a:r>
            <a:r>
              <a:rPr lang="en" sz="16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in paid social media advertising to significantly increase the awareness of the campaign and to reach </a:t>
            </a:r>
            <a:r>
              <a:rPr lang="en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220,000 targeted people</a:t>
            </a:r>
            <a:r>
              <a:rPr lang="en" sz="16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encouraging them to make a difference by donating.</a:t>
            </a:r>
            <a:endParaRPr sz="16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8" name="Google Shape;188;p22"/>
          <p:cNvSpPr/>
          <p:nvPr/>
        </p:nvSpPr>
        <p:spPr>
          <a:xfrm>
            <a:off x="4826000" y="3263900"/>
            <a:ext cx="4248300" cy="2184300"/>
          </a:xfrm>
          <a:prstGeom prst="roundRect">
            <a:avLst>
              <a:gd name="adj" fmla="val 317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"/>
          <p:cNvSpPr txBox="1"/>
          <p:nvPr/>
        </p:nvSpPr>
        <p:spPr>
          <a:xfrm>
            <a:off x="5016500" y="3371850"/>
            <a:ext cx="39243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Researchers at Warwick Business School discovered abuse and violence by partners increased by 47 per cent on the day England won a World Cup or European Championship match.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study found domestic abuse remained higher than average on the day after a tournament win, with reports of cases involving alcohol 18 per cent higher than average.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Researchers, whose findings were published in Social Science and Medicine, analysed a decade of crime statistics from West Midlands Police stretching from 2010 to 2019. </a:t>
            </a:r>
            <a:r>
              <a:rPr lang="en" sz="9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 txBox="1">
            <a:spLocks noGrp="1"/>
          </p:cNvSpPr>
          <p:nvPr>
            <p:ph type="subTitle" idx="1"/>
          </p:nvPr>
        </p:nvSpPr>
        <p:spPr>
          <a:xfrm>
            <a:off x="311700" y="21754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The Campaign</a:t>
            </a:r>
            <a:endParaRPr dirty="0">
              <a:solidFill>
                <a:srgbClr val="57B1D8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714375" y="894775"/>
            <a:ext cx="7299900" cy="1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Our campaign is a lifeline for helping those in harm's way, it’s: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788" y="1333025"/>
            <a:ext cx="7675824" cy="7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714375" y="2490050"/>
            <a:ext cx="7353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Sending instant support to women and children </a:t>
            </a:r>
            <a:br>
              <a:rPr lang="en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escaping domestic abuse.</a:t>
            </a:r>
            <a:endParaRPr sz="1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6354" y="4829175"/>
            <a:ext cx="3107349" cy="2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/>
        </p:nvSpPr>
        <p:spPr>
          <a:xfrm>
            <a:off x="175775" y="152400"/>
            <a:ext cx="23232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Project page</a:t>
            </a:r>
            <a:r>
              <a:rPr lang="en" sz="3000">
                <a:solidFill>
                  <a:srgbClr val="57B1D8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3000">
              <a:solidFill>
                <a:srgbClr val="57B1D8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201" name="Google Shape;201;p24"/>
          <p:cNvGrpSpPr/>
          <p:nvPr/>
        </p:nvGrpSpPr>
        <p:grpSpPr>
          <a:xfrm>
            <a:off x="3113328" y="140800"/>
            <a:ext cx="4540214" cy="5002700"/>
            <a:chOff x="3308200" y="488725"/>
            <a:chExt cx="4540214" cy="5002700"/>
          </a:xfrm>
        </p:grpSpPr>
        <p:sp>
          <p:nvSpPr>
            <p:cNvPr id="202" name="Google Shape;202;p24"/>
            <p:cNvSpPr/>
            <p:nvPr/>
          </p:nvSpPr>
          <p:spPr>
            <a:xfrm>
              <a:off x="3308200" y="488725"/>
              <a:ext cx="4540200" cy="4813500"/>
            </a:xfrm>
            <a:prstGeom prst="roundRect">
              <a:avLst>
                <a:gd name="adj" fmla="val 19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3" name="Google Shape;203;p24"/>
            <p:cNvPicPr preferRelativeResize="0"/>
            <p:nvPr/>
          </p:nvPicPr>
          <p:blipFill rotWithShape="1">
            <a:blip r:embed="rId3">
              <a:alphaModFix/>
            </a:blip>
            <a:srcRect b="-23808"/>
            <a:stretch/>
          </p:blipFill>
          <p:spPr>
            <a:xfrm>
              <a:off x="3418150" y="549525"/>
              <a:ext cx="4320351" cy="4454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4"/>
            <p:cNvPicPr preferRelativeResize="0"/>
            <p:nvPr/>
          </p:nvPicPr>
          <p:blipFill rotWithShape="1">
            <a:blip r:embed="rId4">
              <a:alphaModFix/>
            </a:blip>
            <a:srcRect l="7166"/>
            <a:stretch/>
          </p:blipFill>
          <p:spPr>
            <a:xfrm>
              <a:off x="3466912" y="3228325"/>
              <a:ext cx="4381501" cy="2263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ams" ma:contentTypeID="0x010100A9D6686833432C4BBFF6D9796D54D0D70200593976AD3131954CB18DE948169284CF" ma:contentTypeVersion="4" ma:contentTypeDescription="" ma:contentTypeScope="" ma:versionID="7c83bdd87890f8994949adcce260f6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19ce98959e1c2270fec21953d0b7d9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6debd111-2fc1-44e7-b03c-4708e2bac541" ContentTypeId="0x010100A9D6686833432C4BBFF6D9796D54D0D702" PreviousValue="false" LastSyncTimeStamp="2023-03-08T14:40:52.547Z"/>
</file>

<file path=customXml/itemProps1.xml><?xml version="1.0" encoding="utf-8"?>
<ds:datastoreItem xmlns:ds="http://schemas.openxmlformats.org/officeDocument/2006/customXml" ds:itemID="{4DA80526-A034-4FEA-92DD-BCD9FA1D47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74D59E-B672-4DC8-9AEC-B83B75061811}"/>
</file>

<file path=customXml/itemProps3.xml><?xml version="1.0" encoding="utf-8"?>
<ds:datastoreItem xmlns:ds="http://schemas.openxmlformats.org/officeDocument/2006/customXml" ds:itemID="{39B401F8-BBB6-465A-B42D-2BC5ADF3E23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On-screen Show (16:9)</PresentationFormat>
  <Paragraphs>111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Lato Black</vt:lpstr>
      <vt:lpstr>Lato Light</vt:lpstr>
      <vt:lpstr>Wingdings</vt:lpstr>
      <vt:lpstr>Lato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Ali Russell</dc:creator>
  <cp:lastModifiedBy>Ali Russell</cp:lastModifiedBy>
  <cp:revision>3</cp:revision>
  <dcterms:modified xsi:type="dcterms:W3CDTF">2024-09-10T10:50:30Z</dcterms:modified>
</cp:coreProperties>
</file>