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comments/modernComment_113_5FF57BC0.xml" ContentType="application/vnd.ms-powerpoint.comments+xml"/>
  <Override PartName="/ppt/diagrams/layout1.xml" ContentType="application/vnd.openxmlformats-officedocument.drawingml.diagramLayout+xml"/>
  <Override PartName="/ppt/authors.xml" ContentType="application/vnd.ms-powerpoint.authors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1_C408534A.xml" ContentType="application/vnd.ms-powerpoint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9" r:id="rId5"/>
    <p:sldId id="270" r:id="rId6"/>
    <p:sldId id="269" r:id="rId7"/>
    <p:sldId id="268" r:id="rId8"/>
    <p:sldId id="271" r:id="rId9"/>
    <p:sldId id="272" r:id="rId10"/>
    <p:sldId id="273" r:id="rId11"/>
    <p:sldId id="277" r:id="rId12"/>
    <p:sldId id="275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17A1D3-1DF1-D8AD-6658-A31D7F124DE2}" name="Joanne Driver (Vetlife)" initials="JD(" userId="S-1-5-21-1892499316-3507570776-1329843067-51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706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236" y="84"/>
      </p:cViewPr>
      <p:guideLst>
        <p:guide orient="horz" pos="16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omments/modernComment_111_C40853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8A7ADD-75EA-4CA7-896E-623D49B969A8}" authorId="{AD17A1D3-1DF1-D8AD-6658-A31D7F124DE2}" created="2024-09-09T13:19:06.478">
    <pc:sldMkLst xmlns:pc="http://schemas.microsoft.com/office/powerpoint/2013/main/command">
      <pc:docMk/>
      <pc:sldMk cId="3288879946" sldId="273"/>
    </pc:sldMkLst>
    <p188:txBody>
      <a:bodyPr/>
      <a:lstStyle/>
      <a:p>
        <a:r>
          <a:rPr lang="en-GB"/>
          <a:t>Can you add a slide for the advertorial</a:t>
        </a:r>
      </a:p>
    </p188:txBody>
  </p188:cm>
</p188:cmLst>
</file>

<file path=ppt/comments/modernComment_113_5FF57B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8E43E8-E5FD-448F-999F-B7E36367511C}" authorId="{AD17A1D3-1DF1-D8AD-6658-A31D7F124DE2}" created="2024-09-09T13:18:50.218">
    <pc:sldMkLst xmlns:pc="http://schemas.microsoft.com/office/powerpoint/2013/main/command">
      <pc:docMk/>
      <pc:sldMk cId="1609923520" sldId="275"/>
    </pc:sldMkLst>
    <p188:replyLst>
      <p188:reply id="{B24B8A2B-6F7E-4CF4-8A36-B8711389391D}" authorId="{AD17A1D3-1DF1-D8AD-6658-A31D7F124DE2}" created="2024-09-09T13:20:04.941">
        <p188:txBody>
          <a:bodyPr/>
          <a:lstStyle/>
          <a:p>
            <a:r>
              <a:rPr lang="en-GB"/>
              <a:t>Maybe just say feedback has been overwhelmingly positive and we look forward to creating new resources during 2025. If any one has any questions can email Vetlife office</a:t>
            </a:r>
          </a:p>
        </p188:txBody>
      </p188:reply>
      <p188:reply id="{79FFCAFB-1961-44E6-94B9-DB3F2B233473}" authorId="{AD17A1D3-1DF1-D8AD-6658-A31D7F124DE2}" created="2024-09-09T13:20:43.443">
        <p188:txBody>
          <a:bodyPr/>
          <a:lstStyle/>
          <a:p>
            <a:r>
              <a:rPr lang="en-GB"/>
              <a:t>Could mention we will do a post resource survey to gather feedback/how understanding has changed</a:t>
            </a:r>
          </a:p>
        </p188:txBody>
      </p188:reply>
    </p188:replyLst>
    <p188:txBody>
      <a:bodyPr/>
      <a:lstStyle/>
      <a:p>
        <a:r>
          <a:rPr lang="en-GB"/>
          <a:t>I would remove this and leave to thank you slides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749E7-1087-4F17-9AE3-70BCD567E4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3B3C74-1BB8-4647-AE9A-52C6CD04EF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Overwhelmingly positive</a:t>
          </a:r>
          <a:endParaRPr lang="en-US" dirty="0"/>
        </a:p>
      </dgm:t>
    </dgm:pt>
    <dgm:pt modelId="{09FB87DE-3D37-434E-A695-D5418E58E099}" type="parTrans" cxnId="{678F9535-888F-44C7-9273-63B9FAE40945}">
      <dgm:prSet/>
      <dgm:spPr/>
      <dgm:t>
        <a:bodyPr/>
        <a:lstStyle/>
        <a:p>
          <a:endParaRPr lang="en-US"/>
        </a:p>
      </dgm:t>
    </dgm:pt>
    <dgm:pt modelId="{194F3AB0-D721-439C-8C68-B1717A98F65E}" type="sibTrans" cxnId="{678F9535-888F-44C7-9273-63B9FAE40945}">
      <dgm:prSet/>
      <dgm:spPr/>
      <dgm:t>
        <a:bodyPr/>
        <a:lstStyle/>
        <a:p>
          <a:endParaRPr lang="en-US"/>
        </a:p>
      </dgm:t>
    </dgm:pt>
    <dgm:pt modelId="{6EA991D9-696B-478F-A87A-EFE748B663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Survey planned for 2025 to gather feedback and investigate how understanding of neurodiversity has changed</a:t>
          </a:r>
          <a:endParaRPr lang="en-US" dirty="0"/>
        </a:p>
      </dgm:t>
    </dgm:pt>
    <dgm:pt modelId="{6B7AAA11-C2D1-4382-96A2-E4DDAF1A72A0}" type="parTrans" cxnId="{BFFB67E2-0302-42B0-BAD3-C3A5B53C9E49}">
      <dgm:prSet/>
      <dgm:spPr/>
      <dgm:t>
        <a:bodyPr/>
        <a:lstStyle/>
        <a:p>
          <a:endParaRPr lang="en-US"/>
        </a:p>
      </dgm:t>
    </dgm:pt>
    <dgm:pt modelId="{7E5FD853-F2F9-4DE7-848B-23A73BD78235}" type="sibTrans" cxnId="{BFFB67E2-0302-42B0-BAD3-C3A5B53C9E49}">
      <dgm:prSet/>
      <dgm:spPr/>
      <dgm:t>
        <a:bodyPr/>
        <a:lstStyle/>
        <a:p>
          <a:endParaRPr lang="en-US"/>
        </a:p>
      </dgm:t>
    </dgm:pt>
    <dgm:pt modelId="{03FB77CD-67A1-45EC-B068-EB55883248A0}" type="pres">
      <dgm:prSet presAssocID="{8B6749E7-1087-4F17-9AE3-70BCD567E459}" presName="root" presStyleCnt="0">
        <dgm:presLayoutVars>
          <dgm:dir/>
          <dgm:resizeHandles val="exact"/>
        </dgm:presLayoutVars>
      </dgm:prSet>
      <dgm:spPr/>
    </dgm:pt>
    <dgm:pt modelId="{B44ED26A-44EB-45E0-B67C-ACB10899D559}" type="pres">
      <dgm:prSet presAssocID="{D63B3C74-1BB8-4647-AE9A-52C6CD04EFDC}" presName="compNode" presStyleCnt="0"/>
      <dgm:spPr/>
    </dgm:pt>
    <dgm:pt modelId="{8DEA7F3F-DD12-48A7-AB34-878DD737D4A5}" type="pres">
      <dgm:prSet presAssocID="{D63B3C74-1BB8-4647-AE9A-52C6CD04EFDC}" presName="bgRect" presStyleLbl="bgShp" presStyleIdx="0" presStyleCnt="2"/>
      <dgm:spPr>
        <a:solidFill>
          <a:srgbClr val="92D050"/>
        </a:solidFill>
      </dgm:spPr>
    </dgm:pt>
    <dgm:pt modelId="{0177C3CF-2A7B-46FD-922D-98F907EC5132}" type="pres">
      <dgm:prSet presAssocID="{D63B3C74-1BB8-4647-AE9A-52C6CD04EFD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F1C7E01-AE2E-4F4C-AC57-5484C4EC50B0}" type="pres">
      <dgm:prSet presAssocID="{D63B3C74-1BB8-4647-AE9A-52C6CD04EFDC}" presName="spaceRect" presStyleCnt="0"/>
      <dgm:spPr/>
    </dgm:pt>
    <dgm:pt modelId="{F07E5C7B-6AC9-4167-B671-CFE2CF4CEFBB}" type="pres">
      <dgm:prSet presAssocID="{D63B3C74-1BB8-4647-AE9A-52C6CD04EFDC}" presName="parTx" presStyleLbl="revTx" presStyleIdx="0" presStyleCnt="2">
        <dgm:presLayoutVars>
          <dgm:chMax val="0"/>
          <dgm:chPref val="0"/>
        </dgm:presLayoutVars>
      </dgm:prSet>
      <dgm:spPr/>
    </dgm:pt>
    <dgm:pt modelId="{BC138269-33DF-459D-A785-EBAFEC69937D}" type="pres">
      <dgm:prSet presAssocID="{194F3AB0-D721-439C-8C68-B1717A98F65E}" presName="sibTrans" presStyleCnt="0"/>
      <dgm:spPr/>
    </dgm:pt>
    <dgm:pt modelId="{75572730-70DA-4F5C-BB69-0DE5ED7B5EF3}" type="pres">
      <dgm:prSet presAssocID="{6EA991D9-696B-478F-A87A-EFE748B66364}" presName="compNode" presStyleCnt="0"/>
      <dgm:spPr/>
    </dgm:pt>
    <dgm:pt modelId="{5914D09B-771B-4246-A21B-66B6D7FD6B45}" type="pres">
      <dgm:prSet presAssocID="{6EA991D9-696B-478F-A87A-EFE748B66364}" presName="bgRect" presStyleLbl="bgShp" presStyleIdx="1" presStyleCnt="2"/>
      <dgm:spPr>
        <a:solidFill>
          <a:srgbClr val="92D050"/>
        </a:solidFill>
      </dgm:spPr>
    </dgm:pt>
    <dgm:pt modelId="{392C88E6-7E53-417A-A86E-89BC41BD1926}" type="pres">
      <dgm:prSet presAssocID="{6EA991D9-696B-478F-A87A-EFE748B663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E82DF8F-E656-4800-A17C-94B64E0151D4}" type="pres">
      <dgm:prSet presAssocID="{6EA991D9-696B-478F-A87A-EFE748B66364}" presName="spaceRect" presStyleCnt="0"/>
      <dgm:spPr/>
    </dgm:pt>
    <dgm:pt modelId="{B506F573-F171-425E-A066-582DC277FD8F}" type="pres">
      <dgm:prSet presAssocID="{6EA991D9-696B-478F-A87A-EFE748B663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78F9535-888F-44C7-9273-63B9FAE40945}" srcId="{8B6749E7-1087-4F17-9AE3-70BCD567E459}" destId="{D63B3C74-1BB8-4647-AE9A-52C6CD04EFDC}" srcOrd="0" destOrd="0" parTransId="{09FB87DE-3D37-434E-A695-D5418E58E099}" sibTransId="{194F3AB0-D721-439C-8C68-B1717A98F65E}"/>
    <dgm:cxn modelId="{1F75C340-C570-4E95-B55C-20EFE5E3313B}" type="presOf" srcId="{6EA991D9-696B-478F-A87A-EFE748B66364}" destId="{B506F573-F171-425E-A066-582DC277FD8F}" srcOrd="0" destOrd="0" presId="urn:microsoft.com/office/officeart/2018/2/layout/IconVerticalSolidList"/>
    <dgm:cxn modelId="{A9B8688C-7974-4D71-872D-43976E91E75B}" type="presOf" srcId="{D63B3C74-1BB8-4647-AE9A-52C6CD04EFDC}" destId="{F07E5C7B-6AC9-4167-B671-CFE2CF4CEFBB}" srcOrd="0" destOrd="0" presId="urn:microsoft.com/office/officeart/2018/2/layout/IconVerticalSolidList"/>
    <dgm:cxn modelId="{478490A4-1E0A-4424-880A-82BD539F5D2C}" type="presOf" srcId="{8B6749E7-1087-4F17-9AE3-70BCD567E459}" destId="{03FB77CD-67A1-45EC-B068-EB55883248A0}" srcOrd="0" destOrd="0" presId="urn:microsoft.com/office/officeart/2018/2/layout/IconVerticalSolidList"/>
    <dgm:cxn modelId="{BFFB67E2-0302-42B0-BAD3-C3A5B53C9E49}" srcId="{8B6749E7-1087-4F17-9AE3-70BCD567E459}" destId="{6EA991D9-696B-478F-A87A-EFE748B66364}" srcOrd="1" destOrd="0" parTransId="{6B7AAA11-C2D1-4382-96A2-E4DDAF1A72A0}" sibTransId="{7E5FD853-F2F9-4DE7-848B-23A73BD78235}"/>
    <dgm:cxn modelId="{E1DE43A2-EEDB-4E2B-8461-B0E9FD477C84}" type="presParOf" srcId="{03FB77CD-67A1-45EC-B068-EB55883248A0}" destId="{B44ED26A-44EB-45E0-B67C-ACB10899D559}" srcOrd="0" destOrd="0" presId="urn:microsoft.com/office/officeart/2018/2/layout/IconVerticalSolidList"/>
    <dgm:cxn modelId="{18AC2A2E-A1E6-4560-9DE8-733FBE5B493A}" type="presParOf" srcId="{B44ED26A-44EB-45E0-B67C-ACB10899D559}" destId="{8DEA7F3F-DD12-48A7-AB34-878DD737D4A5}" srcOrd="0" destOrd="0" presId="urn:microsoft.com/office/officeart/2018/2/layout/IconVerticalSolidList"/>
    <dgm:cxn modelId="{D36CA633-257D-4BA1-A6CD-C201EBBBB05A}" type="presParOf" srcId="{B44ED26A-44EB-45E0-B67C-ACB10899D559}" destId="{0177C3CF-2A7B-46FD-922D-98F907EC5132}" srcOrd="1" destOrd="0" presId="urn:microsoft.com/office/officeart/2018/2/layout/IconVerticalSolidList"/>
    <dgm:cxn modelId="{7E443FB2-A461-4517-A336-B6127364C93B}" type="presParOf" srcId="{B44ED26A-44EB-45E0-B67C-ACB10899D559}" destId="{AF1C7E01-AE2E-4F4C-AC57-5484C4EC50B0}" srcOrd="2" destOrd="0" presId="urn:microsoft.com/office/officeart/2018/2/layout/IconVerticalSolidList"/>
    <dgm:cxn modelId="{B6CC57BF-B60F-4994-9268-A705A80A17E2}" type="presParOf" srcId="{B44ED26A-44EB-45E0-B67C-ACB10899D559}" destId="{F07E5C7B-6AC9-4167-B671-CFE2CF4CEFBB}" srcOrd="3" destOrd="0" presId="urn:microsoft.com/office/officeart/2018/2/layout/IconVerticalSolidList"/>
    <dgm:cxn modelId="{908A21DC-9496-4C2F-93D2-DFC31E2575BA}" type="presParOf" srcId="{03FB77CD-67A1-45EC-B068-EB55883248A0}" destId="{BC138269-33DF-459D-A785-EBAFEC69937D}" srcOrd="1" destOrd="0" presId="urn:microsoft.com/office/officeart/2018/2/layout/IconVerticalSolidList"/>
    <dgm:cxn modelId="{3FADA112-9950-4700-B40D-570C3C90A0E6}" type="presParOf" srcId="{03FB77CD-67A1-45EC-B068-EB55883248A0}" destId="{75572730-70DA-4F5C-BB69-0DE5ED7B5EF3}" srcOrd="2" destOrd="0" presId="urn:microsoft.com/office/officeart/2018/2/layout/IconVerticalSolidList"/>
    <dgm:cxn modelId="{84BDAB2E-A1E6-46D9-BD2F-EA44DB6C5694}" type="presParOf" srcId="{75572730-70DA-4F5C-BB69-0DE5ED7B5EF3}" destId="{5914D09B-771B-4246-A21B-66B6D7FD6B45}" srcOrd="0" destOrd="0" presId="urn:microsoft.com/office/officeart/2018/2/layout/IconVerticalSolidList"/>
    <dgm:cxn modelId="{37FB4A4A-5CE5-4B1C-8041-6A2463818C60}" type="presParOf" srcId="{75572730-70DA-4F5C-BB69-0DE5ED7B5EF3}" destId="{392C88E6-7E53-417A-A86E-89BC41BD1926}" srcOrd="1" destOrd="0" presId="urn:microsoft.com/office/officeart/2018/2/layout/IconVerticalSolidList"/>
    <dgm:cxn modelId="{2CB5E18D-145A-4B15-9496-EEDFA4530545}" type="presParOf" srcId="{75572730-70DA-4F5C-BB69-0DE5ED7B5EF3}" destId="{0E82DF8F-E656-4800-A17C-94B64E0151D4}" srcOrd="2" destOrd="0" presId="urn:microsoft.com/office/officeart/2018/2/layout/IconVerticalSolidList"/>
    <dgm:cxn modelId="{1EB58414-55D9-4D76-BAB2-279983997B27}" type="presParOf" srcId="{75572730-70DA-4F5C-BB69-0DE5ED7B5EF3}" destId="{B506F573-F171-425E-A066-582DC277FD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A7F3F-DD12-48A7-AB34-878DD737D4A5}">
      <dsp:nvSpPr>
        <dsp:cNvPr id="0" name=""/>
        <dsp:cNvSpPr/>
      </dsp:nvSpPr>
      <dsp:spPr>
        <a:xfrm>
          <a:off x="0" y="551601"/>
          <a:ext cx="6727371" cy="101834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7C3CF-2A7B-46FD-922D-98F907EC5132}">
      <dsp:nvSpPr>
        <dsp:cNvPr id="0" name=""/>
        <dsp:cNvSpPr/>
      </dsp:nvSpPr>
      <dsp:spPr>
        <a:xfrm>
          <a:off x="308048" y="780728"/>
          <a:ext cx="560087" cy="560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E5C7B-6AC9-4167-B671-CFE2CF4CEFBB}">
      <dsp:nvSpPr>
        <dsp:cNvPr id="0" name=""/>
        <dsp:cNvSpPr/>
      </dsp:nvSpPr>
      <dsp:spPr>
        <a:xfrm>
          <a:off x="1176184" y="551601"/>
          <a:ext cx="5551186" cy="101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74" tIns="107774" rIns="107774" bIns="107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Overwhelmingly positive</a:t>
          </a:r>
          <a:endParaRPr lang="en-US" sz="1700" kern="1200" dirty="0"/>
        </a:p>
      </dsp:txBody>
      <dsp:txXfrm>
        <a:off x="1176184" y="551601"/>
        <a:ext cx="5551186" cy="1018341"/>
      </dsp:txXfrm>
    </dsp:sp>
    <dsp:sp modelId="{5914D09B-771B-4246-A21B-66B6D7FD6B45}">
      <dsp:nvSpPr>
        <dsp:cNvPr id="0" name=""/>
        <dsp:cNvSpPr/>
      </dsp:nvSpPr>
      <dsp:spPr>
        <a:xfrm>
          <a:off x="0" y="1824528"/>
          <a:ext cx="6727371" cy="101834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C88E6-7E53-417A-A86E-89BC41BD1926}">
      <dsp:nvSpPr>
        <dsp:cNvPr id="0" name=""/>
        <dsp:cNvSpPr/>
      </dsp:nvSpPr>
      <dsp:spPr>
        <a:xfrm>
          <a:off x="308048" y="2053655"/>
          <a:ext cx="560087" cy="560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6F573-F171-425E-A066-582DC277FD8F}">
      <dsp:nvSpPr>
        <dsp:cNvPr id="0" name=""/>
        <dsp:cNvSpPr/>
      </dsp:nvSpPr>
      <dsp:spPr>
        <a:xfrm>
          <a:off x="1176184" y="1824528"/>
          <a:ext cx="5551186" cy="101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74" tIns="107774" rIns="107774" bIns="1077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Survey planned for 2025 to gather feedback and investigate how understanding of neurodiversity has changed</a:t>
          </a:r>
          <a:endParaRPr lang="en-US" sz="1700" kern="1200" dirty="0"/>
        </a:p>
      </dsp:txBody>
      <dsp:txXfrm>
        <a:off x="1176184" y="1824528"/>
        <a:ext cx="5551186" cy="1018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94CB9-FF28-4003-A82B-37344BFC7607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0A4D2-892B-40CB-8039-A3EDB093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8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09585">
              <a:buClr>
                <a:srgbClr val="40AB4A"/>
              </a:buClr>
            </a:pP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For over a century, </a:t>
            </a: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has supported the UK veterinary community.  </a:t>
            </a:r>
          </a:p>
          <a:p>
            <a:pPr defTabSz="609585">
              <a:buClr>
                <a:srgbClr val="40AB4A"/>
              </a:buClr>
            </a:pP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provides support to the veterinary community 24 hours a day, every day of the year.- three main services, </a:t>
            </a: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Helpline, </a:t>
            </a: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Health Support, and </a:t>
            </a: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Financial Support.</a:t>
            </a:r>
          </a:p>
          <a:p>
            <a:pPr defTabSz="609585">
              <a:buClr>
                <a:srgbClr val="40AB4A"/>
              </a:buClr>
            </a:pP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You don’t need to be a member of </a:t>
            </a: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to use our services – they provided by </a:t>
            </a:r>
            <a:r>
              <a:rPr lang="en-GB" sz="4400" spc="-133" dirty="0" err="1">
                <a:latin typeface="Arial" panose="020B0604020202020204" pitchFamily="34" charset="0"/>
                <a:cs typeface="Arial" panose="020B0604020202020204" pitchFamily="34" charset="0"/>
              </a:rPr>
              <a:t>Vetlife</a:t>
            </a:r>
            <a:r>
              <a:rPr lang="en-GB" sz="4400" spc="-133" dirty="0">
                <a:latin typeface="Arial" panose="020B0604020202020204" pitchFamily="34" charset="0"/>
                <a:cs typeface="Arial" panose="020B0604020202020204" pitchFamily="34" charset="0"/>
              </a:rPr>
              <a:t> as a charity and free to use for the veterinary community.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AB4A"/>
              </a:buClr>
              <a:buSzTx/>
              <a:buFontTx/>
              <a:buNone/>
              <a:tabLst/>
              <a:defRPr/>
            </a:pPr>
            <a:r>
              <a:rPr lang="en-GB" sz="1200" b="1" dirty="0"/>
              <a:t>Helpline 11 contacts per day</a:t>
            </a:r>
            <a:r>
              <a:rPr lang="en-GB" sz="1200" dirty="0"/>
              <a:t>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AB4A"/>
              </a:buClr>
              <a:buSzTx/>
              <a:buFontTx/>
              <a:buNone/>
              <a:tabLst/>
              <a:defRPr/>
            </a:pPr>
            <a:r>
              <a:rPr lang="en-US" sz="1200">
                <a:uFill>
                  <a:solidFill>
                    <a:srgbClr val="000000"/>
                  </a:solidFill>
                </a:uFill>
                <a:latin typeface="Avenir"/>
                <a:ea typeface="Arial Unicode MS"/>
                <a:cs typeface="Arial Unicode MS"/>
              </a:rPr>
              <a:t>postvention support to the veterinary community since 2009.</a:t>
            </a:r>
            <a:endParaRPr lang="en-GB" sz="1200"/>
          </a:p>
          <a:p>
            <a:pPr defTabSz="609585">
              <a:buClr>
                <a:srgbClr val="40AB4A"/>
              </a:buClr>
            </a:pPr>
            <a:endParaRPr lang="en-GB" sz="1200" spc="-133" dirty="0">
              <a:latin typeface="Avenir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0A4D2-892B-40CB-8039-A3EDB093C8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8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0A4D2-892B-40CB-8039-A3EDB093C8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9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0A4D2-892B-40CB-8039-A3EDB093C8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2EC4E94-CC3F-103D-F7B2-CF96C555B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8C46B6-9678-829B-2969-EB82AB655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5007"/>
            <a:ext cx="5186036" cy="1097352"/>
          </a:xfrm>
        </p:spPr>
        <p:txBody>
          <a:bodyPr/>
          <a:lstStyle>
            <a:lvl1pPr algn="l">
              <a:defRPr b="1">
                <a:solidFill>
                  <a:srgbClr val="359F3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61F75DF-7847-F4F5-88EC-C483BD15B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09"/>
          <a:stretch/>
        </p:blipFill>
        <p:spPr>
          <a:xfrm>
            <a:off x="0" y="0"/>
            <a:ext cx="9144000" cy="4232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5D096-D528-8A0F-89A7-4FBDA6F27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8395" y="4529525"/>
            <a:ext cx="5747209" cy="3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5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D664560-9F92-F3C8-47AB-F23E36D0D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083607" cy="857250"/>
          </a:xfrm>
        </p:spPr>
        <p:txBody>
          <a:bodyPr/>
          <a:lstStyle>
            <a:lvl1pPr algn="l">
              <a:defRPr b="1">
                <a:solidFill>
                  <a:srgbClr val="359F3A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5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23166F9A-7AC6-10BE-4D5A-46885B084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2403"/>
            <a:ext cx="8229600" cy="339447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083607" cy="857250"/>
          </a:xfrm>
        </p:spPr>
        <p:txBody>
          <a:bodyPr/>
          <a:lstStyle>
            <a:lvl1pPr algn="l">
              <a:defRPr b="1">
                <a:solidFill>
                  <a:srgbClr val="359F3A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9EA065F-A745-928F-FDE6-2D5C8BE5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325CFA37-54C1-7757-616C-06746AAF2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78A019-92A3-0884-D778-479A59654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2403"/>
            <a:ext cx="8229600" cy="33944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083607" cy="85725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23BEED8-B207-626E-A7D8-EF13DFFC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7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C0A2BCC-43BC-C5DA-C13A-56FFB1532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5090550" cy="857250"/>
          </a:xfrm>
        </p:spPr>
        <p:txBody>
          <a:bodyPr/>
          <a:lstStyle>
            <a:lvl1pPr algn="l">
              <a:lnSpc>
                <a:spcPct val="80000"/>
              </a:lnSpc>
              <a:defRPr b="1">
                <a:solidFill>
                  <a:srgbClr val="359F3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279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279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14B9BF34-C17E-FA67-C7DC-0497D06810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5007"/>
            <a:ext cx="5186036" cy="1097352"/>
          </a:xfrm>
        </p:spPr>
        <p:txBody>
          <a:bodyPr/>
          <a:lstStyle>
            <a:lvl1pPr algn="l">
              <a:defRPr b="1">
                <a:solidFill>
                  <a:srgbClr val="359F3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5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F10C-08ED-E642-8B19-5E464E88CC3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70C-500A-1B40-9C19-DE6DF424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9" r:id="rId6"/>
    <p:sldLayoutId id="2147483658" r:id="rId7"/>
    <p:sldLayoutId id="2147483652" r:id="rId8"/>
    <p:sldLayoutId id="2147483654" r:id="rId9"/>
    <p:sldLayoutId id="2147483660" r:id="rId10"/>
    <p:sldLayoutId id="214748365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11_C408534A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13_5FF57BC0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vetlife.org.uk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tlife.org.uk/life-as-a-farm-vet-with-autism/" TargetMode="External"/><Relationship Id="rId3" Type="http://schemas.openxmlformats.org/officeDocument/2006/relationships/hyperlink" Target="https://www.vetlife.org.uk/living-with-dyslexia/" TargetMode="External"/><Relationship Id="rId7" Type="http://schemas.openxmlformats.org/officeDocument/2006/relationships/hyperlink" Target="https://www.vetlife.org.uk/dyscalculia/" TargetMode="External"/><Relationship Id="rId2" Type="http://schemas.openxmlformats.org/officeDocument/2006/relationships/hyperlink" Target="https://www.vetlife.org.uk/the-post-diagnosis-rollercoaste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etlife.org.uk/living-with-dyspraxia/" TargetMode="External"/><Relationship Id="rId5" Type="http://schemas.openxmlformats.org/officeDocument/2006/relationships/hyperlink" Target="https://www.vetlife.org.uk/navigating-ocd-as-a-veterinary-professional/" TargetMode="External"/><Relationship Id="rId10" Type="http://schemas.openxmlformats.org/officeDocument/2006/relationships/hyperlink" Target="https://www.vetlife.org.uk/autism-and-workplace-challenges/" TargetMode="External"/><Relationship Id="rId4" Type="http://schemas.openxmlformats.org/officeDocument/2006/relationships/hyperlink" Target="https://www.vetlife.org.uk/living-with-adhd/" TargetMode="External"/><Relationship Id="rId9" Type="http://schemas.openxmlformats.org/officeDocument/2006/relationships/hyperlink" Target="https://www.vetlife.org.uk/my-experience-adh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996" y="1396079"/>
            <a:ext cx="5829300" cy="9739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Neurodiversity Awareness Campaign: </a:t>
            </a:r>
            <a:r>
              <a:rPr lang="en-US" b="1" dirty="0">
                <a:solidFill>
                  <a:schemeClr val="bg1"/>
                </a:solidFill>
              </a:rPr>
              <a:t>Bridging Understanding, </a:t>
            </a:r>
            <a:r>
              <a:rPr lang="en-US" dirty="0">
                <a:solidFill>
                  <a:schemeClr val="bg1"/>
                </a:solidFill>
              </a:rPr>
              <a:t>Breaking Barriers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761" y="2851862"/>
            <a:ext cx="6321246" cy="99841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Kirstie Pickles </a:t>
            </a:r>
            <a:r>
              <a:rPr lang="en-US" sz="1200" dirty="0">
                <a:solidFill>
                  <a:schemeClr val="bg1"/>
                </a:solidFill>
              </a:rPr>
              <a:t>BVMS PGCert(</a:t>
            </a:r>
            <a:r>
              <a:rPr lang="en-US" sz="1200" dirty="0" err="1">
                <a:solidFill>
                  <a:schemeClr val="bg1"/>
                </a:solidFill>
              </a:rPr>
              <a:t>CounsSkills</a:t>
            </a:r>
            <a:r>
              <a:rPr lang="en-US" sz="1200" dirty="0">
                <a:solidFill>
                  <a:schemeClr val="bg1"/>
                </a:solidFill>
              </a:rPr>
              <a:t>) MSc PhD </a:t>
            </a:r>
            <a:r>
              <a:rPr lang="en-US" sz="1200" dirty="0" err="1">
                <a:solidFill>
                  <a:schemeClr val="bg1"/>
                </a:solidFill>
              </a:rPr>
              <a:t>CertEIM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DipECEIM</a:t>
            </a:r>
            <a:r>
              <a:rPr lang="en-US" sz="1200" dirty="0">
                <a:solidFill>
                  <a:schemeClr val="bg1"/>
                </a:solidFill>
              </a:rPr>
              <a:t> MRCVS FHEA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Vetlife</a:t>
            </a:r>
            <a:r>
              <a:rPr lang="en-US" dirty="0">
                <a:solidFill>
                  <a:schemeClr val="bg1"/>
                </a:solidFill>
              </a:rPr>
              <a:t> Trustee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73C7E-0FC1-A4AE-3665-D8877D7B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78" y="369607"/>
            <a:ext cx="207010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1A52B-8E1E-C827-352B-69319054131A}"/>
              </a:ext>
            </a:extLst>
          </p:cNvPr>
          <p:cNvSpPr txBox="1"/>
          <p:nvPr/>
        </p:nvSpPr>
        <p:spPr>
          <a:xfrm>
            <a:off x="9422296" y="2981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634E-F61E-DB21-B7D6-A60A091B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Talks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E7553A-9355-565C-0C66-EBB479439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72791"/>
            <a:ext cx="8286207" cy="3394472"/>
          </a:xfrm>
        </p:spPr>
        <p:txBody>
          <a:bodyPr/>
          <a:lstStyle/>
          <a:p>
            <a:r>
              <a:rPr lang="en-US" dirty="0"/>
              <a:t>Series of talks on neurodiversity at key veterinary conferences throughout 2024</a:t>
            </a:r>
          </a:p>
          <a:p>
            <a:r>
              <a:rPr lang="en-US" dirty="0"/>
              <a:t>Webinar and podcast, free to download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9607F98-5C6E-3BC5-F395-2E4A78324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05" y="2832813"/>
            <a:ext cx="4082077" cy="2310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566183-0375-93AB-F352-AFFFC883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518" y="2759109"/>
            <a:ext cx="3841482" cy="23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799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270-CD81-5E44-7BA3-2A761DF2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Advertorial</a:t>
            </a:r>
          </a:p>
        </p:txBody>
      </p:sp>
      <p:pic>
        <p:nvPicPr>
          <p:cNvPr id="6" name="Content Placeholder 5" descr="A close-up of a paper&#10;&#10;Description automatically generated">
            <a:extLst>
              <a:ext uri="{FF2B5EF4-FFF2-40B4-BE49-F238E27FC236}">
                <a16:creationId xmlns:a16="http://schemas.microsoft.com/office/drawing/2014/main" id="{0F7E924F-8353-57FA-D9CA-407C48E953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404" t="17043" r="6000" b="3995"/>
          <a:stretch/>
        </p:blipFill>
        <p:spPr>
          <a:xfrm>
            <a:off x="1088571" y="1141078"/>
            <a:ext cx="3063240" cy="38578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A9B9F-F84B-8AB1-39EC-AA8465216E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Published in </a:t>
            </a:r>
            <a:r>
              <a:rPr lang="en-GB" i="1" dirty="0"/>
              <a:t>The Vet Record</a:t>
            </a:r>
            <a:r>
              <a:rPr lang="en-GB" dirty="0"/>
              <a:t>, the </a:t>
            </a:r>
            <a:r>
              <a:rPr lang="en-US" dirty="0"/>
              <a:t>official journal of the British Veterinary Association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9126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37A1-6978-696A-D641-A94199C6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5979"/>
            <a:ext cx="6083607" cy="857250"/>
          </a:xfrm>
        </p:spPr>
        <p:txBody>
          <a:bodyPr anchor="ctr">
            <a:normAutofit/>
          </a:bodyPr>
          <a:lstStyle/>
          <a:p>
            <a:r>
              <a:rPr lang="en-GB" dirty="0"/>
              <a:t>Feedback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8A44525C-9163-653D-9C3D-F943829F1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43009"/>
              </p:ext>
            </p:extLst>
          </p:nvPr>
        </p:nvGraphicFramePr>
        <p:xfrm>
          <a:off x="452847" y="1543049"/>
          <a:ext cx="6727371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EABA878-504E-A154-FACB-DC0EE2321925}"/>
              </a:ext>
            </a:extLst>
          </p:cNvPr>
          <p:cNvGrpSpPr/>
          <p:nvPr/>
        </p:nvGrpSpPr>
        <p:grpSpPr>
          <a:xfrm>
            <a:off x="2853228" y="598377"/>
            <a:ext cx="2303417" cy="1291895"/>
            <a:chOff x="3651793" y="205978"/>
            <a:chExt cx="2303417" cy="129189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50E5295E-4970-4BBF-2CB6-83DD1A5995C4}"/>
                </a:ext>
              </a:extLst>
            </p:cNvPr>
            <p:cNvSpPr/>
            <p:nvPr/>
          </p:nvSpPr>
          <p:spPr>
            <a:xfrm>
              <a:off x="3744686" y="205978"/>
              <a:ext cx="2055222" cy="1291895"/>
            </a:xfrm>
            <a:prstGeom prst="wedgeRoundRect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711ECF-7FAD-3BC7-0AC8-290E3145C187}"/>
                </a:ext>
              </a:extLst>
            </p:cNvPr>
            <p:cNvSpPr txBox="1"/>
            <p:nvPr/>
          </p:nvSpPr>
          <p:spPr>
            <a:xfrm>
              <a:off x="3651793" y="302233"/>
              <a:ext cx="230341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is brilliantly informative and well presented, and very much needed</a:t>
              </a:r>
              <a:endParaRPr lang="en-GB" sz="16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72A05B-472C-195D-E415-011D08F747FE}"/>
              </a:ext>
            </a:extLst>
          </p:cNvPr>
          <p:cNvGrpSpPr/>
          <p:nvPr/>
        </p:nvGrpSpPr>
        <p:grpSpPr>
          <a:xfrm>
            <a:off x="75610" y="1166817"/>
            <a:ext cx="2666274" cy="916778"/>
            <a:chOff x="5789021" y="1561196"/>
            <a:chExt cx="2666274" cy="9167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A987A2-B70E-9092-EBB7-FEB46CA222C7}"/>
                </a:ext>
              </a:extLst>
            </p:cNvPr>
            <p:cNvGrpSpPr/>
            <p:nvPr/>
          </p:nvGrpSpPr>
          <p:grpSpPr>
            <a:xfrm>
              <a:off x="5789021" y="1561196"/>
              <a:ext cx="2666274" cy="916778"/>
              <a:chOff x="740229" y="1706879"/>
              <a:chExt cx="3831771" cy="1968137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8ECE3C08-1B89-CA30-7960-9E958959BC30}"/>
                  </a:ext>
                </a:extLst>
              </p:cNvPr>
              <p:cNvSpPr/>
              <p:nvPr/>
            </p:nvSpPr>
            <p:spPr>
              <a:xfrm>
                <a:off x="740229" y="1706879"/>
                <a:ext cx="3831771" cy="1968137"/>
              </a:xfrm>
              <a:prstGeom prst="wedgeEllipseCallou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058ECC7F-2330-8736-23A5-037B856088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054" y="1873273"/>
                <a:ext cx="3246120" cy="1431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57175" indent="-257175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endParaRPr lang="en-GB" sz="1600" i="1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C3D2F8-97AA-64C0-323C-E7DE449E3FFB}"/>
                </a:ext>
              </a:extLst>
            </p:cNvPr>
            <p:cNvSpPr txBox="1"/>
            <p:nvPr/>
          </p:nvSpPr>
          <p:spPr>
            <a:xfrm>
              <a:off x="5955210" y="1801648"/>
              <a:ext cx="24587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i="1" dirty="0">
                  <a:effectLst/>
                  <a:ea typeface="Calibri" panose="020F0502020204030204" pitchFamily="34" charset="0"/>
                  <a:cs typeface="Segoe UI Emoji" panose="020B0502040204020203" pitchFamily="34" charset="0"/>
                </a:rPr>
                <a:t>It was such an informative and inspiring talk!</a:t>
              </a:r>
              <a:endParaRPr lang="en-GB" sz="1600" i="1" dirty="0"/>
            </a:p>
          </p:txBody>
        </p:sp>
      </p:grp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F5CA7C9-3EA4-9F27-A926-2602CF1F1935}"/>
              </a:ext>
            </a:extLst>
          </p:cNvPr>
          <p:cNvSpPr/>
          <p:nvPr/>
        </p:nvSpPr>
        <p:spPr>
          <a:xfrm>
            <a:off x="5096327" y="243795"/>
            <a:ext cx="1950720" cy="104971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fantastic. A huge thank you and well done to the Team at </a:t>
            </a:r>
            <a:r>
              <a:rPr lang="en-GB" sz="16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Vetlife</a:t>
            </a:r>
            <a:endParaRPr lang="en-GB" sz="16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F135084-73E8-01AA-7C7A-A6CE4FAA9F1E}"/>
              </a:ext>
            </a:extLst>
          </p:cNvPr>
          <p:cNvSpPr/>
          <p:nvPr/>
        </p:nvSpPr>
        <p:spPr>
          <a:xfrm>
            <a:off x="5662884" y="1543049"/>
            <a:ext cx="2303417" cy="121851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great insight into proactive thinking around neurodiversity and people who are neurodivergent</a:t>
            </a:r>
            <a:endParaRPr lang="en-GB" sz="18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235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9638-4473-AC94-D8D5-883758DA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264" y="1830629"/>
            <a:ext cx="5186036" cy="1097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Questions? 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Info@vetlife.org.uk</a:t>
            </a:r>
            <a:r>
              <a:rPr lang="en-GB" dirty="0">
                <a:solidFill>
                  <a:schemeClr val="bg1"/>
                </a:solidFill>
              </a:rPr>
              <a:t>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9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691" y="1220186"/>
            <a:ext cx="7291953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x-non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Vision: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UK veterinary community with high levels of physical and 				mental wellbeing.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Vetlife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provides support to members of the UK veterinary 					community and their families who have emotional, health or 				financial concerns, whilst 	seeking ways to prevent such situations 			in the future.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&amp; 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6FCAA-83E1-6017-2EBB-CCFCD5EEE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5" y="3500651"/>
            <a:ext cx="4584589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Anecdotal reports of distress in neurodivergent veterinary community</a:t>
            </a:r>
          </a:p>
          <a:p>
            <a:r>
              <a:rPr lang="en-US" sz="2000" dirty="0"/>
              <a:t>Autistic vet wellbeing poor compared to general vet population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Stigma and lack of neurodiversity awareness frequently cited as sources of workplace stress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2505F-85D5-76C6-0B25-AADE8B48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7" y="2025864"/>
            <a:ext cx="7516875" cy="1584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A557A2-37B5-157A-35BF-25E60CD186DD}"/>
              </a:ext>
            </a:extLst>
          </p:cNvPr>
          <p:cNvSpPr txBox="1"/>
          <p:nvPr/>
        </p:nvSpPr>
        <p:spPr>
          <a:xfrm>
            <a:off x="146057" y="4440502"/>
            <a:ext cx="5891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Smits F, </a:t>
            </a:r>
            <a:r>
              <a:rPr lang="en-US" sz="1200" dirty="0" err="1"/>
              <a:t>Houdmont</a:t>
            </a:r>
            <a:r>
              <a:rPr lang="en-US" sz="1200" dirty="0"/>
              <a:t> J, Hill B, Pickles K. Mental wellbeing and psychosocial working conditions of autistic veterinary surgeons in the UK. Vet Rec. 2023;e3311. https://doi.org/10.1002/vetr.3311 </a:t>
            </a:r>
            <a:endParaRPr lang="en-GB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6EEAB8-0F65-F38F-39D9-9FDD71822B44}"/>
              </a:ext>
            </a:extLst>
          </p:cNvPr>
          <p:cNvSpPr/>
          <p:nvPr/>
        </p:nvSpPr>
        <p:spPr>
          <a:xfrm>
            <a:off x="1341680" y="2968097"/>
            <a:ext cx="792480" cy="348829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C88588-F159-1494-6145-B4EC07F770CA}"/>
              </a:ext>
            </a:extLst>
          </p:cNvPr>
          <p:cNvSpPr/>
          <p:nvPr/>
        </p:nvSpPr>
        <p:spPr>
          <a:xfrm>
            <a:off x="3740306" y="2998819"/>
            <a:ext cx="792480" cy="28738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6DB8C-CA2E-64B4-25E0-A0A1538C1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528028"/>
            <a:ext cx="8229600" cy="22425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083607" cy="85725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Neurodiversity Awareness Campaign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9E37F-2F7C-CA82-CFEC-5CA252FA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2" y="4023042"/>
            <a:ext cx="313971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0DF8-D6DC-11BE-11E5-1BC0B98C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D6D26-AD61-1CB5-9CB4-44381CE613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Internal committee </a:t>
            </a:r>
          </a:p>
          <a:p>
            <a:pPr lvl="1"/>
            <a:r>
              <a:rPr lang="en-GB" dirty="0"/>
              <a:t>Structure &amp; remit</a:t>
            </a:r>
          </a:p>
          <a:p>
            <a:pPr lvl="1"/>
            <a:r>
              <a:rPr lang="en-GB" dirty="0"/>
              <a:t>Broad content outline</a:t>
            </a:r>
          </a:p>
          <a:p>
            <a:pPr lvl="1"/>
            <a:r>
              <a:rPr lang="en-GB" dirty="0"/>
              <a:t>Timeline</a:t>
            </a:r>
          </a:p>
          <a:p>
            <a:pPr lvl="1"/>
            <a:r>
              <a:rPr lang="en-GB" dirty="0"/>
              <a:t>Costings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DFDDB-51D7-4757-6B71-337659838B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Working party</a:t>
            </a:r>
          </a:p>
          <a:p>
            <a:pPr lvl="1"/>
            <a:r>
              <a:rPr lang="en-GB" dirty="0"/>
              <a:t>Chair from </a:t>
            </a:r>
            <a:r>
              <a:rPr lang="en-GB" dirty="0" err="1"/>
              <a:t>Vetlife</a:t>
            </a:r>
            <a:endParaRPr lang="en-GB" dirty="0"/>
          </a:p>
          <a:p>
            <a:pPr lvl="1"/>
            <a:r>
              <a:rPr lang="en-GB" dirty="0"/>
              <a:t>Neurodivergent veterinary community</a:t>
            </a:r>
          </a:p>
          <a:p>
            <a:pPr lvl="1"/>
            <a:r>
              <a:rPr lang="en-GB" dirty="0"/>
              <a:t>Employers</a:t>
            </a:r>
          </a:p>
          <a:p>
            <a:pPr lvl="1"/>
            <a:r>
              <a:rPr lang="en-GB" dirty="0"/>
              <a:t>Educators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77C7C-998A-C69D-EBF0-6A558A4D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26574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33C97-707C-647E-0546-45E22C70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829"/>
            <a:ext cx="8229600" cy="3567046"/>
          </a:xfrm>
        </p:spPr>
        <p:txBody>
          <a:bodyPr>
            <a:normAutofit fontScale="92500"/>
          </a:bodyPr>
          <a:lstStyle/>
          <a:p>
            <a:r>
              <a:rPr lang="en-GB" dirty="0"/>
              <a:t>Series of blogs of lived experience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The post-diagnosis rollercoaster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Living with dyslexia 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Living with ADHD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Navigating OCD as a veterinary professional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Dyspraxia in veterinary practice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Managing dyscalculia as an RVN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Life as a farm vet with autism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My experience as an RVN/JVP with ADHD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Autism and workplace challenges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4C6A6-335E-F63C-B6EE-49232957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Blogs</a:t>
            </a:r>
          </a:p>
        </p:txBody>
      </p:sp>
    </p:spTree>
    <p:extLst>
      <p:ext uri="{BB962C8B-B14F-4D97-AF65-F5344CB8AC3E}">
        <p14:creationId xmlns:p14="http://schemas.microsoft.com/office/powerpoint/2010/main" val="385911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6C75-6221-8959-8E5F-B75ED256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Video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90123-CE33-5A98-31BA-B2264DD8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14" t="17522" r="12030"/>
          <a:stretch/>
        </p:blipFill>
        <p:spPr>
          <a:xfrm>
            <a:off x="0" y="1100561"/>
            <a:ext cx="4049486" cy="4042939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95E20C-6AAF-180F-6736-ED073DB15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0114" y="1679417"/>
            <a:ext cx="3454758" cy="19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2645-02C7-DA0A-5197-6E5F4072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Resource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1869A-C200-5FF2-690A-8CF9C60C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297" y="1406128"/>
            <a:ext cx="3914502" cy="3394472"/>
          </a:xfrm>
        </p:spPr>
        <p:txBody>
          <a:bodyPr>
            <a:normAutofit/>
          </a:bodyPr>
          <a:lstStyle/>
          <a:p>
            <a:r>
              <a:rPr lang="en-US" sz="2400" dirty="0"/>
              <a:t>Comprehensive, free, written resource</a:t>
            </a:r>
          </a:p>
          <a:p>
            <a:pPr lvl="1"/>
            <a:r>
              <a:rPr lang="en-US" sz="2000" dirty="0"/>
              <a:t>Language and </a:t>
            </a:r>
            <a:r>
              <a:rPr lang="en-US" sz="2000" dirty="0" err="1"/>
              <a:t>neuroinclusion</a:t>
            </a:r>
            <a:endParaRPr lang="en-US" sz="2000" dirty="0"/>
          </a:p>
          <a:p>
            <a:pPr lvl="1"/>
            <a:r>
              <a:rPr lang="en-US" sz="2000" dirty="0"/>
              <a:t>Lived veterinary community and expert-led information on conditions</a:t>
            </a:r>
          </a:p>
          <a:p>
            <a:pPr lvl="1"/>
            <a:r>
              <a:rPr lang="en-US" sz="2000" dirty="0"/>
              <a:t>Guidance on navigating the process of reasonable accommodations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798511-C55C-E9D1-29A6-0EAAD3B2B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610" b="31390"/>
          <a:stretch/>
        </p:blipFill>
        <p:spPr>
          <a:xfrm>
            <a:off x="4923973" y="203017"/>
            <a:ext cx="1335366" cy="1337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21C-B42E-F4B6-CA0E-F64599DB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48" r="9621" b="6715"/>
          <a:stretch/>
        </p:blipFill>
        <p:spPr>
          <a:xfrm>
            <a:off x="4173005" y="1746272"/>
            <a:ext cx="2749490" cy="1994263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7151C3D-4D8E-0CC5-92AF-BD89D8C89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05554" y="2238103"/>
            <a:ext cx="2638445" cy="2965076"/>
          </a:xfrm>
        </p:spPr>
      </p:pic>
    </p:spTree>
    <p:extLst>
      <p:ext uri="{BB962C8B-B14F-4D97-AF65-F5344CB8AC3E}">
        <p14:creationId xmlns:p14="http://schemas.microsoft.com/office/powerpoint/2010/main" val="233937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5F40-DAA9-B789-5DAF-18CF5196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Practice Poster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F25C-4AB5-5C1B-0EB3-800D2D4AF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2791"/>
            <a:ext cx="3226526" cy="3394472"/>
          </a:xfrm>
        </p:spPr>
        <p:txBody>
          <a:bodyPr/>
          <a:lstStyle/>
          <a:p>
            <a:r>
              <a:rPr lang="en-GB" dirty="0"/>
              <a:t>For display in the workplace to highlight the campaign</a:t>
            </a:r>
          </a:p>
          <a:p>
            <a:r>
              <a:rPr lang="en-GB" dirty="0"/>
              <a:t>Freely available, two formats</a:t>
            </a:r>
          </a:p>
          <a:p>
            <a:r>
              <a:rPr lang="en-GB" dirty="0"/>
              <a:t>Key campaign messages </a:t>
            </a:r>
          </a:p>
          <a:p>
            <a:r>
              <a:rPr lang="en-GB" dirty="0"/>
              <a:t>QR code to written resource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AA90CE-17C4-33C6-2959-A8F87AEA4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307" t="6496" r="19114" b="6010"/>
          <a:stretch/>
        </p:blipFill>
        <p:spPr>
          <a:xfrm>
            <a:off x="5460275" y="-45228"/>
            <a:ext cx="3683725" cy="5233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085A0-BFF8-F059-65A9-5E82FB54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77" t="7315" r="19185" b="6666"/>
          <a:stretch/>
        </p:blipFill>
        <p:spPr>
          <a:xfrm>
            <a:off x="3683726" y="1762114"/>
            <a:ext cx="1383610" cy="19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s" ma:contentTypeID="0x010100A9D6686833432C4BBFF6D9796D54D0D70200593976AD3131954CB18DE948169284CF" ma:contentTypeVersion="4" ma:contentTypeDescription="" ma:contentTypeScope="" ma:versionID="7c83bdd87890f8994949adcce260f6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9ce98959e1c2270fec21953d0b7d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debd111-2fc1-44e7-b03c-4708e2bac541" ContentTypeId="0x010100A9D6686833432C4BBFF6D9796D54D0D702" PreviousValue="false" LastSyncTimeStamp="2023-03-08T14:40:52.54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1A5CED-AFAD-4E6D-910B-3D14EBF5EA35}"/>
</file>

<file path=customXml/itemProps2.xml><?xml version="1.0" encoding="utf-8"?>
<ds:datastoreItem xmlns:ds="http://schemas.openxmlformats.org/officeDocument/2006/customXml" ds:itemID="{8CA6FE02-AC19-4549-AA6E-461F5A2B8B1A}"/>
</file>

<file path=customXml/itemProps3.xml><?xml version="1.0" encoding="utf-8"?>
<ds:datastoreItem xmlns:ds="http://schemas.openxmlformats.org/officeDocument/2006/customXml" ds:itemID="{E5C38B8F-32C2-49CF-B9C4-8175E328075B}"/>
</file>

<file path=customXml/itemProps4.xml><?xml version="1.0" encoding="utf-8"?>
<ds:datastoreItem xmlns:ds="http://schemas.openxmlformats.org/officeDocument/2006/customXml" ds:itemID="{B14F61E0-2189-45DD-98F8-862EA364C8F4}"/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518</Words>
  <Application>Microsoft Office PowerPoint</Application>
  <PresentationFormat>On-screen Show (16:9)</PresentationFormat>
  <Paragraphs>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Avenir</vt:lpstr>
      <vt:lpstr>Calibri</vt:lpstr>
      <vt:lpstr>Office Theme</vt:lpstr>
      <vt:lpstr>Neurodiversity Awareness Campaign: Bridging Understanding, Breaking Barriers</vt:lpstr>
      <vt:lpstr>Vision &amp; Mission</vt:lpstr>
      <vt:lpstr>Background</vt:lpstr>
      <vt:lpstr>Neurodiversity Awareness Campaign</vt:lpstr>
      <vt:lpstr>Planning </vt:lpstr>
      <vt:lpstr>Content: Blogs</vt:lpstr>
      <vt:lpstr>Content: Video</vt:lpstr>
      <vt:lpstr>Content: Resource </vt:lpstr>
      <vt:lpstr>Content: Practice Poster </vt:lpstr>
      <vt:lpstr>Content: Talks</vt:lpstr>
      <vt:lpstr>Advertorial</vt:lpstr>
      <vt:lpstr>Feedback</vt:lpstr>
      <vt:lpstr>Questions?  Info@vetlife.org.uk  </vt:lpstr>
    </vt:vector>
  </TitlesOfParts>
  <Company>Genium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Shimon Speigel</dc:creator>
  <cp:lastModifiedBy>Donal Watkin</cp:lastModifiedBy>
  <cp:revision>20</cp:revision>
  <dcterms:created xsi:type="dcterms:W3CDTF">2018-09-20T13:34:30Z</dcterms:created>
  <dcterms:modified xsi:type="dcterms:W3CDTF">2024-09-11T13:40:11Z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0x010100A9D6686833432C4BBFF6D9796D54D0D70200593976AD3131954CB18DE948169284CF</vt:lpwstr>
  </property>
</Properties>
</file>